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68" r:id="rId3"/>
    <p:sldId id="257" r:id="rId4"/>
    <p:sldId id="258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>
      <p:cViewPr varScale="1">
        <p:scale>
          <a:sx n="83" d="100"/>
          <a:sy n="83" d="100"/>
        </p:scale>
        <p:origin x="36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3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4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780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51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2622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36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75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91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0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86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82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70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0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58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4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7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363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f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18874509">
            <a:off x="1026268" y="2671269"/>
            <a:ext cx="75839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সবাইকে শুভেচ্ছা ও স্বাগতম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2997" y="0"/>
            <a:ext cx="1871003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30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050" y="381000"/>
            <a:ext cx="78229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bn-BD" b="1" dirty="0">
                <a:solidFill>
                  <a:srgbClr val="FFFF00"/>
                </a:solidFill>
              </a:rPr>
              <a:t> ৪. ব্যয়ঃ</a:t>
            </a:r>
            <a:endParaRPr lang="bn-BD" dirty="0">
              <a:solidFill>
                <a:srgbClr val="FFFF00"/>
              </a:solidFill>
            </a:endParaRPr>
          </a:p>
          <a:p>
            <a:pPr fontAlgn="base"/>
            <a:r>
              <a:rPr lang="bn-BD" dirty="0">
                <a:solidFill>
                  <a:srgbClr val="FFFF00"/>
                </a:solidFill>
              </a:rPr>
              <a:t>ব্যয় সবসময় ডেবিট উদ্বৃত্ত প্রকাশ করবে । কোন লেনদেনের মাধ্যমে ব্যয় বৃদ্ধি </a:t>
            </a:r>
            <a:r>
              <a:rPr lang="bn-BD" dirty="0" smtClean="0">
                <a:solidFill>
                  <a:srgbClr val="FFFF00"/>
                </a:solidFill>
              </a:rPr>
              <a:t>পায়</a:t>
            </a:r>
            <a:endParaRPr lang="bn-IN" dirty="0" smtClean="0">
              <a:solidFill>
                <a:srgbClr val="FFFF00"/>
              </a:solidFill>
            </a:endParaRPr>
          </a:p>
          <a:p>
            <a:pPr fontAlgn="base"/>
            <a:r>
              <a:rPr lang="bn-BD" dirty="0" smtClean="0">
                <a:solidFill>
                  <a:srgbClr val="FFFF00"/>
                </a:solidFill>
              </a:rPr>
              <a:t> </a:t>
            </a:r>
            <a:r>
              <a:rPr lang="bn-BD" dirty="0">
                <a:solidFill>
                  <a:srgbClr val="FFFF00"/>
                </a:solidFill>
              </a:rPr>
              <a:t>তবে তা ডেবিট ও ব্যয় হ্রাস পায় তবে ক্রেডিট হবে </a:t>
            </a:r>
            <a:r>
              <a:rPr lang="bn-BD" dirty="0" smtClean="0">
                <a:solidFill>
                  <a:srgbClr val="FFFF00"/>
                </a:solidFill>
              </a:rPr>
              <a:t>।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146" name="Picture 2" descr="https://3.bp.blogspot.com/-r4sOiaRUPzU/WXbfG8wU9iI/AAAAAAAAAfk/4GXbglD9ZJoolsqhm-JOZ7u5bmNf7vjqwCEwYBhgL/s1600/Untitled36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514600"/>
            <a:ext cx="3619500" cy="2476501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8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0650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bn-BD" dirty="0">
                <a:solidFill>
                  <a:srgbClr val="FFFF00"/>
                </a:solidFill>
              </a:rPr>
              <a:t> </a:t>
            </a:r>
            <a:r>
              <a:rPr lang="bn-BD" b="1" dirty="0">
                <a:solidFill>
                  <a:srgbClr val="FFFF00"/>
                </a:solidFill>
              </a:rPr>
              <a:t>৫. মালিকানা স্বত্বঃ</a:t>
            </a:r>
            <a:endParaRPr lang="bn-BD" dirty="0">
              <a:solidFill>
                <a:srgbClr val="FFFF00"/>
              </a:solidFill>
            </a:endParaRPr>
          </a:p>
          <a:p>
            <a:pPr fontAlgn="base"/>
            <a:r>
              <a:rPr lang="bn-BD" dirty="0">
                <a:solidFill>
                  <a:srgbClr val="FFFF00"/>
                </a:solidFill>
              </a:rPr>
              <a:t>আয় সবসময় ক্রেডিট উদ্বৃত্ত প্রকাশ করবে । কোন লেনদেনের মাধ্যমে আয় বৃদ্ধি পায় </a:t>
            </a:r>
            <a:endParaRPr lang="bn-IN" dirty="0" smtClean="0">
              <a:solidFill>
                <a:srgbClr val="FFFF00"/>
              </a:solidFill>
            </a:endParaRPr>
          </a:p>
          <a:p>
            <a:pPr fontAlgn="base"/>
            <a:r>
              <a:rPr lang="bn-BD" dirty="0" smtClean="0">
                <a:solidFill>
                  <a:srgbClr val="FFFF00"/>
                </a:solidFill>
              </a:rPr>
              <a:t>তবে </a:t>
            </a:r>
            <a:r>
              <a:rPr lang="bn-BD" dirty="0">
                <a:solidFill>
                  <a:srgbClr val="FFFF00"/>
                </a:solidFill>
              </a:rPr>
              <a:t>তা ক্রেডিট ও আয় হ্রাস পায় তবে ডেবিট হবে </a:t>
            </a:r>
            <a:r>
              <a:rPr lang="bn-BD" dirty="0" smtClean="0">
                <a:solidFill>
                  <a:srgbClr val="FFFF00"/>
                </a:solidFill>
              </a:rPr>
              <a:t>।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7170" name="Picture 2" descr="https://3.bp.blogspot.com/-l1W3PuzyDrE/WXbfHZhtg0I/AAAAAAAAAfs/C3FK5zBkecwFbM6dgKQR7eqYm6Gj0cOyACEwYBhgL/s1600/Untitled36g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86000"/>
            <a:ext cx="3686175" cy="2581276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037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266700"/>
            <a:ext cx="761298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bn-IN" b="1" dirty="0" smtClean="0">
                <a:solidFill>
                  <a:srgbClr val="FF0000"/>
                </a:solidFill>
              </a:rPr>
              <a:t>                           </a:t>
            </a:r>
            <a:r>
              <a:rPr lang="bn-BD" b="1" dirty="0" smtClean="0">
                <a:solidFill>
                  <a:srgbClr val="FF0000"/>
                </a:solidFill>
              </a:rPr>
              <a:t>সম্পদ </a:t>
            </a:r>
            <a:r>
              <a:rPr lang="bn-BD" b="1" dirty="0">
                <a:solidFill>
                  <a:srgbClr val="FF0000"/>
                </a:solidFill>
              </a:rPr>
              <a:t>, দায় , আয় , ব্যয় , মালিকানা </a:t>
            </a:r>
            <a:r>
              <a:rPr lang="bn-BD" b="1" dirty="0" smtClean="0">
                <a:solidFill>
                  <a:srgbClr val="FF0000"/>
                </a:solidFill>
              </a:rPr>
              <a:t>স্বত্ব</a:t>
            </a:r>
            <a:endParaRPr lang="bn-IN" b="1" dirty="0" smtClean="0">
              <a:solidFill>
                <a:srgbClr val="FF0000"/>
              </a:solidFill>
            </a:endParaRPr>
          </a:p>
          <a:p>
            <a:pPr fontAlgn="base"/>
            <a:endParaRPr lang="bn-IN" b="1" dirty="0">
              <a:solidFill>
                <a:srgbClr val="FF0000"/>
              </a:solidFill>
            </a:endParaRPr>
          </a:p>
          <a:p>
            <a:pPr fontAlgn="base"/>
            <a:r>
              <a:rPr lang="bn-IN" b="1" dirty="0" smtClean="0">
                <a:solidFill>
                  <a:srgbClr val="FF0000"/>
                </a:solidFill>
              </a:rPr>
              <a:t> </a:t>
            </a:r>
            <a:r>
              <a:rPr lang="bn-IN" b="1" dirty="0" smtClean="0">
                <a:solidFill>
                  <a:srgbClr val="FFFF00"/>
                </a:solidFill>
              </a:rPr>
              <a:t>এই ৫ হিসাব কোনটা ডেবিট ক্রেডিট হবে তা</a:t>
            </a:r>
          </a:p>
          <a:p>
            <a:pPr fontAlgn="base"/>
            <a:r>
              <a:rPr lang="bn-IN" b="1" dirty="0" smtClean="0">
                <a:solidFill>
                  <a:srgbClr val="FFFF00"/>
                </a:solidFill>
              </a:rPr>
              <a:t>যাতে আমার সহজে মনে রাখতে পারি তার জন্য একটি টেকনিক ব্যবহার করবঃ</a:t>
            </a:r>
            <a:endParaRPr lang="bn-BD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22032" y="2440703"/>
            <a:ext cx="159851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9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bn-IN" sz="7200" dirty="0" smtClean="0"/>
              <a:t> </a:t>
            </a:r>
            <a:endParaRPr lang="en-US" sz="7200" dirty="0"/>
          </a:p>
        </p:txBody>
      </p:sp>
      <p:sp>
        <p:nvSpPr>
          <p:cNvPr id="9" name="TextBox 8"/>
          <p:cNvSpPr txBox="1"/>
          <p:nvPr/>
        </p:nvSpPr>
        <p:spPr>
          <a:xfrm>
            <a:off x="5932394" y="1871246"/>
            <a:ext cx="1157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solidFill>
                  <a:srgbClr val="FFFF00"/>
                </a:solidFill>
              </a:rPr>
              <a:t>ডেবিট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rot="20297969">
            <a:off x="3504247" y="2338523"/>
            <a:ext cx="2057400" cy="389185"/>
          </a:xfrm>
          <a:prstGeom prst="rightArrow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639634">
            <a:off x="3552826" y="3076976"/>
            <a:ext cx="1979294" cy="334715"/>
          </a:xfrm>
          <a:prstGeom prst="rightArrow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32394" y="4316016"/>
            <a:ext cx="135966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20300602">
            <a:off x="3903893" y="1894131"/>
            <a:ext cx="939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609418">
            <a:off x="4047989" y="3189878"/>
            <a:ext cx="6511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হ্রাস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8750" y="4972050"/>
            <a:ext cx="21707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dirty="0" smtClean="0"/>
              <a:t> </a:t>
            </a:r>
            <a:r>
              <a:rPr lang="bn-IN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আদম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ight Arrow 17"/>
          <p:cNvSpPr/>
          <p:nvPr/>
        </p:nvSpPr>
        <p:spPr>
          <a:xfrm rot="20297969">
            <a:off x="3430150" y="4707539"/>
            <a:ext cx="2057400" cy="38918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ight Arrow 18"/>
          <p:cNvSpPr/>
          <p:nvPr/>
        </p:nvSpPr>
        <p:spPr>
          <a:xfrm rot="639634">
            <a:off x="3543460" y="5378676"/>
            <a:ext cx="2001410" cy="35781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860834" y="5602992"/>
            <a:ext cx="12442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78996" y="3258353"/>
            <a:ext cx="13692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b="1" dirty="0">
                <a:solidFill>
                  <a:srgbClr val="FFFF00"/>
                </a:solidFill>
              </a:rPr>
              <a:t>ক্রেডিট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 rot="609418">
            <a:off x="3986351" y="451470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হ্রাস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 rot="1157511">
            <a:off x="3903891" y="5695324"/>
            <a:ext cx="939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বৃদ্ধি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152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3" grpId="0" animBg="1"/>
      <p:bldP spid="14" grpId="0"/>
      <p:bldP spid="15" grpId="0"/>
      <p:bldP spid="16" grpId="0"/>
      <p:bldP spid="18" grpId="0" animBg="1"/>
      <p:bldP spid="19" grpId="0" animBg="1"/>
      <p:bldP spid="20" grpId="0"/>
      <p:bldP spid="21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 rot="19662427">
            <a:off x="1042912" y="2001418"/>
            <a:ext cx="3732920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1425" y="0"/>
            <a:ext cx="1426385" cy="110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16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42760"/>
          </a:xfrm>
        </p:spPr>
      </p:pic>
      <p:sp>
        <p:nvSpPr>
          <p:cNvPr id="4" name="Flowchart: Predefined Process 3"/>
          <p:cNvSpPr/>
          <p:nvPr/>
        </p:nvSpPr>
        <p:spPr>
          <a:xfrm>
            <a:off x="609599" y="2160589"/>
            <a:ext cx="3810001" cy="3880773"/>
          </a:xfrm>
          <a:prstGeom prst="flowChartPredefinedProcess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উত্তম কুমার দাস</a:t>
            </a:r>
          </a:p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 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হাই স্কুল, চাঁদপুর।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Internal Storage 4"/>
          <p:cNvSpPr/>
          <p:nvPr/>
        </p:nvSpPr>
        <p:spPr>
          <a:xfrm>
            <a:off x="4953000" y="2286000"/>
            <a:ext cx="2819400" cy="3810000"/>
          </a:xfrm>
          <a:prstGeom prst="flowChartInternalStorage">
            <a:avLst/>
          </a:prstGeom>
          <a:solidFill>
            <a:srgbClr val="00B05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pPr algn="ctr"/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দু'তরফা দাখিলা পদ্ধতির </a:t>
            </a:r>
            <a:endParaRPr lang="bn-BD" sz="4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6787" y="-45822"/>
            <a:ext cx="3072650" cy="237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88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71587" y="762000"/>
            <a:ext cx="55835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আজকের শিখনফল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1828800"/>
            <a:ext cx="6477000" cy="48768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 w="7620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ডেবিট- ক্রেডিট  কি?</a:t>
            </a:r>
          </a:p>
          <a:p>
            <a:pPr algn="ctr"/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ডেবিট- ক্রেডিট </a:t>
            </a:r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নিণর্য়ের নিয়মাবলী </a:t>
            </a:r>
          </a:p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44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53184" y="975478"/>
            <a:ext cx="8379217" cy="4832092"/>
          </a:xfrm>
          <a:prstGeom prst="rect">
            <a:avLst/>
          </a:prstGeom>
          <a:noFill/>
          <a:ln w="76200">
            <a:solidFill>
              <a:srgbClr val="FFFF00"/>
            </a:solidFill>
            <a:prstDash val="lgDashDot"/>
          </a:ln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fontAlgn="base"/>
            <a:r>
              <a:rPr lang="bn-IN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ডেবিট ক্রেডিটঃ </a:t>
            </a:r>
            <a:r>
              <a:rPr lang="bn-BD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ডেবিট ও ক্রেডিট হিসাববিজ্ঞানের সবচেয়ে পরিচিত শব্দ ।</a:t>
            </a:r>
            <a:endParaRPr lang="bn-IN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fontAlgn="base"/>
            <a:r>
              <a:rPr lang="bn-BD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দু'তরফা দাখিলা পদ্ধতি বলা হয়েছে দুটি পক্ষ ছাড়া লেনদেন সম্ভব না ।</a:t>
            </a:r>
            <a:endParaRPr lang="bn-IN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fontAlgn="base"/>
            <a:r>
              <a:rPr lang="bn-BD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 দুটি পক্ষকে আলাদা করার জন্যই ডেবিট ও ক্রেডিট-কে ব্যবহার করা হয় ।</a:t>
            </a:r>
          </a:p>
          <a:p>
            <a:pPr fontAlgn="base"/>
            <a:r>
              <a:rPr lang="bn-BD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ও ক্রেডিট শব্দ দুটিই ল্যাটিন শব্দ ।</a:t>
            </a:r>
          </a:p>
          <a:p>
            <a:pPr fontAlgn="base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fontAlgn="base"/>
            <a:r>
              <a:rPr lang="bn-BD" sz="2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দু'তরফা দাখিলা পদ্ধতির উদ্ভাবক লুকা প্যাসিওলির মতে,</a:t>
            </a:r>
          </a:p>
          <a:p>
            <a:pPr fontAlgn="base"/>
            <a:r>
              <a:rPr lang="bn-BD" sz="2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"হিসাবের বাম পাশে যা বসানো হয় তাকে হিসাবের ডেবিটিং ও ডান পাশে </a:t>
            </a:r>
            <a:endParaRPr lang="bn-IN" sz="28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fontAlgn="base"/>
            <a:r>
              <a:rPr lang="bn-BD" sz="28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 বসানো </a:t>
            </a:r>
            <a:r>
              <a:rPr lang="bn-BD" sz="2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 তাকে ক্রেডিটিং বলা হয় ।"</a:t>
            </a:r>
          </a:p>
          <a:p>
            <a:endParaRPr lang="en-US" sz="28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7999" y="304800"/>
            <a:ext cx="2430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b="1" dirty="0">
                <a:solidFill>
                  <a:srgbClr val="FF0000"/>
                </a:solidFill>
              </a:rPr>
              <a:t>ডেবিট ক্রেডিট </a:t>
            </a:r>
            <a:r>
              <a:rPr lang="bn-IN" sz="2400" b="1" dirty="0" smtClean="0">
                <a:solidFill>
                  <a:srgbClr val="FF0000"/>
                </a:solidFill>
              </a:rPr>
              <a:t>কি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16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28712"/>
            <a:ext cx="8670296" cy="542448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FFFF00"/>
            </a:solidFill>
          </a:ln>
        </p:spPr>
      </p:pic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35" y="0"/>
            <a:ext cx="9090535" cy="2286000"/>
          </a:xfrm>
        </p:spPr>
      </p:pic>
      <p:pic>
        <p:nvPicPr>
          <p:cNvPr id="10" name="Content Placeholder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65" y="152400"/>
            <a:ext cx="893813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54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9525" y="1019175"/>
            <a:ext cx="9539791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bn-BD" dirty="0">
                <a:solidFill>
                  <a:srgbClr val="FFC000"/>
                </a:solidFill>
              </a:rPr>
              <a:t>লেনদেনের দৈতসত্তার উপর ভিত্তি করে </a:t>
            </a:r>
            <a:r>
              <a:rPr lang="bn-BD" dirty="0" smtClean="0">
                <a:solidFill>
                  <a:srgbClr val="FFC000"/>
                </a:solidFill>
              </a:rPr>
              <a:t>হিসাব</a:t>
            </a:r>
            <a:r>
              <a:rPr lang="bn-IN" dirty="0" smtClean="0">
                <a:solidFill>
                  <a:srgbClr val="FFC000"/>
                </a:solidFill>
              </a:rPr>
              <a:t> সমীকরনের</a:t>
            </a:r>
            <a:r>
              <a:rPr lang="bn-BD" dirty="0" smtClean="0">
                <a:solidFill>
                  <a:srgbClr val="FFC000"/>
                </a:solidFill>
              </a:rPr>
              <a:t> উৎপত্তি</a:t>
            </a:r>
            <a:r>
              <a:rPr lang="bn-IN" dirty="0" smtClean="0">
                <a:solidFill>
                  <a:srgbClr val="FFC000"/>
                </a:solidFill>
              </a:rPr>
              <a:t>।</a:t>
            </a:r>
            <a:r>
              <a:rPr lang="bn-BD" dirty="0" smtClean="0">
                <a:solidFill>
                  <a:srgbClr val="FFC000"/>
                </a:solidFill>
              </a:rPr>
              <a:t> হিসাব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bn-IN" sz="1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সমীকরনের</a:t>
            </a:r>
            <a:r>
              <a:rPr lang="bn-BD" dirty="0" smtClean="0">
                <a:solidFill>
                  <a:srgbClr val="FFC000"/>
                </a:solidFill>
              </a:rPr>
              <a:t> </a:t>
            </a:r>
            <a:r>
              <a:rPr lang="bn-BD" dirty="0">
                <a:solidFill>
                  <a:srgbClr val="FFC000"/>
                </a:solidFill>
              </a:rPr>
              <a:t>মুল কথা হল –</a:t>
            </a:r>
          </a:p>
          <a:p>
            <a:pPr fontAlgn="base"/>
            <a:endParaRPr lang="en-US" b="1" dirty="0" smtClean="0">
              <a:solidFill>
                <a:srgbClr val="FFC000"/>
              </a:solidFill>
            </a:endParaRPr>
          </a:p>
          <a:p>
            <a:pPr fontAlgn="base"/>
            <a:r>
              <a:rPr lang="en-US" b="1" dirty="0" smtClean="0"/>
              <a:t>                                                     </a:t>
            </a:r>
            <a:r>
              <a:rPr lang="bn-BD" b="1" dirty="0" smtClean="0">
                <a:solidFill>
                  <a:srgbClr val="FF0000"/>
                </a:solidFill>
              </a:rPr>
              <a:t>সম্পদ</a:t>
            </a:r>
            <a:r>
              <a:rPr lang="bn-IN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= </a:t>
            </a:r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bn-BD" b="1" dirty="0" smtClean="0">
                <a:solidFill>
                  <a:srgbClr val="FF0000"/>
                </a:solidFill>
              </a:rPr>
              <a:t>দায়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+ </a:t>
            </a:r>
            <a:r>
              <a:rPr lang="bn-BD" b="1" dirty="0">
                <a:solidFill>
                  <a:srgbClr val="FF0000"/>
                </a:solidFill>
              </a:rPr>
              <a:t>মালিকানা স্বত্ব </a:t>
            </a:r>
            <a:r>
              <a:rPr lang="bn-IN" b="1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pPr fontAlgn="base"/>
            <a:r>
              <a:rPr lang="bn-IN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fontAlgn="base"/>
            <a:r>
              <a:rPr lang="bn-BD" dirty="0" smtClean="0"/>
              <a:t>মালিকানা</a:t>
            </a:r>
            <a:r>
              <a:rPr lang="bn-IN" dirty="0" smtClean="0"/>
              <a:t> স্বত্বকে</a:t>
            </a:r>
            <a:r>
              <a:rPr lang="bn-BD" dirty="0" smtClean="0"/>
              <a:t> </a:t>
            </a:r>
            <a:r>
              <a:rPr lang="bn-BD" dirty="0"/>
              <a:t>বিশ্লেষণ করলে আমরা পাই </a:t>
            </a:r>
            <a:r>
              <a:rPr lang="bn-BD" dirty="0" smtClean="0"/>
              <a:t>–</a:t>
            </a:r>
            <a:r>
              <a:rPr lang="bn-IN" dirty="0" smtClean="0"/>
              <a:t> </a:t>
            </a:r>
            <a:endParaRPr lang="en-US" dirty="0" smtClean="0"/>
          </a:p>
          <a:p>
            <a:pPr fontAlgn="base"/>
            <a:endParaRPr lang="bn-BD" dirty="0"/>
          </a:p>
          <a:p>
            <a:pPr fontAlgn="base"/>
            <a:r>
              <a:rPr lang="en-US" b="1" dirty="0" smtClean="0"/>
              <a:t>                                                   </a:t>
            </a:r>
            <a:r>
              <a:rPr lang="bn-BD" b="1" dirty="0" smtClean="0">
                <a:solidFill>
                  <a:srgbClr val="FF0000"/>
                </a:solidFill>
              </a:rPr>
              <a:t>মূলধন </a:t>
            </a:r>
            <a:r>
              <a:rPr lang="bn-IN" b="1" dirty="0">
                <a:solidFill>
                  <a:srgbClr val="FF0000"/>
                </a:solidFill>
              </a:rPr>
              <a:t>+</a:t>
            </a:r>
            <a:r>
              <a:rPr lang="bn-BD" b="1" dirty="0" smtClean="0">
                <a:solidFill>
                  <a:srgbClr val="FF0000"/>
                </a:solidFill>
              </a:rPr>
              <a:t> </a:t>
            </a:r>
            <a:r>
              <a:rPr lang="bn-BD" b="1" dirty="0">
                <a:solidFill>
                  <a:srgbClr val="FF0000"/>
                </a:solidFill>
              </a:rPr>
              <a:t>আয় – ব্যয় – উত্তোলন</a:t>
            </a:r>
            <a:endParaRPr lang="bn-BD" dirty="0">
              <a:solidFill>
                <a:srgbClr val="FF0000"/>
              </a:solidFill>
            </a:endParaRPr>
          </a:p>
          <a:p>
            <a:pPr fontAlgn="base"/>
            <a:r>
              <a:rPr lang="bn-IN" dirty="0" smtClean="0"/>
              <a:t> </a:t>
            </a:r>
            <a:r>
              <a:rPr lang="bn-BD" dirty="0"/>
              <a:t/>
            </a:r>
            <a:br>
              <a:rPr lang="bn-BD" dirty="0"/>
            </a:br>
            <a:endParaRPr lang="bn-BD" dirty="0"/>
          </a:p>
          <a:p>
            <a:pPr fontAlgn="base"/>
            <a:r>
              <a:rPr lang="bn-BD" dirty="0"/>
              <a:t>মূলধন ও উত্তোলন মালিকের সাথে সরাসরি সম্পর্ক তাই এদের একসাথে রেখে আমরা </a:t>
            </a:r>
            <a:r>
              <a:rPr lang="bn-BD" dirty="0" smtClean="0"/>
              <a:t>হিসাবকে</a:t>
            </a:r>
            <a:endParaRPr lang="en-US" dirty="0" smtClean="0"/>
          </a:p>
          <a:p>
            <a:pPr fontAlgn="base"/>
            <a:r>
              <a:rPr lang="bn-BD" dirty="0" smtClean="0"/>
              <a:t> </a:t>
            </a:r>
            <a:r>
              <a:rPr lang="bn-BD" dirty="0"/>
              <a:t>৫ </a:t>
            </a:r>
            <a:r>
              <a:rPr lang="bn-BD" dirty="0" smtClean="0"/>
              <a:t>ভাগে</a:t>
            </a:r>
            <a:r>
              <a:rPr lang="en-US" dirty="0"/>
              <a:t> </a:t>
            </a:r>
            <a:r>
              <a:rPr lang="bn-BD" dirty="0" smtClean="0"/>
              <a:t>ভাগ </a:t>
            </a:r>
            <a:r>
              <a:rPr lang="bn-BD" dirty="0"/>
              <a:t>করতে পারি </a:t>
            </a:r>
            <a:r>
              <a:rPr lang="bn-BD" dirty="0" smtClean="0"/>
              <a:t>।</a:t>
            </a:r>
            <a:endParaRPr lang="en-US" dirty="0" smtClean="0"/>
          </a:p>
          <a:p>
            <a:pPr fontAlgn="base"/>
            <a:endParaRPr lang="bn-BD" dirty="0"/>
          </a:p>
          <a:p>
            <a:pPr fontAlgn="base"/>
            <a:r>
              <a:rPr lang="en-US" b="1" dirty="0" smtClean="0"/>
              <a:t>                                     </a:t>
            </a:r>
            <a:r>
              <a:rPr lang="bn-BD" b="1" dirty="0" smtClean="0">
                <a:solidFill>
                  <a:srgbClr val="FF0000"/>
                </a:solidFill>
              </a:rPr>
              <a:t>সম্পদ </a:t>
            </a:r>
            <a:r>
              <a:rPr lang="bn-BD" b="1" dirty="0">
                <a:solidFill>
                  <a:srgbClr val="FF0000"/>
                </a:solidFill>
              </a:rPr>
              <a:t>, দায় , আয় , ব্যয় , মালিকানা স্বত্ব</a:t>
            </a:r>
            <a:endParaRPr lang="bn-BD" dirty="0">
              <a:solidFill>
                <a:srgbClr val="FF0000"/>
              </a:solidFill>
            </a:endParaRPr>
          </a:p>
          <a:p>
            <a:pPr fontAlgn="base"/>
            <a:r>
              <a:rPr lang="bn-BD" dirty="0"/>
              <a:t/>
            </a:r>
            <a:br>
              <a:rPr lang="bn-BD" dirty="0"/>
            </a:br>
            <a:endParaRPr lang="bn-BD" dirty="0"/>
          </a:p>
          <a:p>
            <a:pPr fontAlgn="base"/>
            <a:r>
              <a:rPr lang="en-US" dirty="0" smtClean="0"/>
              <a:t>     </a:t>
            </a:r>
            <a:r>
              <a:rPr lang="bn-BD" dirty="0" smtClean="0"/>
              <a:t>সমীকরণ </a:t>
            </a:r>
            <a:r>
              <a:rPr lang="bn-BD" dirty="0"/>
              <a:t>পদ্ধতিতে এই ৫টি উপাদান দ্বারা ডেবিট – ক্রেডিট নির্ণয় করা হয়েছে –</a:t>
            </a:r>
          </a:p>
          <a:p>
            <a:r>
              <a:rPr lang="bn-BD" dirty="0"/>
              <a:t/>
            </a:r>
            <a:br>
              <a:rPr lang="bn-BD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152399"/>
            <a:ext cx="524053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b="1" dirty="0">
                <a:solidFill>
                  <a:srgbClr val="FF0000"/>
                </a:solidFill>
              </a:rPr>
              <a:t>ডেবিট ক্রেডিট নির্ণয়ের নিয়মাবলি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72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33400"/>
            <a:ext cx="8382000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IN" b="1" dirty="0">
                <a:solidFill>
                  <a:srgbClr val="FFFF00"/>
                </a:solidFill>
                <a:latin typeface="inherit"/>
                <a:cs typeface="Vrinda" pitchFamily="34" charset="0"/>
              </a:rPr>
              <a:t>১</a:t>
            </a:r>
            <a:r>
              <a:rPr lang="en-US" b="1" dirty="0">
                <a:solidFill>
                  <a:srgbClr val="FFFF00"/>
                </a:solidFill>
                <a:latin typeface="inherit"/>
                <a:cs typeface="Vrinda" pitchFamily="34" charset="0"/>
              </a:rPr>
              <a:t>. </a:t>
            </a:r>
            <a:r>
              <a:rPr lang="bn-IN" b="1" dirty="0">
                <a:solidFill>
                  <a:srgbClr val="FFFF00"/>
                </a:solidFill>
                <a:latin typeface="inherit"/>
                <a:cs typeface="Vrinda" pitchFamily="34" charset="0"/>
              </a:rPr>
              <a:t>সম্পদঃ</a:t>
            </a:r>
            <a:endParaRPr lang="en-US" sz="105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সম্পদ সবসময় ডেবিট উদ্বৃত্ত প্রকাশ করবে । কোন লেনদেনের মাধ্যমে সম্পদ বৃদ্ধি পায় তবে তা </a:t>
            </a:r>
            <a:r>
              <a:rPr lang="bn-IN" dirty="0" smtClean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ডেবিট </a:t>
            </a:r>
            <a:r>
              <a:rPr lang="bn-IN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ও সম্পদ হ্রাস পায় তবে ক্রেডিট হবে </a:t>
            </a:r>
            <a:r>
              <a:rPr lang="bn-IN" dirty="0" smtClean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।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Vrinda" pitchFamily="34" charset="0"/>
                <a:cs typeface="Vrinda" pitchFamily="34" charset="0"/>
              </a:rPr>
              <a:t/>
            </a:r>
            <a:br>
              <a:rPr lang="en-US" dirty="0">
                <a:solidFill>
                  <a:schemeClr val="tx1">
                    <a:lumMod val="85000"/>
                  </a:schemeClr>
                </a:solidFill>
                <a:latin typeface="Vrinda" pitchFamily="34" charset="0"/>
                <a:cs typeface="Vrinda" pitchFamily="34" charset="0"/>
              </a:rPr>
            </a:br>
            <a:endParaRPr lang="en-US" sz="1050" dirty="0">
              <a:solidFill>
                <a:schemeClr val="tx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dirty="0" smtClean="0">
                <a:solidFill>
                  <a:srgbClr val="4F81BD"/>
                </a:solidFill>
                <a:latin typeface="Vrinda" pitchFamily="34" charset="0"/>
                <a:cs typeface="Vrinda" pitchFamily="34" charset="0"/>
              </a:rPr>
              <a:t>         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https://4.bp.blogspot.com/-DwVHV5VSM3o/WXbfHnpu3BI/AAAAAAAAAfw/QAeoOQmGpfQhrtljIr7opJ3F5nP79rOigCLcBGAs/s1600/Untitled36gg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362200"/>
            <a:ext cx="3294062" cy="2992495"/>
          </a:xfrm>
          <a:prstGeom prst="rect">
            <a:avLst/>
          </a:prstGeom>
          <a:solidFill>
            <a:srgbClr val="FFC000"/>
          </a:solidFill>
          <a:ln w="76200">
            <a:solidFill>
              <a:srgbClr val="FF0000"/>
            </a:solidFill>
          </a:ln>
          <a:extLst/>
        </p:spPr>
      </p:pic>
    </p:spTree>
    <p:extLst>
      <p:ext uri="{BB962C8B-B14F-4D97-AF65-F5344CB8AC3E}">
        <p14:creationId xmlns:p14="http://schemas.microsoft.com/office/powerpoint/2010/main" val="84235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138499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457200"/>
            <a:ext cx="8305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IN" b="1" dirty="0">
                <a:solidFill>
                  <a:srgbClr val="FFC000"/>
                </a:solidFill>
                <a:latin typeface="inherit"/>
                <a:cs typeface="Vrinda" pitchFamily="34" charset="0"/>
              </a:rPr>
              <a:t>২</a:t>
            </a:r>
            <a:r>
              <a:rPr lang="en-US" b="1" dirty="0">
                <a:solidFill>
                  <a:srgbClr val="FFC000"/>
                </a:solidFill>
                <a:latin typeface="inherit"/>
                <a:cs typeface="Vrinda" pitchFamily="34" charset="0"/>
              </a:rPr>
              <a:t>. </a:t>
            </a:r>
            <a:r>
              <a:rPr lang="bn-IN" b="1" dirty="0">
                <a:solidFill>
                  <a:srgbClr val="FFC000"/>
                </a:solidFill>
                <a:latin typeface="inherit"/>
                <a:cs typeface="Vrinda" pitchFamily="34" charset="0"/>
              </a:rPr>
              <a:t>দায়ঃ</a:t>
            </a:r>
            <a:endParaRPr lang="en-US" sz="105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dirty="0">
                <a:solidFill>
                  <a:srgbClr val="FFC000"/>
                </a:solidFill>
                <a:latin typeface="Vrinda" pitchFamily="34" charset="0"/>
                <a:cs typeface="Vrinda" pitchFamily="34" charset="0"/>
              </a:rPr>
              <a:t>দায় সবসময় ক্রেডিট উদ্বৃত্ত প্রকাশ করবে </a:t>
            </a:r>
            <a:r>
              <a:rPr lang="bn-IN" dirty="0" smtClean="0">
                <a:solidFill>
                  <a:srgbClr val="FFC000"/>
                </a:solidFill>
                <a:latin typeface="Vrinda" pitchFamily="34" charset="0"/>
                <a:cs typeface="Vrinda" pitchFamily="34" charset="0"/>
              </a:rPr>
              <a:t>।কোন </a:t>
            </a:r>
            <a:r>
              <a:rPr lang="bn-IN" dirty="0">
                <a:solidFill>
                  <a:srgbClr val="FFC000"/>
                </a:solidFill>
                <a:latin typeface="Vrinda" pitchFamily="34" charset="0"/>
                <a:cs typeface="Vrinda" pitchFamily="34" charset="0"/>
              </a:rPr>
              <a:t>লেনদেনের মাধ্যমে দায় বৃদ্ধি পায় </a:t>
            </a:r>
            <a:r>
              <a:rPr lang="bn-IN" dirty="0" smtClean="0">
                <a:solidFill>
                  <a:srgbClr val="FFC000"/>
                </a:solidFill>
                <a:latin typeface="Vrinda" pitchFamily="34" charset="0"/>
                <a:cs typeface="Vrinda" pitchFamily="34" charset="0"/>
              </a:rPr>
              <a:t>তবে তা ক্রেডিট </a:t>
            </a:r>
            <a:r>
              <a:rPr lang="bn-IN" dirty="0">
                <a:solidFill>
                  <a:srgbClr val="FFC000"/>
                </a:solidFill>
                <a:latin typeface="Vrinda" pitchFamily="34" charset="0"/>
                <a:cs typeface="Vrinda" pitchFamily="34" charset="0"/>
              </a:rPr>
              <a:t>ও দায় হ্রাস পায় তবে ডেবিট হবে </a:t>
            </a:r>
            <a:r>
              <a:rPr lang="bn-IN" dirty="0" smtClean="0">
                <a:solidFill>
                  <a:srgbClr val="FFC000"/>
                </a:solidFill>
                <a:latin typeface="Vrinda" pitchFamily="34" charset="0"/>
                <a:cs typeface="Vrinda" pitchFamily="34" charset="0"/>
              </a:rPr>
              <a:t>।</a:t>
            </a:r>
            <a:endParaRPr lang="en-US" sz="105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 descr="https://1.bp.blogspot.com/-nEZBI4e9Z8w/WXbfGqoo5MI/AAAAAAAAAfg/RuN_u4w2QpcPsyJkqRhjuEWW40pxNJ2uwCEwYBhgL/s1600/Untitled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25" y="2362200"/>
            <a:ext cx="3839648" cy="2667000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36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9525" y="218985"/>
            <a:ext cx="85571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bn-BD" b="1" dirty="0">
                <a:solidFill>
                  <a:srgbClr val="FFC000"/>
                </a:solidFill>
              </a:rPr>
              <a:t>৩. আয়ঃ</a:t>
            </a:r>
            <a:endParaRPr lang="bn-BD" dirty="0">
              <a:solidFill>
                <a:srgbClr val="FFC000"/>
              </a:solidFill>
            </a:endParaRPr>
          </a:p>
          <a:p>
            <a:pPr fontAlgn="base"/>
            <a:r>
              <a:rPr lang="bn-BD" dirty="0">
                <a:solidFill>
                  <a:srgbClr val="FFC000"/>
                </a:solidFill>
              </a:rPr>
              <a:t>আয় সবসময় ক্রেডিট উদ্বৃত্ত প্রকাশ করবে । কোন লেনদেনের মাধ্যমে আয় বৃদ্ধি পায় তবে </a:t>
            </a:r>
            <a:endParaRPr lang="bn-IN" dirty="0" smtClean="0">
              <a:solidFill>
                <a:srgbClr val="FFC000"/>
              </a:solidFill>
            </a:endParaRPr>
          </a:p>
          <a:p>
            <a:pPr fontAlgn="base"/>
            <a:r>
              <a:rPr lang="bn-BD" dirty="0" smtClean="0">
                <a:solidFill>
                  <a:srgbClr val="FFC000"/>
                </a:solidFill>
              </a:rPr>
              <a:t>তা </a:t>
            </a:r>
            <a:r>
              <a:rPr lang="bn-BD" dirty="0">
                <a:solidFill>
                  <a:srgbClr val="FFC000"/>
                </a:solidFill>
              </a:rPr>
              <a:t>ক্রেডিট ও আয় হ্রাস পায় তবে ডেবিট হবে </a:t>
            </a:r>
            <a:r>
              <a:rPr lang="bn-BD" dirty="0" smtClean="0">
                <a:solidFill>
                  <a:srgbClr val="FFC000"/>
                </a:solidFill>
              </a:rPr>
              <a:t>।</a:t>
            </a:r>
            <a:r>
              <a:rPr lang="bn-BD" dirty="0">
                <a:solidFill>
                  <a:srgbClr val="FFC000"/>
                </a:solidFill>
              </a:rPr>
              <a:t/>
            </a:r>
            <a:br>
              <a:rPr lang="bn-BD" dirty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5122" name="Picture 2" descr="https://2.bp.blogspot.com/-zlHDnG6BdSg/WXbfGw0c_SI/AAAAAAAAAfo/K6-8ATKzdxIGgL7gYZUYXw8UpsTxY6UtACEwYBhgL/s1600/Untitled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362200"/>
            <a:ext cx="3619500" cy="2476501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13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188</TotalTime>
  <Words>201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inherit</vt:lpstr>
      <vt:lpstr>NikoshBAN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puson</dc:creator>
  <cp:lastModifiedBy>U</cp:lastModifiedBy>
  <cp:revision>35</cp:revision>
  <dcterms:created xsi:type="dcterms:W3CDTF">2006-08-16T00:00:00Z</dcterms:created>
  <dcterms:modified xsi:type="dcterms:W3CDTF">2021-06-11T18:23:18Z</dcterms:modified>
</cp:coreProperties>
</file>