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1" r:id="rId2"/>
    <p:sldId id="269" r:id="rId3"/>
    <p:sldId id="280" r:id="rId4"/>
    <p:sldId id="297" r:id="rId5"/>
    <p:sldId id="298" r:id="rId6"/>
    <p:sldId id="295" r:id="rId7"/>
    <p:sldId id="296" r:id="rId8"/>
    <p:sldId id="293" r:id="rId9"/>
    <p:sldId id="294" r:id="rId10"/>
    <p:sldId id="283" r:id="rId11"/>
    <p:sldId id="284" r:id="rId12"/>
    <p:sldId id="291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2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7AD84-F7DB-4549-9513-C2724DAF619C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C5E56-DFAA-4817-B408-BF8CBEF76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50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C5E56-DFAA-4817-B408-BF8CBEF765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32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5A5F-F7BC-4093-9110-DA42CCEF59F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9CAA-8DE5-43DD-B653-CC5B6CF1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86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5A5F-F7BC-4093-9110-DA42CCEF59F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9CAA-8DE5-43DD-B653-CC5B6CF1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21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5A5F-F7BC-4093-9110-DA42CCEF59F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9CAA-8DE5-43DD-B653-CC5B6CF1F0D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2668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5A5F-F7BC-4093-9110-DA42CCEF59F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9CAA-8DE5-43DD-B653-CC5B6CF1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8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5A5F-F7BC-4093-9110-DA42CCEF59F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9CAA-8DE5-43DD-B653-CC5B6CF1F0D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3903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5A5F-F7BC-4093-9110-DA42CCEF59F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9CAA-8DE5-43DD-B653-CC5B6CF1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04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5A5F-F7BC-4093-9110-DA42CCEF59F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9CAA-8DE5-43DD-B653-CC5B6CF1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25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5A5F-F7BC-4093-9110-DA42CCEF59F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9CAA-8DE5-43DD-B653-CC5B6CF1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3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5A5F-F7BC-4093-9110-DA42CCEF59F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9CAA-8DE5-43DD-B653-CC5B6CF1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1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5A5F-F7BC-4093-9110-DA42CCEF59F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9CAA-8DE5-43DD-B653-CC5B6CF1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9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5A5F-F7BC-4093-9110-DA42CCEF59F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9CAA-8DE5-43DD-B653-CC5B6CF1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06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5A5F-F7BC-4093-9110-DA42CCEF59F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9CAA-8DE5-43DD-B653-CC5B6CF1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1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5A5F-F7BC-4093-9110-DA42CCEF59F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9CAA-8DE5-43DD-B653-CC5B6CF1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14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5A5F-F7BC-4093-9110-DA42CCEF59F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9CAA-8DE5-43DD-B653-CC5B6CF1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85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5A5F-F7BC-4093-9110-DA42CCEF59F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9CAA-8DE5-43DD-B653-CC5B6CF1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9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5A5F-F7BC-4093-9110-DA42CCEF59F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9CAA-8DE5-43DD-B653-CC5B6CF1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4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55A5F-F7BC-4093-9110-DA42CCEF59F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B39CAA-8DE5-43DD-B653-CC5B6CF1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3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7573" y="415247"/>
            <a:ext cx="7350826" cy="1081046"/>
          </a:xfr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bn-IN" sz="5400" dirty="0" smtClean="0"/>
              <a:t>স্বাগতম</a:t>
            </a:r>
            <a:endParaRPr lang="en-US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322" y="1730539"/>
            <a:ext cx="7469579" cy="4420641"/>
          </a:xfrm>
          <a:solidFill>
            <a:schemeClr val="bg2">
              <a:lumMod val="10000"/>
            </a:schemeClr>
          </a:solidFill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537031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332" y="887639"/>
            <a:ext cx="6400800" cy="1325563"/>
          </a:xfr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bn-IN" dirty="0" smtClean="0"/>
              <a:t>দলীয়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0703" y="3155661"/>
            <a:ext cx="10515600" cy="1190708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3600" dirty="0" smtClean="0"/>
              <a:t>সমাজকর্মের যেকোনো একজন সমাজবিজ্ঞানীর সংজ্ঞা</a:t>
            </a:r>
            <a:r>
              <a:rPr lang="bn-IN" sz="3600" dirty="0"/>
              <a:t> </a:t>
            </a:r>
            <a:r>
              <a:rPr lang="bn-IN" sz="3600" dirty="0" smtClean="0"/>
              <a:t>দাও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909856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840675" y="0"/>
            <a:ext cx="8526483" cy="5546698"/>
            <a:chOff x="1840675" y="0"/>
            <a:chExt cx="8526483" cy="5546698"/>
          </a:xfrm>
        </p:grpSpPr>
        <p:sp>
          <p:nvSpPr>
            <p:cNvPr id="2" name="Left-Right Arrow 1"/>
            <p:cNvSpPr/>
            <p:nvPr/>
          </p:nvSpPr>
          <p:spPr>
            <a:xfrm>
              <a:off x="1840675" y="0"/>
              <a:ext cx="8526483" cy="3538847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5400" dirty="0" smtClean="0"/>
                <a:t>মূল্যায়ণ</a:t>
              </a:r>
              <a:endParaRPr lang="en-US" sz="54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339439" y="4346369"/>
              <a:ext cx="7101444" cy="1200329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3600" dirty="0" smtClean="0"/>
                <a:t>১। সমাজকর্মের ইংরেজি প্রতিশব্দ কী</a:t>
              </a:r>
            </a:p>
            <a:p>
              <a:r>
                <a:rPr lang="bn-IN" sz="3600" dirty="0" smtClean="0"/>
                <a:t>২।একজন সমাজবিঞ্জানীর নাম বল।</a:t>
              </a:r>
              <a:endParaRPr 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9157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802577" y="819397"/>
            <a:ext cx="6804561" cy="3377871"/>
            <a:chOff x="2802577" y="819397"/>
            <a:chExt cx="6804561" cy="3377871"/>
          </a:xfrm>
        </p:grpSpPr>
        <p:sp>
          <p:nvSpPr>
            <p:cNvPr id="2" name="Right Arrow 1"/>
            <p:cNvSpPr/>
            <p:nvPr/>
          </p:nvSpPr>
          <p:spPr>
            <a:xfrm>
              <a:off x="2802577" y="819397"/>
              <a:ext cx="5652654" cy="110440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 smtClean="0"/>
                <a:t>বাড়ির কাজ</a:t>
              </a:r>
              <a:endParaRPr lang="en-US" sz="40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945081" y="2873829"/>
              <a:ext cx="6662057" cy="1323439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4000" dirty="0" smtClean="0"/>
                <a:t>তুমি তোমার সমাজের সমাজকর্ম সম্পর্কে ধারণা দাও</a:t>
              </a:r>
              <a:r>
                <a:rPr lang="bn-IN" dirty="0" smtClean="0"/>
                <a:t>।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41039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36322" y="166254"/>
            <a:ext cx="7410202" cy="18644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সবাইকে ধন্যবাদ</a:t>
            </a:r>
            <a:endParaRPr lang="en-US" sz="6000" dirty="0"/>
          </a:p>
        </p:txBody>
      </p:sp>
      <p:grpSp>
        <p:nvGrpSpPr>
          <p:cNvPr id="5" name="Group 4"/>
          <p:cNvGrpSpPr/>
          <p:nvPr/>
        </p:nvGrpSpPr>
        <p:grpSpPr>
          <a:xfrm>
            <a:off x="2695699" y="142504"/>
            <a:ext cx="7410202" cy="5403273"/>
            <a:chOff x="2695699" y="142504"/>
            <a:chExt cx="7410202" cy="540327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5709" y="2614612"/>
              <a:ext cx="5842660" cy="2931165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2695699" y="142504"/>
              <a:ext cx="7410202" cy="18644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000" dirty="0" smtClean="0"/>
                <a:t>সবাইকে ধন্যবাদ</a:t>
              </a:r>
              <a:endParaRPr lang="en-US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7177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417" y="377001"/>
            <a:ext cx="10515600" cy="1325563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4400" dirty="0" smtClean="0"/>
              <a:t>পরিচিতি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6043" y="1645537"/>
            <a:ext cx="5157787" cy="823912"/>
          </a:xfr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bn-IN" sz="4000" dirty="0" smtClean="0"/>
              <a:t>শিক্ষক পরিচিতি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4167" y="2528826"/>
            <a:ext cx="5157787" cy="3684588"/>
          </a:xfr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IN" sz="2800" dirty="0" smtClean="0"/>
              <a:t>নামঃরিমা আক্তার</a:t>
            </a:r>
          </a:p>
          <a:p>
            <a:r>
              <a:rPr lang="bn-IN" sz="2800" dirty="0" smtClean="0"/>
              <a:t>প্রভাষক (সমাজ কর্ম)</a:t>
            </a:r>
          </a:p>
          <a:p>
            <a:r>
              <a:rPr lang="bn-IN" sz="2800" dirty="0" smtClean="0"/>
              <a:t>দি ফাদার অব দি ন্যাশন বঙ্গবন্ধু শেখ মুজিব মেমোরিয়াল স্কুল কলেজ,গফরগাঁও, ময়মনসিংহ।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00948" y="1669287"/>
            <a:ext cx="5183188" cy="823912"/>
          </a:xfr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bn-IN" sz="4000" dirty="0" smtClean="0"/>
              <a:t>পাঠ পরিচিতি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20790" y="2505075"/>
            <a:ext cx="5334598" cy="3684588"/>
          </a:xfr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IN" sz="2800" dirty="0" smtClean="0"/>
              <a:t>শ্রেনিঃএকাদশ</a:t>
            </a:r>
          </a:p>
          <a:p>
            <a:r>
              <a:rPr lang="bn-IN" sz="2800" dirty="0" smtClean="0"/>
              <a:t>বিষয়ঃসমাজ কর্ম</a:t>
            </a:r>
          </a:p>
          <a:p>
            <a:r>
              <a:rPr lang="bn-IN" sz="2800" dirty="0" smtClean="0"/>
              <a:t>অধ্যায়ঃ৫</a:t>
            </a:r>
          </a:p>
          <a:p>
            <a:r>
              <a:rPr lang="bn-IN" sz="2800" dirty="0" smtClean="0"/>
              <a:t>পাঠঃ১</a:t>
            </a:r>
            <a:r>
              <a:rPr lang="en-US" sz="2800" dirty="0" smtClean="0"/>
              <a:t>.</a:t>
            </a:r>
            <a:r>
              <a:rPr lang="bn-IN" sz="2800" dirty="0" smtClean="0"/>
              <a:t>১</a:t>
            </a:r>
          </a:p>
          <a:p>
            <a:r>
              <a:rPr lang="bn-IN" sz="2800" dirty="0" smtClean="0"/>
              <a:t>তারিখঃ ১০/০৬/২০২১ খ্রিষ্টাব্দ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9599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414331" y="1042024"/>
            <a:ext cx="6293922" cy="4020897"/>
            <a:chOff x="2517569" y="1676205"/>
            <a:chExt cx="6293922" cy="4020897"/>
          </a:xfrm>
        </p:grpSpPr>
        <p:sp>
          <p:nvSpPr>
            <p:cNvPr id="4" name="TextBox 3"/>
            <p:cNvSpPr txBox="1"/>
            <p:nvPr/>
          </p:nvSpPr>
          <p:spPr>
            <a:xfrm>
              <a:off x="2517569" y="5112327"/>
              <a:ext cx="6293922" cy="5847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 smtClean="0"/>
                <a:t>এটি কিসের ছবি?</a:t>
              </a:r>
              <a:endParaRPr lang="en-US" sz="3200" dirty="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2705" y="1676205"/>
              <a:ext cx="5545776" cy="3174350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</p:pic>
      </p:grpSp>
      <p:sp>
        <p:nvSpPr>
          <p:cNvPr id="2" name="TextBox 1"/>
          <p:cNvSpPr txBox="1"/>
          <p:nvPr/>
        </p:nvSpPr>
        <p:spPr>
          <a:xfrm>
            <a:off x="2399581" y="205137"/>
            <a:ext cx="6056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নিচের </a:t>
            </a:r>
            <a:r>
              <a:rPr lang="bn-IN" sz="2400" dirty="0" smtClean="0"/>
              <a:t>ছবিটি দেখ ও চিন্তা কর</a:t>
            </a:r>
            <a:r>
              <a:rPr lang="bn-IN" sz="3600" dirty="0" smtClean="0"/>
              <a:t>......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005931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3225" y="1258784"/>
            <a:ext cx="5807033" cy="914400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আজকের পাঠ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303813" y="3515096"/>
            <a:ext cx="9381506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/>
              <a:t>সমাজকর্মের ধারণা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244104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3184" y="558140"/>
            <a:ext cx="5320146" cy="11044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শিখনফল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327564" y="2386940"/>
            <a:ext cx="6377049" cy="18158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এই পাঠ শেষে শিক্ষার্থীরা............</a:t>
            </a:r>
          </a:p>
          <a:p>
            <a:r>
              <a:rPr lang="bn-IN" sz="2800" dirty="0" smtClean="0"/>
              <a:t>১। সমাজকর্মের ধারণা সম্পর্কে ব্যাখ্যা করতে পারবে।</a:t>
            </a:r>
          </a:p>
          <a:p>
            <a:r>
              <a:rPr lang="bn-IN" sz="2800" dirty="0" smtClean="0"/>
              <a:t>২। সমাজকর্ম কী তা বলতে পারবে।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77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6312" y="510639"/>
            <a:ext cx="6709558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/>
              <a:t>সমাজকর্মের ধারণা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484416" y="1567543"/>
            <a:ext cx="101415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সমাজকর্ম প্রত্য্যটির ইংরেজি প্রতিশব্দ </a:t>
            </a:r>
            <a:r>
              <a:rPr lang="en-US" sz="3600" dirty="0" smtClean="0"/>
              <a:t>Social Work </a:t>
            </a:r>
            <a:r>
              <a:rPr lang="bn-IN" sz="3600" dirty="0" smtClean="0"/>
              <a:t>। সমাজকর্ম ‘সমাজ’ ও ‘কর্ম’ শব্দদ্বয়ের সমন্বয়ে গঠিত। সুসংগঠিত সমাজকল্যাণ ব্যবস্থার একটি বৈঞ্জানিক প্রক্রিয়া। সহজভাবে বলা যায়, সমাজকর্ম হলো একটি সাহায্যকারী পেশা, যার মূল লক্ষ্য হলো বিভিন্ন পদ্ধতির মাধ্যমে ব্যক্তি, দল ও সমষ্টির সমস্যা সমাধানে মানুষকে সাহায্য করে।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6993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354552" y="517151"/>
            <a:ext cx="8562109" cy="2423272"/>
            <a:chOff x="1472539" y="605642"/>
            <a:chExt cx="8562109" cy="2423272"/>
          </a:xfrm>
        </p:grpSpPr>
        <p:sp>
          <p:nvSpPr>
            <p:cNvPr id="2" name="Oval 1"/>
            <p:cNvSpPr/>
            <p:nvPr/>
          </p:nvSpPr>
          <p:spPr>
            <a:xfrm>
              <a:off x="1935678" y="605642"/>
              <a:ext cx="7707086" cy="108065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000" dirty="0" smtClean="0"/>
                <a:t>একক কাজ</a:t>
              </a:r>
              <a:endParaRPr lang="en-US" sz="60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472539" y="2505694"/>
              <a:ext cx="8562109" cy="523220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dirty="0" smtClean="0"/>
                <a:t>সমাজকর্ম শব্দটি কী শব্দ থেকে এসেছে ব্যাখ্যা কর।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48607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49184" y="1428440"/>
            <a:ext cx="11542816" cy="5175591"/>
            <a:chOff x="649184" y="1428440"/>
            <a:chExt cx="11542816" cy="5175591"/>
          </a:xfrm>
        </p:grpSpPr>
        <p:grpSp>
          <p:nvGrpSpPr>
            <p:cNvPr id="4" name="Group 3"/>
            <p:cNvGrpSpPr/>
            <p:nvPr/>
          </p:nvGrpSpPr>
          <p:grpSpPr>
            <a:xfrm>
              <a:off x="4560124" y="1428440"/>
              <a:ext cx="2434442" cy="2444114"/>
              <a:chOff x="3954483" y="454663"/>
              <a:chExt cx="2434442" cy="2444114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2605" y="454663"/>
                <a:ext cx="2416320" cy="1932277"/>
              </a:xfrm>
              <a:prstGeom prst="rect">
                <a:avLst/>
              </a:prstGeom>
              <a:ln w="38100">
                <a:solidFill>
                  <a:schemeClr val="tx1"/>
                </a:solidFill>
              </a:ln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3954483" y="2529445"/>
                <a:ext cx="241069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dirty="0" smtClean="0"/>
                  <a:t>ডব্লিউ</a:t>
                </a:r>
                <a:r>
                  <a:rPr lang="en-US" dirty="0" smtClean="0"/>
                  <a:t>.</a:t>
                </a:r>
                <a:r>
                  <a:rPr lang="bn-IN" dirty="0" smtClean="0"/>
                  <a:t> এ</a:t>
                </a:r>
                <a:r>
                  <a:rPr lang="en-US" dirty="0" smtClean="0"/>
                  <a:t>.</a:t>
                </a:r>
                <a:r>
                  <a:rPr lang="bn-IN" dirty="0" smtClean="0"/>
                  <a:t> ফ্রিডল্যান্ডার</a:t>
                </a:r>
                <a:endParaRPr lang="en-US" dirty="0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649184" y="4049486"/>
              <a:ext cx="11542816" cy="2554545"/>
            </a:xfrm>
            <a:prstGeom prst="rect">
              <a:avLst/>
            </a:prstGeom>
            <a:noFill/>
            <a:ln w="38100"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Social Welfare </a:t>
              </a:r>
              <a:r>
                <a:rPr lang="bn-IN" sz="3200" dirty="0" smtClean="0"/>
                <a:t>গ্রন্থে ডব্লিউ</a:t>
              </a:r>
              <a:r>
                <a:rPr lang="en-US" sz="3200" dirty="0" smtClean="0"/>
                <a:t>.</a:t>
              </a:r>
              <a:r>
                <a:rPr lang="bn-IN" sz="3200" dirty="0" smtClean="0"/>
                <a:t> এ</a:t>
              </a:r>
              <a:r>
                <a:rPr lang="en-US" sz="3200" dirty="0" smtClean="0"/>
                <a:t>.</a:t>
              </a:r>
              <a:r>
                <a:rPr lang="bn-IN" sz="3200" dirty="0" smtClean="0"/>
                <a:t> ফ্রিডল্যান্ডার</a:t>
              </a:r>
              <a:r>
                <a:rPr lang="en-US" sz="3200" dirty="0" smtClean="0"/>
                <a:t> (W. A. Friedlander) </a:t>
              </a:r>
              <a:r>
                <a:rPr lang="bn-IN" sz="3200" dirty="0" smtClean="0"/>
                <a:t>সমাজকর্ম সম্পর্কে বলেন, “সমাজকর্ম বৈজ্ঞানিক জ্ঞান ও মানব সম্পর্ক বিষয়ক দক্ষতার উপর ভিত্তিশীল এমন এক পেশাদার সেবাকর্ম, যা ব্যক্তি, দল বা জনসমষ্টিকে সামাজিক বা ব্যক্তিগত সন্তুষ্টি</a:t>
              </a:r>
              <a:r>
                <a:rPr lang="en-US" sz="3200" dirty="0" smtClean="0"/>
                <a:t> </a:t>
              </a:r>
              <a:r>
                <a:rPr lang="bn-IN" sz="3200" dirty="0" smtClean="0"/>
                <a:t> এবং স্বাধীনতা লাভে সহায়তা করে।”</a:t>
              </a:r>
              <a:endParaRPr lang="en-US" sz="3200" dirty="0"/>
            </a:p>
          </p:txBody>
        </p:sp>
      </p:grpSp>
      <p:sp>
        <p:nvSpPr>
          <p:cNvPr id="6" name="Right Arrow 5"/>
          <p:cNvSpPr/>
          <p:nvPr/>
        </p:nvSpPr>
        <p:spPr>
          <a:xfrm>
            <a:off x="3016332" y="213756"/>
            <a:ext cx="5937663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সমাজকর্মের সংঞ্জা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10845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03762" y="386875"/>
            <a:ext cx="11305309" cy="5505618"/>
            <a:chOff x="581892" y="256247"/>
            <a:chExt cx="11305309" cy="5505618"/>
          </a:xfrm>
        </p:grpSpPr>
        <p:grpSp>
          <p:nvGrpSpPr>
            <p:cNvPr id="4" name="Group 3"/>
            <p:cNvGrpSpPr/>
            <p:nvPr/>
          </p:nvGrpSpPr>
          <p:grpSpPr>
            <a:xfrm>
              <a:off x="4503159" y="256247"/>
              <a:ext cx="2301401" cy="2963164"/>
              <a:chOff x="4823793" y="398750"/>
              <a:chExt cx="2301401" cy="2963164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23793" y="398750"/>
                <a:ext cx="2301401" cy="2391951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4904509" y="2992582"/>
                <a:ext cx="2173184" cy="36933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Warner  W.  </a:t>
                </a:r>
                <a:r>
                  <a:rPr lang="en-US" dirty="0" err="1" smtClean="0"/>
                  <a:t>Bohem</a:t>
                </a:r>
                <a:endParaRPr lang="en-US" dirty="0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581892" y="3515096"/>
              <a:ext cx="11305309" cy="224676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2800" dirty="0" smtClean="0"/>
                <a:t>ওয়ার্নার ডব্লিউ বোহেম </a:t>
              </a:r>
              <a:r>
                <a:rPr lang="en-US" sz="2800" dirty="0" smtClean="0"/>
                <a:t>( Warner W. </a:t>
              </a:r>
              <a:r>
                <a:rPr lang="en-US" sz="2800" dirty="0" err="1" smtClean="0"/>
                <a:t>Bohem</a:t>
              </a:r>
              <a:r>
                <a:rPr lang="en-US" sz="2800" dirty="0" smtClean="0"/>
                <a:t> )</a:t>
              </a:r>
              <a:r>
                <a:rPr lang="bn-IN" sz="2800" dirty="0" smtClean="0"/>
                <a:t> সমাজকর্ম শিক্ষা পরিষদের এক সম্মেলনে সমাজকর্মের একটি বহুল ব্যবহৃত সংঞ্জা প্রদান করেছেন। তার মতে, “ সমাজকর্ম এমন এক ব্যবস্থা, যা মানুষ ও তার পরিবেশের মধ্যে আন্তঃক্রিয়া সৃষ্টির মাধ্যমে সামাজিক সম্পর্ক স্থাপন কার্যাবলির দ্বারা ব্যক্তিদের একক ও দলীয়ভাবে তাদের সামাজিক ভূমিকা উন্নয়নে সহায়তা করে।”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0531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858</TotalTime>
  <Words>297</Words>
  <Application>Microsoft Office PowerPoint</Application>
  <PresentationFormat>Widescreen</PresentationFormat>
  <Paragraphs>39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Trebuchet MS</vt:lpstr>
      <vt:lpstr>Vrinda</vt:lpstr>
      <vt:lpstr>Wingdings 3</vt:lpstr>
      <vt:lpstr>Facet</vt:lpstr>
      <vt:lpstr>স্বাগতম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uitrce</dc:creator>
  <cp:lastModifiedBy>uitrce</cp:lastModifiedBy>
  <cp:revision>148</cp:revision>
  <dcterms:created xsi:type="dcterms:W3CDTF">2021-06-06T07:54:35Z</dcterms:created>
  <dcterms:modified xsi:type="dcterms:W3CDTF">2021-06-12T08:43:51Z</dcterms:modified>
</cp:coreProperties>
</file>