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76" r:id="rId2"/>
  </p:sldMasterIdLst>
  <p:notesMasterIdLst>
    <p:notesMasterId r:id="rId22"/>
  </p:notesMasterIdLst>
  <p:sldIdLst>
    <p:sldId id="326" r:id="rId3"/>
    <p:sldId id="330" r:id="rId4"/>
    <p:sldId id="327" r:id="rId5"/>
    <p:sldId id="331" r:id="rId6"/>
    <p:sldId id="271" r:id="rId7"/>
    <p:sldId id="303" r:id="rId8"/>
    <p:sldId id="262" r:id="rId9"/>
    <p:sldId id="311" r:id="rId10"/>
    <p:sldId id="318" r:id="rId11"/>
    <p:sldId id="312" r:id="rId12"/>
    <p:sldId id="313" r:id="rId13"/>
    <p:sldId id="314" r:id="rId14"/>
    <p:sldId id="315" r:id="rId15"/>
    <p:sldId id="317" r:id="rId16"/>
    <p:sldId id="323" r:id="rId17"/>
    <p:sldId id="322" r:id="rId18"/>
    <p:sldId id="329" r:id="rId19"/>
    <p:sldId id="325" r:id="rId20"/>
    <p:sldId id="32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9205A-7CD7-4FA8-A7D0-3A6AB1D4C35B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4495-7401-4D1A-9DE3-60C1C2ABC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1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3C6A-4CC6-481A-9141-C33B6D7CE607}" type="datetime9">
              <a:rPr lang="en-US" smtClean="0"/>
              <a:pPr/>
              <a:t>6/13/2021 11:32:31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7122-B7B3-487C-B1C3-F9F9844A0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9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F9D69-765C-441E-B0CA-19A3E5543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05E97-4588-42D4-992C-020328A57419}" type="datetimeFigureOut">
              <a:rPr lang="en-US"/>
              <a:pPr>
                <a:defRPr/>
              </a:pPr>
              <a:t>6/13/2021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34A48-8AE6-4621-AB01-C6707A1E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6719F-B756-4A71-9EE5-786C4BA9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E0841EF-EAC9-421F-A44E-2D02F0E7B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32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ACD51-BB1B-4075-A911-56DB3D0D74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82246-05DB-477A-A5D1-78AA2E092922}" type="datetimeFigureOut">
              <a:rPr lang="en-US"/>
              <a:pPr>
                <a:defRPr/>
              </a:pPr>
              <a:t>6/13/2021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F5947-CCB6-45FE-87C5-D5972FD6F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E5518-11CC-489D-943F-4005C21A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C2530D0-9DE1-4FE3-B7C4-339F2F23ED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18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629A0-356C-45E5-9BD5-FF787270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78635-B514-42C0-B768-309EC146B352}" type="datetimeFigureOut">
              <a:rPr lang="en-US"/>
              <a:pPr>
                <a:defRPr/>
              </a:pPr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A402D-9E35-4A36-A039-1E0B2F9D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7B65B-33DB-4328-A751-7EB2E1BDB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E163200-B2ED-4BFD-AF03-B4B72FDDB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381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F6547-8D2D-4421-97FD-2EB7804B5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2067-6922-4E09-8721-78744DB5E9EE}" type="datetimeFigureOut">
              <a:rPr lang="en-US"/>
              <a:pPr>
                <a:defRPr/>
              </a:pPr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2F162-9461-4B80-A2CD-43317A5A9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EB651-3175-4D7E-AE9E-9999D2454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DB13CD9-F588-4CE2-B6F7-CDE5F3EB1B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56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ralpinkframecor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612053" cy="112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12700" y="0"/>
            <a:ext cx="9131300" cy="6858000"/>
          </a:xfrm>
          <a:prstGeom prst="rect">
            <a:avLst/>
          </a:prstGeom>
          <a:noFill/>
          <a:ln w="76200" cap="rnd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7" name="Picture 6" descr="Floralpinkframecor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00" y="5433916"/>
            <a:ext cx="1612053" cy="1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loralpinkframecor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421880" y="5433916"/>
            <a:ext cx="1645920" cy="141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loralpinkframecor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3800" y="0"/>
            <a:ext cx="1556565" cy="112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87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1A4E7-4368-4CBC-94DB-DC132D4DD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0601B-C079-414B-91A9-107152C3C3A2}" type="datetimeFigureOut">
              <a:rPr lang="en-US"/>
              <a:pPr>
                <a:defRPr/>
              </a:pPr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99F92-09FD-48A3-BB23-7E28F6C6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9E162-EA7F-4CED-AC0E-24D2CCA0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1657652-7AE6-48F1-9AB7-E8282DF6B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2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A1EC-5C5A-440D-99FF-92A5B7CE4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4B035-73C6-4632-867A-61F502B32F3B}" type="datetimeFigureOut">
              <a:rPr lang="en-US"/>
              <a:pPr>
                <a:defRPr/>
              </a:pPr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DBD4A-C218-4568-812E-3303287A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9B6B3-27C7-4F93-A34E-D8072F15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777CEC4-F5D1-407C-BDCA-4D23E7E5E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12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5590B-68C1-4C22-BAD9-60E2BFB52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B268D-3FAC-45CE-B162-9D76ED480F87}" type="datetimeFigureOut">
              <a:rPr lang="en-US"/>
              <a:pPr>
                <a:defRPr/>
              </a:pPr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FCFC6-8B86-46C4-A030-3679E5AD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3CDF9-567F-459E-AA0B-E93277C6F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928CE71-EA8B-4223-B8A2-6E90555142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3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1E0B3-FEC4-418E-8AB5-75EAA9108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263AB-8DF9-4B44-AEF7-4AB91FE533D5}" type="datetimeFigureOut">
              <a:rPr lang="en-US"/>
              <a:pPr>
                <a:defRPr/>
              </a:pPr>
              <a:t>6/13/2021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7C2F5-C87E-47A7-B8CB-E9E34DD4C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A5CCF-51E7-4483-992A-6C64DF05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7A48301-065A-4CD4-B559-FF8BD6B7A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26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8AB7EE-1807-420E-B28D-DE738AA0AA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34CE7-D83A-411C-BC3B-DDF7E6C34D7A}" type="datetimeFigureOut">
              <a:rPr lang="en-US"/>
              <a:pPr>
                <a:defRPr/>
              </a:pPr>
              <a:t>6/13/2021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6DBC48-8F13-4133-AFAB-148DAF4C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2DA003-8E70-4EA1-BBEC-771D1082D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EB33B0A-C56F-414F-8D43-9C465892C4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33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8F350E-A5ED-40EB-BA50-7F5EE4EE18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78400-9C4E-491A-90A8-218B882A5AE6}" type="datetimeFigureOut">
              <a:rPr lang="en-US"/>
              <a:pPr>
                <a:defRPr/>
              </a:pPr>
              <a:t>6/13/2021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A341D-E6D5-4F48-B767-B3F3B31B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09529-2B19-42F6-8A8D-29F20CF8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73D59F5-D80B-43A5-AD00-6E534FFBE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12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FCBE3C-4071-4B77-AAD2-C16F40B82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E660B-F488-4E33-A2A7-1AB32748F776}" type="datetimeFigureOut">
              <a:rPr lang="en-US"/>
              <a:pPr>
                <a:defRPr/>
              </a:pPr>
              <a:t>6/13/2021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B80C3-A72E-475F-848B-D7B24E60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B0C3F-EFCD-42BC-AA55-11FB2352C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E318D2-933C-44A9-B19A-DFBCC79A2E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50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18" Type="http://schemas.openxmlformats.org/officeDocument/2006/relationships/image" Target="../media/image7.gif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3000">
              <a:schemeClr val="accent1">
                <a:lumMod val="5000"/>
                <a:lumOff val="95000"/>
              </a:schemeClr>
            </a:gs>
            <a:gs pos="44000">
              <a:schemeClr val="accent3">
                <a:lumMod val="40000"/>
                <a:lumOff val="60000"/>
              </a:schemeClr>
            </a:gs>
            <a:gs pos="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19593-975C-4A5B-9300-4BEC4357332F}" type="datetime9">
              <a:rPr lang="en-US" smtClean="0"/>
              <a:pPr/>
              <a:t>6/13/2021 11:32:27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07122-B7B3-487C-B1C3-F9F9844A0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3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5" r:id="rId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>
            <a:extLst>
              <a:ext uri="{FF2B5EF4-FFF2-40B4-BE49-F238E27FC236}">
                <a16:creationId xmlns:a16="http://schemas.microsoft.com/office/drawing/2014/main" id="{76C32D98-2726-4C4A-B487-6D53CC7C58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>
            <a:extLst>
              <a:ext uri="{FF2B5EF4-FFF2-40B4-BE49-F238E27FC236}">
                <a16:creationId xmlns:a16="http://schemas.microsoft.com/office/drawing/2014/main" id="{38152083-2717-482B-82DD-DE9156175D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1"/>
            <a:ext cx="1744266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1">
            <a:extLst>
              <a:ext uri="{FF2B5EF4-FFF2-40B4-BE49-F238E27FC236}">
                <a16:creationId xmlns:a16="http://schemas.microsoft.com/office/drawing/2014/main" id="{C716ECE6-AD81-4FB7-A5B6-595CDA0C36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123" y="1"/>
            <a:ext cx="131087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5">
            <a:extLst>
              <a:ext uri="{FF2B5EF4-FFF2-40B4-BE49-F238E27FC236}">
                <a16:creationId xmlns:a16="http://schemas.microsoft.com/office/drawing/2014/main" id="{EDF875D9-7F07-42EF-B55A-5768FD445C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12069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1">
            <a:extLst>
              <a:ext uri="{FF2B5EF4-FFF2-40B4-BE49-F238E27FC236}">
                <a16:creationId xmlns:a16="http://schemas.microsoft.com/office/drawing/2014/main" id="{BAE4B2AD-B73F-45FF-B939-4BB8CEE782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41" y="-30163"/>
            <a:ext cx="3013472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3">
            <a:extLst>
              <a:ext uri="{FF2B5EF4-FFF2-40B4-BE49-F238E27FC236}">
                <a16:creationId xmlns:a16="http://schemas.microsoft.com/office/drawing/2014/main" id="{8DB65146-832B-404F-AA39-8B094B7E54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879" y="1"/>
            <a:ext cx="2135981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5">
            <a:extLst>
              <a:ext uri="{FF2B5EF4-FFF2-40B4-BE49-F238E27FC236}">
                <a16:creationId xmlns:a16="http://schemas.microsoft.com/office/drawing/2014/main" id="{36C28205-4359-49B1-93A3-E212733F94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" y="1312863"/>
            <a:ext cx="9132094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31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OEL\Desktop\Billal101(24)\030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371600"/>
            <a:ext cx="81534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15270"/>
            <a:ext cx="64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স্বাগ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240434-C07E-4D14-833B-0578DC19726B}"/>
                  </a:ext>
                </a:extLst>
              </p:cNvPr>
              <p:cNvSpPr txBox="1"/>
              <p:nvPr/>
            </p:nvSpPr>
            <p:spPr>
              <a:xfrm>
                <a:off x="642730" y="685800"/>
                <a:ext cx="7858539" cy="646331"/>
              </a:xfrm>
              <a:prstGeom prst="rect">
                <a:avLst/>
              </a:prstGeom>
              <a:noFill/>
            </p:spPr>
            <p:txBody>
              <a:bodyPr wrap="square">
                <a:prstTxWarp prst="textChevron">
                  <a:avLst/>
                </a:prstTxWarp>
                <a:spAutoFit/>
              </a:bodyPr>
              <a:lstStyle/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প্রশ্নঃ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8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কে আবৃত্ত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দশমিক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ভগ্নাংশে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।  </a:t>
                </a:r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240434-C07E-4D14-833B-0578DC197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30" y="685800"/>
                <a:ext cx="785853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78F6F6-6864-4B60-82DE-889455574C38}"/>
                  </a:ext>
                </a:extLst>
              </p:cNvPr>
              <p:cNvSpPr txBox="1"/>
              <p:nvPr/>
            </p:nvSpPr>
            <p:spPr>
              <a:xfrm>
                <a:off x="1253959" y="1366128"/>
                <a:ext cx="7247310" cy="5163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সমাধান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8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53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15)53( 3.533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80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</m:den>
                    </m:f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45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50</m:t>
                        </m:r>
                      </m:den>
                    </m:f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45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=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3.533….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= 3.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acc>
                    <m:acc>
                      <m:accPr>
                        <m:chr m:val="̇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Ans.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78F6F6-6864-4B60-82DE-889455574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959" y="1366128"/>
                <a:ext cx="7247310" cy="5163914"/>
              </a:xfrm>
              <a:prstGeom prst="rect">
                <a:avLst/>
              </a:prstGeom>
              <a:blipFill>
                <a:blip r:embed="rId3"/>
                <a:stretch>
                  <a:fillRect l="-2187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E0732D-A527-4B59-ADE7-622136B2C0A5}"/>
                  </a:ext>
                </a:extLst>
              </p:cNvPr>
              <p:cNvSpPr txBox="1"/>
              <p:nvPr/>
            </p:nvSpPr>
            <p:spPr>
              <a:xfrm>
                <a:off x="762000" y="457200"/>
                <a:ext cx="7858539" cy="646331"/>
              </a:xfrm>
              <a:prstGeom prst="rect">
                <a:avLst/>
              </a:prstGeom>
              <a:noFill/>
            </p:spPr>
            <p:txBody>
              <a:bodyPr wrap="square">
                <a:prstTxWarp prst="textChevron">
                  <a:avLst/>
                </a:prstTxWarp>
                <a:spAutoFit/>
              </a:bodyPr>
              <a:lstStyle/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প্রশ্নঃ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3.7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8</m:t>
                        </m:r>
                      </m:e>
                    </m:acc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সাধারণ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দশমিক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ভগ্নাংশে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।  </a:t>
                </a:r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E0732D-A527-4B59-ADE7-622136B2C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57200"/>
                <a:ext cx="785853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A1A10A-BF49-4C72-880C-0E61244C74AE}"/>
                  </a:ext>
                </a:extLst>
              </p:cNvPr>
              <p:cNvSpPr txBox="1"/>
              <p:nvPr/>
            </p:nvSpPr>
            <p:spPr>
              <a:xfrm>
                <a:off x="1676400" y="1964785"/>
                <a:ext cx="4600134" cy="2928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সমাধান,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3.7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8</m:t>
                        </m:r>
                      </m:e>
                    </m:acc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378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37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341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341(3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270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71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                   =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71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Ans. 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A1A10A-BF49-4C72-880C-0E61244C7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964785"/>
                <a:ext cx="4600134" cy="2928430"/>
              </a:xfrm>
              <a:prstGeom prst="rect">
                <a:avLst/>
              </a:prstGeom>
              <a:blipFill>
                <a:blip r:embed="rId3"/>
                <a:stretch>
                  <a:fillRect l="-3311" b="-1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9A534B-C5A9-4723-B757-32870B28FD73}"/>
                  </a:ext>
                </a:extLst>
              </p:cNvPr>
              <p:cNvSpPr txBox="1"/>
              <p:nvPr/>
            </p:nvSpPr>
            <p:spPr>
              <a:xfrm>
                <a:off x="642730" y="457200"/>
                <a:ext cx="7858539" cy="646331"/>
              </a:xfrm>
              <a:prstGeom prst="rect">
                <a:avLst/>
              </a:prstGeom>
              <a:noFill/>
            </p:spPr>
            <p:txBody>
              <a:bodyPr wrap="square">
                <a:prstTxWarp prst="textChevron">
                  <a:avLst/>
                </a:prstTxWarp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প্রশ্নঃ 6.2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e>
                    </m:acc>
                    <m:r>
                      <a:rPr lang="en-US" sz="36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0</m:t>
                    </m:r>
                    <m:acc>
                      <m:accPr>
                        <m:chr m:val="̇"/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9</m:t>
                        </m:r>
                      </m:e>
                    </m:acc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কে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সাধারণ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দশমিক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ভগ্নাংশে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প্রকাশ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কর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।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9A534B-C5A9-4723-B757-32870B28F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30" y="457200"/>
                <a:ext cx="785853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B26502-D3D0-4FB9-BE8C-FA6DAE10D814}"/>
                  </a:ext>
                </a:extLst>
              </p:cNvPr>
              <p:cNvSpPr txBox="1"/>
              <p:nvPr/>
            </p:nvSpPr>
            <p:spPr>
              <a:xfrm>
                <a:off x="1523658" y="1752600"/>
                <a:ext cx="6020141" cy="3630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সমাধান,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6.2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e>
                    </m:acc>
                    <m:r>
                      <a:rPr lang="en-US" sz="3200">
                        <a:latin typeface="Cambria Math" panose="02040503050406030204" pitchFamily="18" charset="0"/>
                        <a:cs typeface="NikoshBAN" pitchFamily="2" charset="0"/>
                      </a:rPr>
                      <m:t>0</m:t>
                    </m:r>
                    <m:acc>
                      <m:accPr>
                        <m:chr m:val="̇"/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9</m:t>
                        </m:r>
                      </m:e>
                    </m:acc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62309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62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9990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62247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9990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  <a:p>
                <a:r>
                  <a:rPr lang="en-US" sz="3200" dirty="0"/>
                  <a:t>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20749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3330</m:t>
                        </m:r>
                      </m:den>
                    </m:f>
                  </m:oMath>
                </a14:m>
                <a:r>
                  <a:rPr lang="en-US" sz="3200" dirty="0"/>
                  <a:t> )20749( 6</a:t>
                </a:r>
              </a:p>
              <a:p>
                <a:r>
                  <a:rPr lang="en-US" sz="3200" dirty="0"/>
                  <a:t>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19980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769</m:t>
                        </m:r>
                      </m:den>
                    </m:f>
                  </m:oMath>
                </a14:m>
                <a:endParaRPr lang="en-US" sz="3200" dirty="0"/>
              </a:p>
              <a:p>
                <a:r>
                  <a:rPr lang="en-US" sz="3200" dirty="0"/>
                  <a:t>                      = 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769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3330</m:t>
                        </m:r>
                      </m:den>
                    </m:f>
                  </m:oMath>
                </a14:m>
                <a:r>
                  <a:rPr lang="en-US" sz="3200" dirty="0"/>
                  <a:t> Ans.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B26502-D3D0-4FB9-BE8C-FA6DAE10D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658" y="1752600"/>
                <a:ext cx="6020141" cy="3630289"/>
              </a:xfrm>
              <a:prstGeom prst="rect">
                <a:avLst/>
              </a:prstGeom>
              <a:blipFill>
                <a:blip r:embed="rId3"/>
                <a:stretch>
                  <a:fillRect l="-2634" b="-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E5099F-F136-4B1E-AF28-8C6F616368BA}"/>
                  </a:ext>
                </a:extLst>
              </p:cNvPr>
              <p:cNvSpPr txBox="1"/>
              <p:nvPr/>
            </p:nvSpPr>
            <p:spPr>
              <a:xfrm>
                <a:off x="642730" y="838200"/>
                <a:ext cx="7858539" cy="646331"/>
              </a:xfrm>
              <a:prstGeom prst="rect">
                <a:avLst/>
              </a:prstGeom>
              <a:noFill/>
            </p:spPr>
            <p:txBody>
              <a:bodyPr wrap="square">
                <a:prstTxWarp prst="textChevron">
                  <a:avLst/>
                </a:prstTxWarp>
                <a:spAutoFit/>
              </a:bodyPr>
              <a:lstStyle/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প্রশ্নঃ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̇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acc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8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̇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acc>
                    <m:acc>
                      <m:accPr>
                        <m:chr m:val="̇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acc>
                    <m:r>
                      <a:rPr lang="en-US" sz="3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3600" dirty="0"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600" dirty="0"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সদৃশ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আবৃত্ত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দশমিক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ভগ্নাংশে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।  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E5099F-F136-4B1E-AF28-8C6F61636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30" y="838200"/>
                <a:ext cx="785853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3BC662-615B-4F7C-93B1-B292C7A1C39C}"/>
                  </a:ext>
                </a:extLst>
              </p:cNvPr>
              <p:cNvSpPr txBox="1"/>
              <p:nvPr/>
            </p:nvSpPr>
            <p:spPr>
              <a:xfrm>
                <a:off x="533400" y="2057400"/>
                <a:ext cx="8610600" cy="3631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সমাধান,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̇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8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̇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acc>
                    <m:acc>
                      <m:accPr>
                        <m:chr m:val="̇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acc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6.</a:t>
                </a: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3200" dirty="0">
                    <a:cs typeface="Times New Roman" panose="02020603050405020304" pitchFamily="18" charset="0"/>
                  </a:rPr>
                  <a:t>4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আবৃত্ত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দশমিক ভগ্নাংশে অনাবৃত্ত অংশের অঙ্ক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 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আবৃত্ত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দশমিক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আবৃত্ত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অংশের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অঙ্ক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যথাক্রমে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ল.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.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গু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.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6 .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̇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5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̇"/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7777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acc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̇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acc>
                    <m:acc>
                      <m:accPr>
                        <m:chr m:val="̇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̇"/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34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343</m:t>
                    </m:r>
                    <m:acc>
                      <m:accPr>
                        <m:chr m:val="̇"/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acc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3200" dirty="0"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3200" dirty="0">
                    <a:cs typeface="Times New Roman" panose="02020603050405020304" pitchFamily="18" charset="0"/>
                  </a:rPr>
                  <a:t>4524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3BC662-615B-4F7C-93B1-B292C7A1C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057400"/>
                <a:ext cx="8610600" cy="3631379"/>
              </a:xfrm>
              <a:prstGeom prst="rect">
                <a:avLst/>
              </a:prstGeom>
              <a:blipFill>
                <a:blip r:embed="rId3"/>
                <a:stretch>
                  <a:fillRect l="-1841" t="-2185" r="-212"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45A495-CAAD-4980-BA2C-A96042BAD39A}"/>
                  </a:ext>
                </a:extLst>
              </p:cNvPr>
              <p:cNvSpPr txBox="1"/>
              <p:nvPr/>
            </p:nvSpPr>
            <p:spPr>
              <a:xfrm>
                <a:off x="381000" y="1752600"/>
                <a:ext cx="8610600" cy="3094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সমাধান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2.2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5.2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acc>
                    <m:acc>
                      <m:accPr>
                        <m:chr m:val="̇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আবৃত্ত দশমিক ভগ্নাংশে অনাবৃত্ত অংশের অঙ্ক সংখ্যা যথাক্রমে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অনাবৃত্ত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অঙ্ক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আবৃত্ত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দশমিক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আবৃত্ত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অংশের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অঙ্ক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যথাক্রমে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ল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2 .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2.2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3200" dirty="0"/>
                  <a:t> =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2.2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acc>
                    <m:acc>
                      <m:accPr>
                        <m:chr m:val="̇"/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acc>
                  </m:oMath>
                </a14:m>
                <a:endParaRPr lang="en-US" sz="3200" dirty="0"/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5.2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acc>
                    <m:acc>
                      <m:accPr>
                        <m:chr m:val="̇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200" dirty="0"/>
                  <a:t> =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5.2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acc>
                    <m:acc>
                      <m:accPr>
                        <m:chr m:val="̇"/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45A495-CAAD-4980-BA2C-A96042BAD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752600"/>
                <a:ext cx="8610600" cy="3094565"/>
              </a:xfrm>
              <a:prstGeom prst="rect">
                <a:avLst/>
              </a:prstGeom>
              <a:blipFill>
                <a:blip r:embed="rId2"/>
                <a:stretch>
                  <a:fillRect l="-1841" t="-2564" r="-1275" b="-6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2896C0-99E4-48ED-B8BB-EA30F34DC86F}"/>
                  </a:ext>
                </a:extLst>
              </p:cNvPr>
              <p:cNvSpPr txBox="1"/>
              <p:nvPr/>
            </p:nvSpPr>
            <p:spPr>
              <a:xfrm>
                <a:off x="642730" y="685800"/>
                <a:ext cx="7858539" cy="646331"/>
              </a:xfrm>
              <a:prstGeom prst="rect">
                <a:avLst/>
              </a:prstGeom>
              <a:noFill/>
            </p:spPr>
            <p:txBody>
              <a:bodyPr wrap="square">
                <a:prstTxWarp prst="textChevron">
                  <a:avLst/>
                </a:prstTxWarp>
                <a:spAutoFit/>
              </a:bodyPr>
              <a:lstStyle/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প্রশ্নঃ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̇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acc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5.2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acc>
                    <m:acc>
                      <m:accPr>
                        <m:chr m:val="̇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সদৃশ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আবৃত্ত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দশমিক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ভগ্নাংশে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।  </a:t>
                </a:r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2896C0-99E4-48ED-B8BB-EA30F34DC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30" y="685800"/>
                <a:ext cx="785853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4200" y="496512"/>
            <a:ext cx="2667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1E27A-80D9-4F4D-9051-FB90553666B3}"/>
                  </a:ext>
                </a:extLst>
              </p:cNvPr>
              <p:cNvSpPr txBox="1"/>
              <p:nvPr/>
            </p:nvSpPr>
            <p:spPr>
              <a:xfrm>
                <a:off x="533400" y="4292333"/>
                <a:ext cx="69857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প্রশ্নঃ32.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acc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acc>
                      <m:accPr>
                        <m:chr m:val="̇"/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acc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1E27A-80D9-4F4D-9051-FB9055366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292333"/>
                <a:ext cx="6985742" cy="646331"/>
              </a:xfrm>
              <a:prstGeom prst="rect">
                <a:avLst/>
              </a:prstGeom>
              <a:blipFill>
                <a:blip r:embed="rId2"/>
                <a:stretch>
                  <a:fillRect l="-2271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CC51032-A670-4672-8A81-98DFB0AD9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61578"/>
            <a:ext cx="4724400" cy="2577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422934-DF6A-442C-9CFA-755E5D9DA02F}"/>
              </a:ext>
            </a:extLst>
          </p:cNvPr>
          <p:cNvSpPr/>
          <p:nvPr/>
        </p:nvSpPr>
        <p:spPr>
          <a:xfrm>
            <a:off x="2971800" y="641135"/>
            <a:ext cx="2590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CD4FDF-A4CC-470C-AD12-76364DE9A0FC}"/>
                  </a:ext>
                </a:extLst>
              </p:cNvPr>
              <p:cNvSpPr txBox="1"/>
              <p:nvPr/>
            </p:nvSpPr>
            <p:spPr>
              <a:xfrm>
                <a:off x="447260" y="4510259"/>
                <a:ext cx="7858539" cy="646331"/>
              </a:xfrm>
              <a:prstGeom prst="rect">
                <a:avLst/>
              </a:prstGeom>
              <a:noFill/>
            </p:spPr>
            <p:txBody>
              <a:bodyPr wrap="square">
                <a:prstTxWarp prst="textChevron">
                  <a:avLst/>
                </a:prstTxWarp>
                <a:spAutoFit/>
              </a:bodyPr>
              <a:lstStyle/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প্রশ্নঃ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7,2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4.23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acc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সদৃশ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আবৃত্ত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দশমিক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ভগ্নাংশে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।  </a:t>
                </a:r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CD4FDF-A4CC-470C-AD12-76364DE9A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60" y="4510259"/>
                <a:ext cx="7858539" cy="646331"/>
              </a:xfrm>
              <a:prstGeom prst="rect">
                <a:avLst/>
              </a:prstGeom>
              <a:blipFill>
                <a:blip r:embed="rId2"/>
                <a:stretch>
                  <a:fillRect r="-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2587DA1-9A32-4584-AE5B-EB4324525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469957"/>
            <a:ext cx="3733800" cy="2534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514600" y="304800"/>
            <a:ext cx="3352800" cy="762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মূল্যায়ন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072187-3EAB-48D7-92F4-BE20E69B1329}"/>
                  </a:ext>
                </a:extLst>
              </p:cNvPr>
              <p:cNvSpPr txBox="1"/>
              <p:nvPr/>
            </p:nvSpPr>
            <p:spPr>
              <a:xfrm>
                <a:off x="331763" y="1916763"/>
                <a:ext cx="8686800" cy="2625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১। 0.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9</m:t>
                        </m:r>
                      </m:e>
                    </m:acc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দশমিক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খ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গ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ঘ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২।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কে দশমিক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ক  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2.6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খ 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1.6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গ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1.675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ঘ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1.85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072187-3EAB-48D7-92F4-BE20E69B1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63" y="1916763"/>
                <a:ext cx="8686800" cy="2625270"/>
              </a:xfrm>
              <a:prstGeom prst="rect">
                <a:avLst/>
              </a:prstGeom>
              <a:blipFill>
                <a:blip r:embed="rId2"/>
                <a:stretch>
                  <a:fillRect l="-1404" t="-2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80D01322-7458-4256-AFA5-1E23B187B46B}"/>
              </a:ext>
            </a:extLst>
          </p:cNvPr>
          <p:cNvSpPr/>
          <p:nvPr/>
        </p:nvSpPr>
        <p:spPr>
          <a:xfrm>
            <a:off x="348175" y="2514600"/>
            <a:ext cx="354037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E379986-EF03-4EB4-9B46-BD54CDFE98AA}"/>
              </a:ext>
            </a:extLst>
          </p:cNvPr>
          <p:cNvSpPr/>
          <p:nvPr/>
        </p:nvSpPr>
        <p:spPr>
          <a:xfrm>
            <a:off x="2057400" y="3657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73AFC-2A31-4E2E-9C62-C1E1DD84E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64" y="4038601"/>
            <a:ext cx="7669236" cy="1382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90800" y="457200"/>
            <a:ext cx="3429000" cy="1198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C2AB6D-8617-4347-A8AA-0265D371C852}"/>
                  </a:ext>
                </a:extLst>
              </p:cNvPr>
              <p:cNvSpPr txBox="1"/>
              <p:nvPr/>
            </p:nvSpPr>
            <p:spPr>
              <a:xfrm>
                <a:off x="685800" y="2514600"/>
                <a:ext cx="8239539" cy="3155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প্রশ্নঃ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3.467, 2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01</m:t>
                    </m:r>
                    <m:acc>
                      <m:accPr>
                        <m:chr m:val="̇"/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acc>
                    <m:acc>
                      <m:accPr>
                        <m:chr m:val="̇"/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acc>
                      <m:accPr>
                        <m:chr m:val="̇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7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52</m:t>
                    </m:r>
                    <m:acc>
                      <m:accPr>
                        <m:chr m:val="̇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acc>
                    <m:acc>
                      <m:accPr>
                        <m:chr m:val="̇"/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en-US" sz="3600" dirty="0"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ক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95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37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কে আবৃত্ত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দশমিক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ভগ্নাংশে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খ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01</m:t>
                    </m:r>
                    <m:acc>
                      <m:accPr>
                        <m:chr m:val="̇"/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acc>
                    <m:acc>
                      <m:accPr>
                        <m:chr m:val="̇"/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acc>
                      <m:accPr>
                        <m:chr m:val="̇"/>
                        <m:ctrlPr>
                          <a:rPr lang="en-US" sz="3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কে সাধারণ দশমিক ভগ্নাংশে প্রকাশ কর। </a:t>
                </a:r>
              </a:p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গ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উদ্দীপকের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তথ্যগুলোকে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সদৃশ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আবৃত্ত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দশমিক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ভগ্নাংশে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।  </a:t>
                </a:r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C2AB6D-8617-4347-A8AA-0265D371C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14600"/>
                <a:ext cx="8239539" cy="3155992"/>
              </a:xfrm>
              <a:prstGeom prst="rect">
                <a:avLst/>
              </a:prstGeom>
              <a:blipFill>
                <a:blip r:embed="rId2"/>
                <a:stretch>
                  <a:fillRect l="-2295" t="-3095" b="-6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857250"/>
            <a:ext cx="6858000" cy="5143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ounded Rectangle 3"/>
          <p:cNvSpPr/>
          <p:nvPr/>
        </p:nvSpPr>
        <p:spPr>
          <a:xfrm>
            <a:off x="1651378" y="1252182"/>
            <a:ext cx="5841242" cy="4353636"/>
          </a:xfrm>
          <a:prstGeom prst="roundRect">
            <a:avLst>
              <a:gd name="adj" fmla="val 3147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SolaimanLipi" pitchFamily="2" charset="0"/>
                <a:cs typeface="SolaimanLipi" pitchFamily="2" charset="0"/>
              </a:rPr>
              <a:t>ধন্যবাদ সবাইকে</a:t>
            </a:r>
            <a:endParaRPr lang="en-US" sz="80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SolaimanLipi" pitchFamily="2" charset="0"/>
              <a:cs typeface="SolaimanLip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96C8D4-1A86-49F9-A91D-5B044A2FD30D}"/>
              </a:ext>
            </a:extLst>
          </p:cNvPr>
          <p:cNvSpPr/>
          <p:nvPr/>
        </p:nvSpPr>
        <p:spPr>
          <a:xfrm>
            <a:off x="2099475" y="1676400"/>
            <a:ext cx="7018734" cy="6072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prstClr val="white"/>
              </a:solidFill>
              <a:latin typeface="Calibri" panose="020F0502020204030204"/>
              <a:sym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3D3FB5-6050-4687-9974-548D0E0F12AF}"/>
              </a:ext>
            </a:extLst>
          </p:cNvPr>
          <p:cNvSpPr/>
          <p:nvPr/>
        </p:nvSpPr>
        <p:spPr>
          <a:xfrm>
            <a:off x="6705601" y="4038600"/>
            <a:ext cx="2438399" cy="2819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prstClr val="white"/>
              </a:solidFill>
              <a:latin typeface="Calibri" panose="020F0502020204030204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6BF8A8-C6C5-423B-B398-495CBF2B0DA6}"/>
              </a:ext>
            </a:extLst>
          </p:cNvPr>
          <p:cNvSpPr txBox="1"/>
          <p:nvPr/>
        </p:nvSpPr>
        <p:spPr>
          <a:xfrm>
            <a:off x="685800" y="1524000"/>
            <a:ext cx="7165298" cy="3237714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bn-IN" sz="3600" b="0" i="1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 </a:t>
            </a:r>
            <a:r>
              <a:rPr kumimoji="0" lang="bn-BD" sz="3600" b="0" i="1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শ্রেণিঃ</a:t>
            </a:r>
            <a:r>
              <a:rPr kumimoji="0" lang="bn-BD" sz="3600" b="1" i="1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r>
              <a:rPr kumimoji="0" lang="en-US" sz="3600" b="1" i="1" u="none" strike="noStrike" kern="1200" cap="none" spc="0" normalizeH="0" baseline="0" noProof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নবম</a:t>
            </a:r>
            <a:endParaRPr kumimoji="0" lang="bn-BD" sz="3600" b="0" i="1" u="none" strike="noStrike" kern="1200" cap="none" spc="0" normalizeH="0" baseline="0" noProof="0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innerShdw blurRad="177800">
                  <a:srgbClr val="A5A5A5">
                    <a:lumMod val="50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bn-BD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r>
              <a:rPr kumimoji="0" lang="bn-BD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বিষয়ঃ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গণিত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endParaRPr kumimoji="0" lang="bn-IN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bn-IN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অধ্যায়ঃ </a:t>
            </a:r>
            <a:r>
              <a:rPr lang="en-US" sz="3600" i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প্রথম</a:t>
            </a:r>
            <a:r>
              <a:rPr lang="en-US" sz="3600" i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 (</a:t>
            </a:r>
            <a:r>
              <a:rPr lang="en-US" sz="3600" i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বাস্তব</a:t>
            </a:r>
            <a:r>
              <a:rPr lang="en-US" sz="3600" i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সংখ্যা</a:t>
            </a:r>
            <a:r>
              <a:rPr lang="en-US" sz="3600" i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 )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সময়ঃ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4৫মিনিট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তারি</a:t>
            </a:r>
            <a:r>
              <a:rPr lang="en-US" sz="3600" i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খঃ</a:t>
            </a:r>
            <a:r>
              <a:rPr lang="en-US" sz="3600" i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 ১৩ /০৬ /২১ইং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bn-IN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C227DE-766C-420A-9552-AD18C262DC6E}"/>
                  </a:ext>
                </a:extLst>
              </p:cNvPr>
              <p:cNvSpPr txBox="1"/>
              <p:nvPr/>
            </p:nvSpPr>
            <p:spPr>
              <a:xfrm>
                <a:off x="2952750" y="2320908"/>
                <a:ext cx="4972050" cy="3003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acc>
                    <m:acc>
                      <m:accPr>
                        <m:chr m:val="̇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36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63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99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r>
                  <a:rPr lang="en-US" sz="3600" dirty="0"/>
                  <a:t>  </a:t>
                </a:r>
              </a:p>
              <a:p>
                <a:pPr marL="857250" indent="-857250">
                  <a:buAutoNum type="romanLcPeriod" startAt="2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/>
                  <a:t> =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1.5 </a:t>
                </a:r>
              </a:p>
              <a:p>
                <a:pPr marL="857250" indent="-857250">
                  <a:buAutoNum type="romanLcPeriod" startAt="2"/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23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3.8333………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C227DE-766C-420A-9552-AD18C262D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50" y="2320908"/>
                <a:ext cx="4972050" cy="3003066"/>
              </a:xfrm>
              <a:prstGeom prst="rect">
                <a:avLst/>
              </a:prstGeom>
              <a:blipFill>
                <a:blip r:embed="rId2"/>
                <a:stretch>
                  <a:fillRect l="-3676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F627F7B-F2AE-4748-B652-3565024F5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990600"/>
            <a:ext cx="487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hevron">
              <a:avLst/>
            </a:prstTxWarp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তথ্যগুলো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করঃ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53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4DCDF3F-5CBA-4F5B-A2E8-18AD67884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84" y="1828800"/>
            <a:ext cx="86404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যে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সকল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দশমিক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ভগ্নাংশে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দশমিক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বিন্দুর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ডানে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একটি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অঙ্ক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বার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বার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আসে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বা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একাধিক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অঙ্ক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পর্যায়ে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ক্রমে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বারবার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এদেরকে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CE28B2-5583-4B86-9CC2-128B5589E2AC}"/>
              </a:ext>
            </a:extLst>
          </p:cNvPr>
          <p:cNvSpPr txBox="1"/>
          <p:nvPr/>
        </p:nvSpPr>
        <p:spPr>
          <a:xfrm>
            <a:off x="1950466" y="4053992"/>
            <a:ext cx="289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আবৃত্ত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425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9A2738-86F7-4336-A94F-30E78B88E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143000"/>
            <a:ext cx="3505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hevron">
              <a:avLst/>
            </a:prstTxWarp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DF6CDD-A4BC-41D5-920D-43FBBEE54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968" y="3276600"/>
            <a:ext cx="487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hevron">
              <a:avLst/>
            </a:prstTxWarp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আবৃত্ত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B04F2633-A9B8-4C02-89E2-7C1D477E3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143000"/>
            <a:ext cx="26241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আচরনিক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5DC0B09C-B3AF-4559-A906-1F0183BA2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2" y="2743200"/>
            <a:ext cx="864041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kumimoji="0" lang="bn-I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১।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আবৃত্ত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ভগ্নাংশে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আবৃত্ত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ভগ্নাংশকে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ভগ্নাংশে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করতে পারবে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সদৃশ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আবৃত্ত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ভগ্নাংশে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70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D007DB-97D8-4BCF-9F8E-D812A52B3305}"/>
                  </a:ext>
                </a:extLst>
              </p:cNvPr>
              <p:cNvSpPr txBox="1"/>
              <p:nvPr/>
            </p:nvSpPr>
            <p:spPr>
              <a:xfrm>
                <a:off x="1558759" y="959121"/>
                <a:ext cx="6942510" cy="5077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সমাধান,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)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0  (0.6363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66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70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66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= 0.6363….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= 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acc>
                    <m:acc>
                      <m:accPr>
                        <m:chr m:val="̇"/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Ans.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D007DB-97D8-4BCF-9F8E-D812A52B3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759" y="959121"/>
                <a:ext cx="6942510" cy="5077672"/>
              </a:xfrm>
              <a:prstGeom prst="rect">
                <a:avLst/>
              </a:prstGeom>
              <a:blipFill>
                <a:blip r:embed="rId2"/>
                <a:stretch>
                  <a:fillRect l="-2283" b="-3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BAA446-2FD8-4B32-984E-46E2664156E4}"/>
                  </a:ext>
                </a:extLst>
              </p:cNvPr>
              <p:cNvSpPr txBox="1"/>
              <p:nvPr/>
            </p:nvSpPr>
            <p:spPr>
              <a:xfrm>
                <a:off x="642730" y="172027"/>
                <a:ext cx="7858539" cy="646331"/>
              </a:xfrm>
              <a:prstGeom prst="rect">
                <a:avLst/>
              </a:prstGeom>
              <a:noFill/>
            </p:spPr>
            <p:txBody>
              <a:bodyPr wrap="square">
                <a:prstTxWarp prst="textChevron">
                  <a:avLst/>
                </a:prstTxWarp>
                <a:spAutoFit/>
              </a:bodyPr>
              <a:lstStyle/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প্রশ্নঃ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7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কে আবৃত্ত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দশমিক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ভগ্নাংশে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।  </a:t>
                </a:r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BAA446-2FD8-4B32-984E-46E266415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30" y="172027"/>
                <a:ext cx="785853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8C7A8E8-6A19-4348-9CAB-9E5E3D4A06D9}"/>
                  </a:ext>
                </a:extLst>
              </p:cNvPr>
              <p:cNvSpPr txBox="1"/>
              <p:nvPr/>
            </p:nvSpPr>
            <p:spPr>
              <a:xfrm>
                <a:off x="642730" y="685800"/>
                <a:ext cx="7858539" cy="646331"/>
              </a:xfrm>
              <a:prstGeom prst="rect">
                <a:avLst/>
              </a:prstGeom>
              <a:noFill/>
            </p:spPr>
            <p:txBody>
              <a:bodyPr wrap="square">
                <a:prstTxWarp prst="textChevron">
                  <a:avLst/>
                </a:prstTxWarp>
                <a:spAutoFit/>
              </a:bodyPr>
              <a:lstStyle/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প্রশ্নঃ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কে আবৃত্ত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দশমিক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ভগ্নাংশে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।  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8C7A8E8-6A19-4348-9CAB-9E5E3D4A0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30" y="685800"/>
                <a:ext cx="785853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B5EDD5-E0FA-4EDF-9DC0-6D614C6F51E3}"/>
                  </a:ext>
                </a:extLst>
              </p:cNvPr>
              <p:cNvSpPr txBox="1"/>
              <p:nvPr/>
            </p:nvSpPr>
            <p:spPr>
              <a:xfrm>
                <a:off x="1253959" y="1366128"/>
                <a:ext cx="7247310" cy="5163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সমাধান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,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29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9)29( 3.222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18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18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=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3.222….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= 3.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Ans.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B5EDD5-E0FA-4EDF-9DC0-6D614C6F5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959" y="1366128"/>
                <a:ext cx="7247310" cy="5163914"/>
              </a:xfrm>
              <a:prstGeom prst="rect">
                <a:avLst/>
              </a:prstGeom>
              <a:blipFill>
                <a:blip r:embed="rId3"/>
                <a:stretch>
                  <a:fillRect l="-2187" b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2127</TotalTime>
  <Words>578</Words>
  <Application>Microsoft Office PowerPoint</Application>
  <PresentationFormat>On-screen Show (4:3)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NikoshBAN</vt:lpstr>
      <vt:lpstr>SolaimanLipi</vt:lpstr>
      <vt:lpstr>Times New Roman</vt:lpstr>
      <vt:lpstr>2_Office Theme</vt:lpstr>
      <vt:lpstr>40_Office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Tuhin</dc:creator>
  <cp:lastModifiedBy>Molina</cp:lastModifiedBy>
  <cp:revision>432</cp:revision>
  <dcterms:created xsi:type="dcterms:W3CDTF">2006-08-16T00:00:00Z</dcterms:created>
  <dcterms:modified xsi:type="dcterms:W3CDTF">2021-06-13T17:34:20Z</dcterms:modified>
</cp:coreProperties>
</file>