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70" r:id="rId4"/>
    <p:sldId id="275" r:id="rId5"/>
    <p:sldId id="258" r:id="rId6"/>
    <p:sldId id="269" r:id="rId7"/>
    <p:sldId id="271" r:id="rId8"/>
    <p:sldId id="272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77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AFBC7-E64F-4F74-B2ED-6CEB3ED7F589}" type="datetimeFigureOut">
              <a:rPr lang="en-SG" smtClean="0"/>
              <a:t>13/6/2021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9BF0C-843D-4E93-8F71-4E2B689AE3A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181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F16F1-B31F-4073-B617-B53917FC87CC}" type="slidenum">
              <a:rPr lang="en-US"/>
              <a:pPr/>
              <a:t>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33289-floral-transparent-image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আমার পক্ষ থেকে সবাইকে স্বাগতম – sunarbangla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45" y="762000"/>
            <a:ext cx="6781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MSC Bogura\AppData\Local\Microsoft\Windows\Temporary Internet Files\Content.IE5\63ENL1TY\14-red-yellow-flower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54591"/>
            <a:ext cx="990600" cy="116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MSC Bogura\AppData\Local\Microsoft\Windows\Temporary Internet Files\Content.IE5\63ENL1TY\14-red-yellow-flower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26456"/>
            <a:ext cx="990600" cy="116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106323-D4A9-4BAB-A8B6-39BFE10E10DB}"/>
              </a:ext>
            </a:extLst>
          </p:cNvPr>
          <p:cNvSpPr/>
          <p:nvPr/>
        </p:nvSpPr>
        <p:spPr>
          <a:xfrm>
            <a:off x="59492" y="381000"/>
            <a:ext cx="883767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পড়ানোর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সময়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অনেক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কিছু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হাতে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-কলমে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দেখানো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</a:p>
          <a:p>
            <a:pPr algn="ctr"/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সম্ভব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না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সেক্ষেত্রে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মাল্টিমিডিয়া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সাহায্যে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সুন্দর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-</a:t>
            </a:r>
          </a:p>
          <a:p>
            <a:pPr algn="ctr"/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ভাবে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বি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ষয়টির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দৃশ্যমান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উপস্থাপন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করা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যায়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।  </a:t>
            </a:r>
            <a:endParaRPr lang="en-U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ash"/>
            </a:endParaRPr>
          </a:p>
        </p:txBody>
      </p:sp>
      <p:pic>
        <p:nvPicPr>
          <p:cNvPr id="1026" name="Picture 2" descr="আজ সূর্যগ্রহণ, জানুন জ্যোতিষ মতে কোন কোন বস্তুর ওপর থাকে গ্রহণের প্রভাব -  aaj suryagrahan janun jyotish anujai kon kon bastu r opor thake grahan er  prabhab, Bangla News">
            <a:extLst>
              <a:ext uri="{FF2B5EF4-FFF2-40B4-BE49-F238E27FC236}">
                <a16:creationId xmlns:a16="http://schemas.microsoft.com/office/drawing/2014/main" id="{C228B80B-B07E-449F-9AB5-A8955B9D1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263299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২৬ মে চন্দ্রগ্রহণ দেখা যাবে যে সময়ে">
            <a:extLst>
              <a:ext uri="{FF2B5EF4-FFF2-40B4-BE49-F238E27FC236}">
                <a16:creationId xmlns:a16="http://schemas.microsoft.com/office/drawing/2014/main" id="{38EF2503-63CB-4C5C-B266-C85C4C764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6" y="4257675"/>
            <a:ext cx="3282723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A3B77E-F2DF-4411-AED9-F8FA62A88666}"/>
              </a:ext>
            </a:extLst>
          </p:cNvPr>
          <p:cNvSpPr/>
          <p:nvPr/>
        </p:nvSpPr>
        <p:spPr>
          <a:xfrm>
            <a:off x="1143000" y="3703677"/>
            <a:ext cx="1981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সূর্যগ্রহণ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ash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A403E9-51AB-457F-A37C-76205CE99394}"/>
              </a:ext>
            </a:extLst>
          </p:cNvPr>
          <p:cNvSpPr/>
          <p:nvPr/>
        </p:nvSpPr>
        <p:spPr>
          <a:xfrm>
            <a:off x="762000" y="6034195"/>
            <a:ext cx="266700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চন্দ্র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গ্রহণ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ash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403A1-C452-4601-8C0B-0932242ECF50}"/>
              </a:ext>
            </a:extLst>
          </p:cNvPr>
          <p:cNvSpPr/>
          <p:nvPr/>
        </p:nvSpPr>
        <p:spPr>
          <a:xfrm>
            <a:off x="3886201" y="5625973"/>
            <a:ext cx="49471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মাল্টিমিডিয়া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ক্লাস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34E4EA-552F-47CD-9350-385504A31FFD}"/>
              </a:ext>
            </a:extLst>
          </p:cNvPr>
          <p:cNvGrpSpPr/>
          <p:nvPr/>
        </p:nvGrpSpPr>
        <p:grpSpPr>
          <a:xfrm>
            <a:off x="3886200" y="1957386"/>
            <a:ext cx="4781480" cy="3681413"/>
            <a:chOff x="3886200" y="1957386"/>
            <a:chExt cx="4781480" cy="3681413"/>
          </a:xfrm>
        </p:grpSpPr>
        <p:pic>
          <p:nvPicPr>
            <p:cNvPr id="1030" name="Picture 6" descr="শিক্ষকদের মাল্টিমিডিয়া কনটেন্ট এর মাধ্যমে পাঠদান পরিকল্পনা | সম্ভাবনা নিউজ">
              <a:extLst>
                <a:ext uri="{FF2B5EF4-FFF2-40B4-BE49-F238E27FC236}">
                  <a16:creationId xmlns:a16="http://schemas.microsoft.com/office/drawing/2014/main" id="{56FEC5AA-7437-49EC-8D52-433D38B7D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1957386"/>
              <a:ext cx="4781480" cy="3681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আজ সূর্যগ্রহণ, জানুন জ্যোতিষ মতে কোন কোন বস্তুর ওপর থাকে গ্রহণের প্রভাব -  aaj suryagrahan janun jyotish anujai kon kon bastu r opor thake grahan er  prabhab, Bangla News">
              <a:extLst>
                <a:ext uri="{FF2B5EF4-FFF2-40B4-BE49-F238E27FC236}">
                  <a16:creationId xmlns:a16="http://schemas.microsoft.com/office/drawing/2014/main" id="{4DB04624-B378-4A47-8E42-A8FDFCD17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8860" y="2450131"/>
              <a:ext cx="708609" cy="5232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237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106323-D4A9-4BAB-A8B6-39BFE10E10DB}"/>
              </a:ext>
            </a:extLst>
          </p:cNvPr>
          <p:cNvSpPr/>
          <p:nvPr/>
        </p:nvSpPr>
        <p:spPr>
          <a:xfrm>
            <a:off x="208541" y="228600"/>
            <a:ext cx="893545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বর্তমানে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অনেক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অনলাইন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কোর্স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উন্মুক্তে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আছে</a:t>
            </a:r>
            <a:endParaRPr lang="en-U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ash"/>
            </a:endParaRPr>
          </a:p>
          <a:p>
            <a:pPr algn="just"/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যে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কেউ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সেই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কোর্সটি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গ্রহণ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করতে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পারে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এবং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সেই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</a:p>
          <a:p>
            <a:pPr algn="just"/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কোর্সটির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প্রয়োজনীয়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ক্রেডিট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অর্জন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করতে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পারে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। </a:t>
            </a:r>
            <a:endParaRPr lang="en-U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ash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B56D8D-0E3B-41D6-9082-FE5F5CC150B5}"/>
              </a:ext>
            </a:extLst>
          </p:cNvPr>
          <p:cNvGrpSpPr/>
          <p:nvPr/>
        </p:nvGrpSpPr>
        <p:grpSpPr>
          <a:xfrm>
            <a:off x="580557" y="1828800"/>
            <a:ext cx="3991443" cy="2228923"/>
            <a:chOff x="457200" y="1822431"/>
            <a:chExt cx="3974489" cy="252096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A3B77E-F2DF-4411-AED9-F8FA62A88666}"/>
                </a:ext>
              </a:extLst>
            </p:cNvPr>
            <p:cNvSpPr/>
            <p:nvPr/>
          </p:nvSpPr>
          <p:spPr>
            <a:xfrm>
              <a:off x="807663" y="3820180"/>
              <a:ext cx="3319226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ash"/>
                </a:rPr>
                <a:t>কিশোর</a:t>
              </a:r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ash"/>
                </a:rPr>
                <a:t> </a:t>
              </a:r>
              <a:r>
                <a:rPr lang="en-US" sz="28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ash"/>
                </a:rPr>
                <a:t>বাতায়ন</a:t>
              </a:r>
              <a:endPara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3A539CB-A07F-4A81-822E-3321D0523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822431"/>
              <a:ext cx="3974489" cy="196002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ECF25-9F18-4C3C-91E8-937B529D24ED}"/>
              </a:ext>
            </a:extLst>
          </p:cNvPr>
          <p:cNvGrpSpPr/>
          <p:nvPr/>
        </p:nvGrpSpPr>
        <p:grpSpPr>
          <a:xfrm>
            <a:off x="4343400" y="4343400"/>
            <a:ext cx="4947180" cy="2286000"/>
            <a:chOff x="4343400" y="4343400"/>
            <a:chExt cx="4947180" cy="2286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4D403A1-C452-4601-8C0B-0932242ECF50}"/>
                </a:ext>
              </a:extLst>
            </p:cNvPr>
            <p:cNvSpPr/>
            <p:nvPr/>
          </p:nvSpPr>
          <p:spPr>
            <a:xfrm>
              <a:off x="4343400" y="6106180"/>
              <a:ext cx="494718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ash"/>
                </a:rPr>
                <a:t>শিক্ষক</a:t>
              </a:r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ash"/>
                </a:rPr>
                <a:t> </a:t>
              </a:r>
              <a:r>
                <a:rPr lang="en-US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ash"/>
                </a:rPr>
                <a:t>বাতায়ন</a:t>
              </a:r>
              <a:endPara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C0DEFB5-9420-4808-B5C0-6694B49A8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490" y="4343400"/>
              <a:ext cx="3429000" cy="17526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C5157F-48ED-4952-BE80-F687EF75BFE2}"/>
              </a:ext>
            </a:extLst>
          </p:cNvPr>
          <p:cNvGrpSpPr/>
          <p:nvPr/>
        </p:nvGrpSpPr>
        <p:grpSpPr>
          <a:xfrm>
            <a:off x="4309188" y="1822430"/>
            <a:ext cx="4947180" cy="2510790"/>
            <a:chOff x="4309188" y="1822430"/>
            <a:chExt cx="4947180" cy="251079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BD59F98-F415-4540-8238-07CFBAB80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301" y="1822430"/>
              <a:ext cx="3773656" cy="1960021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D433B8-731C-46FE-BBCA-39E810036C7E}"/>
                </a:ext>
              </a:extLst>
            </p:cNvPr>
            <p:cNvSpPr/>
            <p:nvPr/>
          </p:nvSpPr>
          <p:spPr>
            <a:xfrm>
              <a:off x="4309188" y="3810000"/>
              <a:ext cx="494718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ash"/>
                </a:rPr>
                <a:t>ডিজিটাল</a:t>
              </a:r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ash"/>
                </a:rPr>
                <a:t> </a:t>
              </a:r>
              <a:r>
                <a:rPr lang="en-US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ash"/>
                </a:rPr>
                <a:t>কন্টেট</a:t>
              </a:r>
              <a:endPara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DD2F72-B040-4ABA-9D50-DB9AF9F2E0EE}"/>
              </a:ext>
            </a:extLst>
          </p:cNvPr>
          <p:cNvGrpSpPr/>
          <p:nvPr/>
        </p:nvGrpSpPr>
        <p:grpSpPr>
          <a:xfrm>
            <a:off x="577369" y="4287416"/>
            <a:ext cx="4070831" cy="2265784"/>
            <a:chOff x="580557" y="4333364"/>
            <a:chExt cx="4070831" cy="226578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06E0DF-9C4F-4B10-912A-208865700E7D}"/>
                </a:ext>
              </a:extLst>
            </p:cNvPr>
            <p:cNvSpPr/>
            <p:nvPr/>
          </p:nvSpPr>
          <p:spPr>
            <a:xfrm>
              <a:off x="989962" y="6075928"/>
              <a:ext cx="3319226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ash"/>
                </a:rPr>
                <a:t>মুক্তপাঠ</a:t>
              </a:r>
              <a:endPara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C913186-4EC7-4983-B0E8-DDBECAFCB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57" y="4333364"/>
              <a:ext cx="4070831" cy="175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28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106323-D4A9-4BAB-A8B6-39BFE10E10DB}"/>
              </a:ext>
            </a:extLst>
          </p:cNvPr>
          <p:cNvSpPr/>
          <p:nvPr/>
        </p:nvSpPr>
        <p:spPr>
          <a:xfrm>
            <a:off x="299921" y="5029200"/>
            <a:ext cx="875271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বাংলাদেশে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কম্পিউটার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প্রোগ্রামিং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প্রশিক্ষণ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নেয়ার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</a:p>
          <a:p>
            <a:pPr algn="just"/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উপযোগী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এই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ধরনের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সাইটগুলো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দেশে-বিদেশে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</a:p>
          <a:p>
            <a:pPr algn="just"/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ব্যাপক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জনপ্রিয়তা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অর্জন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করেছে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। </a:t>
            </a:r>
            <a:endParaRPr lang="en-U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ash"/>
            </a:endParaRPr>
          </a:p>
        </p:txBody>
      </p:sp>
      <p:pic>
        <p:nvPicPr>
          <p:cNvPr id="2050" name="Picture 2" descr="তথ্য প্রযুক্তিতে নারীদের দক্ষতা উন্নয়ন বিষয়ক প্রোগ্রামিং ক্যাম্প অনুষ্ঠিত  | সি নিউজ">
            <a:extLst>
              <a:ext uri="{FF2B5EF4-FFF2-40B4-BE49-F238E27FC236}">
                <a16:creationId xmlns:a16="http://schemas.microsoft.com/office/drawing/2014/main" id="{CC63BCE0-25A3-4B68-A01B-22CE3C787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42962"/>
            <a:ext cx="6652500" cy="37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106323-D4A9-4BAB-A8B6-39BFE10E10DB}"/>
              </a:ext>
            </a:extLst>
          </p:cNvPr>
          <p:cNvSpPr/>
          <p:nvPr/>
        </p:nvSpPr>
        <p:spPr>
          <a:xfrm>
            <a:off x="271881" y="5105400"/>
            <a:ext cx="871103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ই-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লার্নিং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পদ্ধতিটা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যান্ত্রিক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বলে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মনে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হতে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পারে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। </a:t>
            </a:r>
          </a:p>
          <a:p>
            <a:pPr algn="just"/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কারণে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ই-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লার্নিংকে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সফল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করতে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হলে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শিক্ষার্থী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-</a:t>
            </a:r>
          </a:p>
          <a:p>
            <a:pPr algn="just"/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দের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অনেক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বেশি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উদ্যোগী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হতে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হবে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।</a:t>
            </a:r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</a:p>
          <a:p>
            <a:pPr algn="just"/>
            <a:endParaRPr lang="en-U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ash"/>
            </a:endParaRPr>
          </a:p>
        </p:txBody>
      </p:sp>
      <p:pic>
        <p:nvPicPr>
          <p:cNvPr id="3074" name="Picture 2" descr="Pinterest Tests Class Communities Feature to Enable Pinners to Sign Up for  Zoom Classes">
            <a:extLst>
              <a:ext uri="{FF2B5EF4-FFF2-40B4-BE49-F238E27FC236}">
                <a16:creationId xmlns:a16="http://schemas.microsoft.com/office/drawing/2014/main" id="{5134BF94-93CB-41F2-9367-F58EA653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06316"/>
            <a:ext cx="6219825" cy="3494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2DE38B1-D7DC-43A9-A1E1-121F492F77D1}"/>
              </a:ext>
            </a:extLst>
          </p:cNvPr>
          <p:cNvSpPr/>
          <p:nvPr/>
        </p:nvSpPr>
        <p:spPr>
          <a:xfrm>
            <a:off x="2209800" y="304800"/>
            <a:ext cx="4721258" cy="685800"/>
          </a:xfrm>
          <a:prstGeom prst="roundRect">
            <a:avLst/>
          </a:prstGeom>
          <a:gradFill flip="none" rotWithShape="1">
            <a:gsLst>
              <a:gs pos="86675">
                <a:srgbClr val="0073D4"/>
              </a:gs>
              <a:gs pos="48350">
                <a:schemeClr val="accent6">
                  <a:lumMod val="20000"/>
                  <a:lumOff val="80000"/>
                </a:schemeClr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মনে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রাখতে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হবে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4294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106323-D4A9-4BAB-A8B6-39BFE10E10DB}"/>
              </a:ext>
            </a:extLst>
          </p:cNvPr>
          <p:cNvSpPr/>
          <p:nvPr/>
        </p:nvSpPr>
        <p:spPr>
          <a:xfrm>
            <a:off x="451441" y="4665729"/>
            <a:ext cx="37305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ইন্টারনেট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সংযোগ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</a:p>
          <a:p>
            <a:pPr algn="just"/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ash"/>
            </a:endParaRP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2DE38B1-D7DC-43A9-A1E1-121F492F77D1}"/>
              </a:ext>
            </a:extLst>
          </p:cNvPr>
          <p:cNvSpPr/>
          <p:nvPr/>
        </p:nvSpPr>
        <p:spPr>
          <a:xfrm>
            <a:off x="762000" y="295469"/>
            <a:ext cx="7543800" cy="685800"/>
          </a:xfrm>
          <a:prstGeom prst="roundRect">
            <a:avLst/>
          </a:prstGeom>
          <a:gradFill flip="none" rotWithShape="1">
            <a:gsLst>
              <a:gs pos="86675">
                <a:srgbClr val="0073D4"/>
              </a:gs>
              <a:gs pos="48350">
                <a:schemeClr val="accent6">
                  <a:lumMod val="20000"/>
                  <a:lumOff val="80000"/>
                </a:schemeClr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ই-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লার্নিং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এর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জন্য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প্রয়োজন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ash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F8D561-BEC4-4891-A761-BCDEAB697961}"/>
              </a:ext>
            </a:extLst>
          </p:cNvPr>
          <p:cNvGrpSpPr/>
          <p:nvPr/>
        </p:nvGrpSpPr>
        <p:grpSpPr>
          <a:xfrm>
            <a:off x="4279621" y="2070688"/>
            <a:ext cx="4631017" cy="2623872"/>
            <a:chOff x="4279621" y="2070688"/>
            <a:chExt cx="4631017" cy="26238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2895534-2416-40C0-B4F5-16F5324D1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621" y="2070688"/>
              <a:ext cx="2870757" cy="2623872"/>
            </a:xfrm>
            <a:prstGeom prst="rect">
              <a:avLst/>
            </a:prstGeom>
          </p:spPr>
        </p:pic>
        <p:pic>
          <p:nvPicPr>
            <p:cNvPr id="1026" name="Picture 2" descr="E-Learning PNG Photo | PNG Arts">
              <a:extLst>
                <a:ext uri="{FF2B5EF4-FFF2-40B4-BE49-F238E27FC236}">
                  <a16:creationId xmlns:a16="http://schemas.microsoft.com/office/drawing/2014/main" id="{B333DA74-C556-4524-B054-F2182D5DA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862224"/>
              <a:ext cx="3195638" cy="1421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6A4C72-B9E0-45F7-B60C-3C4AA8BE0B9F}"/>
              </a:ext>
            </a:extLst>
          </p:cNvPr>
          <p:cNvGrpSpPr/>
          <p:nvPr/>
        </p:nvGrpSpPr>
        <p:grpSpPr>
          <a:xfrm>
            <a:off x="90882" y="2300903"/>
            <a:ext cx="3979659" cy="2163441"/>
            <a:chOff x="90882" y="2300903"/>
            <a:chExt cx="3979659" cy="216344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3AB1C8-6766-4B8F-8296-307986E0B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001" y="2502288"/>
              <a:ext cx="1853540" cy="167253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68A9273-A585-4A50-B200-4F90C42FB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82" y="2300903"/>
              <a:ext cx="2163441" cy="2163441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DA5B8A3-5532-421D-BC45-685CABB09673}"/>
              </a:ext>
            </a:extLst>
          </p:cNvPr>
          <p:cNvSpPr/>
          <p:nvPr/>
        </p:nvSpPr>
        <p:spPr>
          <a:xfrm>
            <a:off x="5486826" y="4694560"/>
            <a:ext cx="26933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স্মার্ট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ডিভাইস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ash"/>
            </a:endParaRPr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EE6BD613-B771-43DB-8463-EF91AF35933A}"/>
              </a:ext>
            </a:extLst>
          </p:cNvPr>
          <p:cNvSpPr/>
          <p:nvPr/>
        </p:nvSpPr>
        <p:spPr>
          <a:xfrm>
            <a:off x="304800" y="5441077"/>
            <a:ext cx="8458199" cy="1121453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ash"/>
              </a:rPr>
              <a:t>যার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ash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ash"/>
              </a:rPr>
              <a:t>মাধ্যমে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ash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ash"/>
              </a:rPr>
              <a:t>বিশ্বমানের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ash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ash"/>
              </a:rPr>
              <a:t>শিক্ষা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ash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ash"/>
              </a:rPr>
              <a:t>অর্জন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ash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ash"/>
              </a:rPr>
              <a:t>করা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ash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ash"/>
              </a:rPr>
              <a:t>সম্ভব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ash"/>
              </a:rPr>
              <a:t> </a:t>
            </a:r>
            <a:r>
              <a:rPr lang="en-US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ash"/>
              </a:rPr>
              <a:t>হবে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Nikash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624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1905000" y="228600"/>
            <a:ext cx="5029200" cy="1066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মূল্যায়ণ</a:t>
            </a:r>
            <a:endParaRPr lang="en-US" sz="5400" b="1" dirty="0"/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4FB18F95-7906-4C6F-8ED8-CCB74AEB8D47}"/>
              </a:ext>
            </a:extLst>
          </p:cNvPr>
          <p:cNvSpPr/>
          <p:nvPr/>
        </p:nvSpPr>
        <p:spPr>
          <a:xfrm>
            <a:off x="304800" y="1371600"/>
            <a:ext cx="8460000" cy="685800"/>
          </a:xfrm>
          <a:prstGeom prst="roundRect">
            <a:avLst/>
          </a:prstGeom>
          <a:gradFill flip="none" rotWithShape="1">
            <a:gsLst>
              <a:gs pos="86675">
                <a:srgbClr val="0073D4"/>
              </a:gs>
              <a:gs pos="48350">
                <a:schemeClr val="accent6">
                  <a:lumMod val="20000"/>
                  <a:lumOff val="80000"/>
                </a:schemeClr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১. ই-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লার্নিং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কী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?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E17B52D7-868A-4886-8E0F-636D59235470}"/>
              </a:ext>
            </a:extLst>
          </p:cNvPr>
          <p:cNvSpPr/>
          <p:nvPr/>
        </p:nvSpPr>
        <p:spPr>
          <a:xfrm>
            <a:off x="304800" y="2209800"/>
            <a:ext cx="8460000" cy="1249680"/>
          </a:xfrm>
          <a:prstGeom prst="roundRect">
            <a:avLst/>
          </a:prstGeom>
          <a:gradFill flip="none" rotWithShape="1">
            <a:gsLst>
              <a:gs pos="86675">
                <a:srgbClr val="0073D4"/>
              </a:gs>
              <a:gs pos="48350">
                <a:schemeClr val="accent6">
                  <a:lumMod val="20000"/>
                  <a:lumOff val="80000"/>
                </a:schemeClr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২. ই-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লার্নিং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ও 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সনাতন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পদ্ধতির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মধ্যে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সম্পর্ক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কী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?</a:t>
            </a: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3853E5EE-303F-4955-9504-AC2FE187D576}"/>
              </a:ext>
            </a:extLst>
          </p:cNvPr>
          <p:cNvSpPr/>
          <p:nvPr/>
        </p:nvSpPr>
        <p:spPr>
          <a:xfrm>
            <a:off x="304800" y="3657600"/>
            <a:ext cx="8460000" cy="1803400"/>
          </a:xfrm>
          <a:prstGeom prst="roundRect">
            <a:avLst/>
          </a:prstGeom>
          <a:gradFill flip="none" rotWithShape="1">
            <a:gsLst>
              <a:gs pos="86675">
                <a:srgbClr val="0073D4"/>
              </a:gs>
              <a:gs pos="48350">
                <a:schemeClr val="accent6">
                  <a:lumMod val="20000"/>
                  <a:lumOff val="80000"/>
                </a:schemeClr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৩. ই-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লার্নিং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এর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সময়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কোন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কোন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বিষয়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অনুপস্থিত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থাকতে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পারে</a:t>
            </a:r>
            <a:r>
              <a:rPr lang="en-US" sz="4000" b="1" dirty="0">
                <a:ln w="2857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?</a:t>
            </a: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A35E3840-208B-490A-8162-997560E738C1}"/>
              </a:ext>
            </a:extLst>
          </p:cNvPr>
          <p:cNvSpPr/>
          <p:nvPr/>
        </p:nvSpPr>
        <p:spPr>
          <a:xfrm>
            <a:off x="381000" y="5638800"/>
            <a:ext cx="8382000" cy="685800"/>
          </a:xfrm>
          <a:prstGeom prst="roundRect">
            <a:avLst/>
          </a:prstGeom>
          <a:gradFill flip="none" rotWithShape="1">
            <a:gsLst>
              <a:gs pos="86675">
                <a:srgbClr val="0073D4"/>
              </a:gs>
              <a:gs pos="48350">
                <a:schemeClr val="accent6">
                  <a:lumMod val="20000"/>
                  <a:lumOff val="80000"/>
                </a:schemeClr>
              </a:gs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4000" b="1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৪. ই-</a:t>
            </a:r>
            <a:r>
              <a:rPr lang="en-US" sz="4000" b="1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লার্নিং</a:t>
            </a:r>
            <a:r>
              <a:rPr lang="en-US" sz="4000" b="1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এর</a:t>
            </a:r>
            <a:r>
              <a:rPr lang="en-US" sz="4000" b="1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শিখনসামগ্রী</a:t>
            </a:r>
            <a:r>
              <a:rPr lang="en-US" sz="4000" b="1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কী</a:t>
            </a:r>
            <a:r>
              <a:rPr lang="en-US" sz="4000" b="1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000" b="1" dirty="0" err="1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কী</a:t>
            </a:r>
            <a:r>
              <a:rPr lang="en-US" sz="4000" b="1" dirty="0">
                <a:ln w="9525">
                  <a:noFill/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17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1905000" y="228600"/>
            <a:ext cx="5029200" cy="1066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দলগত</a:t>
            </a:r>
            <a:r>
              <a:rPr lang="en-US" sz="5400" b="1" dirty="0"/>
              <a:t> </a:t>
            </a:r>
            <a:r>
              <a:rPr lang="en-US" sz="5400" b="1" dirty="0" err="1"/>
              <a:t>কাজ</a:t>
            </a:r>
            <a:endParaRPr lang="en-US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18655" y="5334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ash"/>
              </a:rPr>
              <a:t>শিক্ষার</a:t>
            </a:r>
            <a:r>
              <a:rPr lang="en-US" sz="2800" dirty="0">
                <a:latin typeface="Nikash"/>
              </a:rPr>
              <a:t> </a:t>
            </a:r>
            <a:r>
              <a:rPr lang="en-US" sz="2800" dirty="0" err="1">
                <a:latin typeface="Nikash"/>
              </a:rPr>
              <a:t>মান</a:t>
            </a:r>
            <a:r>
              <a:rPr lang="en-US" sz="2800" dirty="0">
                <a:latin typeface="Nikash"/>
              </a:rPr>
              <a:t> </a:t>
            </a:r>
            <a:r>
              <a:rPr lang="en-US" sz="2800" dirty="0" err="1">
                <a:latin typeface="Nikash"/>
              </a:rPr>
              <a:t>বৃদ্ধিতে</a:t>
            </a:r>
            <a:r>
              <a:rPr lang="en-US" sz="2800" dirty="0">
                <a:latin typeface="Nikash"/>
              </a:rPr>
              <a:t> ই-</a:t>
            </a:r>
            <a:r>
              <a:rPr lang="en-US" sz="2800" dirty="0" err="1">
                <a:latin typeface="Nikash"/>
              </a:rPr>
              <a:t>লার্নিং</a:t>
            </a:r>
            <a:r>
              <a:rPr lang="en-US" sz="2800" dirty="0">
                <a:latin typeface="Nikash"/>
              </a:rPr>
              <a:t> </a:t>
            </a:r>
            <a:r>
              <a:rPr lang="en-US" sz="2800" dirty="0" err="1">
                <a:latin typeface="Nikash"/>
              </a:rPr>
              <a:t>কী</a:t>
            </a:r>
            <a:r>
              <a:rPr lang="en-US" sz="2800" dirty="0">
                <a:latin typeface="Nikash"/>
              </a:rPr>
              <a:t> </a:t>
            </a:r>
            <a:r>
              <a:rPr lang="en-US" sz="2800" dirty="0" err="1">
                <a:latin typeface="Nikash"/>
              </a:rPr>
              <a:t>ভূমিকা</a:t>
            </a:r>
            <a:r>
              <a:rPr lang="en-US" sz="2800" dirty="0">
                <a:latin typeface="Nikash"/>
              </a:rPr>
              <a:t> </a:t>
            </a:r>
            <a:r>
              <a:rPr lang="en-US" sz="2800" dirty="0" err="1">
                <a:latin typeface="Nikash"/>
              </a:rPr>
              <a:t>রাখতে</a:t>
            </a:r>
            <a:r>
              <a:rPr lang="en-US" sz="2800" dirty="0">
                <a:latin typeface="Nikash"/>
              </a:rPr>
              <a:t> </a:t>
            </a:r>
            <a:r>
              <a:rPr lang="en-US" sz="2800" dirty="0" err="1">
                <a:latin typeface="Nikash"/>
              </a:rPr>
              <a:t>পারে</a:t>
            </a:r>
            <a:r>
              <a:rPr lang="en-US" sz="2800" dirty="0">
                <a:latin typeface="Nikash"/>
              </a:rPr>
              <a:t> ৭জন </a:t>
            </a:r>
            <a:r>
              <a:rPr lang="en-US" sz="2800" dirty="0" err="1">
                <a:latin typeface="Nikash"/>
              </a:rPr>
              <a:t>করে</a:t>
            </a:r>
            <a:r>
              <a:rPr lang="en-US" sz="2800" dirty="0">
                <a:latin typeface="Nikash"/>
              </a:rPr>
              <a:t> </a:t>
            </a:r>
            <a:r>
              <a:rPr lang="en-US" sz="2800" dirty="0" err="1">
                <a:latin typeface="Nikash"/>
              </a:rPr>
              <a:t>দলে</a:t>
            </a:r>
            <a:r>
              <a:rPr lang="en-US" sz="2800" dirty="0">
                <a:latin typeface="Nikash"/>
              </a:rPr>
              <a:t> </a:t>
            </a:r>
            <a:r>
              <a:rPr lang="en-US" sz="2800" dirty="0" err="1">
                <a:latin typeface="Nikash"/>
              </a:rPr>
              <a:t>ভাগ</a:t>
            </a:r>
            <a:r>
              <a:rPr lang="en-US" sz="2800" dirty="0">
                <a:latin typeface="Nikash"/>
              </a:rPr>
              <a:t> </a:t>
            </a:r>
            <a:r>
              <a:rPr lang="en-US" sz="2800" dirty="0" err="1">
                <a:latin typeface="Nikash"/>
              </a:rPr>
              <a:t>হয়ে</a:t>
            </a:r>
            <a:r>
              <a:rPr lang="en-US" sz="2800" dirty="0">
                <a:latin typeface="Nikash"/>
              </a:rPr>
              <a:t> </a:t>
            </a:r>
            <a:r>
              <a:rPr lang="en-US" sz="2800" dirty="0" err="1">
                <a:latin typeface="Nikash"/>
              </a:rPr>
              <a:t>আলোচনা</a:t>
            </a:r>
            <a:r>
              <a:rPr lang="en-US" sz="2800" dirty="0">
                <a:latin typeface="Nikash"/>
              </a:rPr>
              <a:t> </a:t>
            </a:r>
            <a:r>
              <a:rPr lang="en-US" sz="2800" dirty="0" err="1">
                <a:latin typeface="Nikash"/>
              </a:rPr>
              <a:t>করে</a:t>
            </a:r>
            <a:r>
              <a:rPr lang="en-US" sz="2800" dirty="0">
                <a:latin typeface="Nikash"/>
              </a:rPr>
              <a:t> </a:t>
            </a:r>
            <a:r>
              <a:rPr lang="en-US" sz="2800" dirty="0" err="1">
                <a:latin typeface="Nikash"/>
              </a:rPr>
              <a:t>উপস্থাপন</a:t>
            </a:r>
            <a:r>
              <a:rPr lang="en-US" sz="2800" dirty="0">
                <a:latin typeface="Nikash"/>
              </a:rPr>
              <a:t> </a:t>
            </a:r>
            <a:r>
              <a:rPr lang="en-US" sz="2800" dirty="0" err="1">
                <a:latin typeface="Nikash"/>
              </a:rPr>
              <a:t>কর</a:t>
            </a:r>
            <a:r>
              <a:rPr lang="en-US" sz="2800" dirty="0">
                <a:latin typeface="Nikash"/>
              </a:rPr>
              <a:t>। </a:t>
            </a:r>
          </a:p>
        </p:txBody>
      </p:sp>
      <p:pic>
        <p:nvPicPr>
          <p:cNvPr id="1026" name="Picture 2" descr="Group Work That Works - Quiet Revolu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91" y="1676400"/>
            <a:ext cx="6305589" cy="35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96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1905000" y="228600"/>
            <a:ext cx="5029200" cy="1066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বাড়ির</a:t>
            </a:r>
            <a:r>
              <a:rPr lang="en-US" sz="5400" b="1" dirty="0"/>
              <a:t> </a:t>
            </a:r>
            <a:r>
              <a:rPr lang="en-US" sz="5400" b="1" dirty="0" err="1"/>
              <a:t>কাজ</a:t>
            </a:r>
            <a:endParaRPr lang="en-US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50292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বর্তমান</a:t>
            </a:r>
            <a:r>
              <a:rPr lang="en-US" sz="2800" dirty="0"/>
              <a:t> </a:t>
            </a:r>
            <a:r>
              <a:rPr lang="en-US" sz="2800" dirty="0" err="1"/>
              <a:t>বৈশ্বিক</a:t>
            </a:r>
            <a:r>
              <a:rPr lang="en-US" sz="2800" dirty="0"/>
              <a:t> </a:t>
            </a:r>
            <a:r>
              <a:rPr lang="en-US" sz="2800" dirty="0" err="1"/>
              <a:t>মহামারি</a:t>
            </a:r>
            <a:r>
              <a:rPr lang="en-US" sz="2800" dirty="0"/>
              <a:t> </a:t>
            </a:r>
            <a:r>
              <a:rPr lang="en-US" sz="2800" dirty="0" err="1"/>
              <a:t>করোনা</a:t>
            </a:r>
            <a:r>
              <a:rPr lang="en-US" sz="2800" dirty="0"/>
              <a:t> </a:t>
            </a:r>
            <a:r>
              <a:rPr lang="en-US" sz="2800" dirty="0" err="1"/>
              <a:t>ভাইরাস</a:t>
            </a:r>
            <a:r>
              <a:rPr lang="en-US" sz="2800" dirty="0"/>
              <a:t> </a:t>
            </a:r>
            <a:r>
              <a:rPr lang="en-US" sz="2800" dirty="0" err="1"/>
              <a:t>এর</a:t>
            </a:r>
            <a:r>
              <a:rPr lang="en-US" sz="2800" dirty="0"/>
              <a:t> </a:t>
            </a:r>
            <a:r>
              <a:rPr lang="en-US" sz="2800" dirty="0" err="1"/>
              <a:t>কারণে</a:t>
            </a:r>
            <a:r>
              <a:rPr lang="en-US" sz="2800" dirty="0"/>
              <a:t> </a:t>
            </a:r>
            <a:r>
              <a:rPr lang="en-US" sz="2800" dirty="0" err="1"/>
              <a:t>আমাদের</a:t>
            </a:r>
            <a:r>
              <a:rPr lang="en-US" sz="2800" dirty="0"/>
              <a:t> </a:t>
            </a:r>
            <a:r>
              <a:rPr lang="en-US" sz="2800" dirty="0" err="1"/>
              <a:t>জন্য</a:t>
            </a:r>
            <a:r>
              <a:rPr lang="en-US" sz="2800" dirty="0"/>
              <a:t> ই-</a:t>
            </a:r>
            <a:r>
              <a:rPr lang="en-US" sz="2800" dirty="0" err="1"/>
              <a:t>লার্নিং</a:t>
            </a:r>
            <a:r>
              <a:rPr lang="en-US" sz="2800" dirty="0"/>
              <a:t> </a:t>
            </a:r>
            <a:r>
              <a:rPr lang="en-US" sz="2800" dirty="0" err="1"/>
              <a:t>কতটা</a:t>
            </a:r>
            <a:r>
              <a:rPr lang="en-US" sz="2800" dirty="0"/>
              <a:t> </a:t>
            </a:r>
            <a:r>
              <a:rPr lang="en-US" sz="2800" dirty="0" err="1"/>
              <a:t>গুরুত্বপূর্ণ</a:t>
            </a:r>
            <a:r>
              <a:rPr lang="en-US" sz="2800" dirty="0"/>
              <a:t> </a:t>
            </a:r>
            <a:r>
              <a:rPr lang="en-US" sz="2800" dirty="0" err="1"/>
              <a:t>তা</a:t>
            </a:r>
            <a:r>
              <a:rPr lang="en-US" sz="2800" dirty="0"/>
              <a:t>  </a:t>
            </a:r>
            <a:r>
              <a:rPr lang="en-US" sz="2800" dirty="0" err="1"/>
              <a:t>ব্যাখ্যা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নিয়ে</a:t>
            </a:r>
            <a:r>
              <a:rPr lang="en-US" sz="2800" dirty="0"/>
              <a:t> </a:t>
            </a:r>
            <a:r>
              <a:rPr lang="en-US" sz="2800" dirty="0" err="1"/>
              <a:t>আসবে</a:t>
            </a:r>
            <a:r>
              <a:rPr lang="en-US" sz="2800" dirty="0"/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76401"/>
            <a:ext cx="3149600" cy="2362200"/>
          </a:xfrm>
          <a:prstGeom prst="rect">
            <a:avLst/>
          </a:prstGeom>
        </p:spPr>
      </p:pic>
      <p:pic>
        <p:nvPicPr>
          <p:cNvPr id="7" name="Picture 2" descr="CSS কি? What is CS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199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12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5282E2-5D0B-41F7-BEB2-FD6EFF5D1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" y="816770"/>
            <a:ext cx="9144000" cy="5810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E0623B-9D16-42D7-A08B-851FBD7634B5}"/>
              </a:ext>
            </a:extLst>
          </p:cNvPr>
          <p:cNvSpPr txBox="1"/>
          <p:nvPr/>
        </p:nvSpPr>
        <p:spPr>
          <a:xfrm>
            <a:off x="15240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900">
                <a:hlinkClick r:id="rId3" tooltip="https://freepngimg.com/png/33289-floral-transparent-image"/>
              </a:rPr>
              <a:t>This Photo</a:t>
            </a:r>
            <a:r>
              <a:rPr lang="en-SG" sz="900"/>
              <a:t> by Unknown Author is licensed under </a:t>
            </a:r>
            <a:r>
              <a:rPr lang="en-SG" sz="900">
                <a:hlinkClick r:id="rId4" tooltip="https://creativecommons.org/licenses/by-nc/3.0/"/>
              </a:rPr>
              <a:t>CC BY-NC</a:t>
            </a:r>
            <a:endParaRPr lang="en-SG" sz="900"/>
          </a:p>
        </p:txBody>
      </p:sp>
      <p:sp>
        <p:nvSpPr>
          <p:cNvPr id="4" name="Star: 32 Points 3">
            <a:extLst>
              <a:ext uri="{FF2B5EF4-FFF2-40B4-BE49-F238E27FC236}">
                <a16:creationId xmlns:a16="http://schemas.microsoft.com/office/drawing/2014/main" id="{23BC3962-9243-488A-94DC-EE6E3B084911}"/>
              </a:ext>
            </a:extLst>
          </p:cNvPr>
          <p:cNvSpPr/>
          <p:nvPr/>
        </p:nvSpPr>
        <p:spPr>
          <a:xfrm>
            <a:off x="327765" y="2411783"/>
            <a:ext cx="2034435" cy="2034435"/>
          </a:xfrm>
          <a:prstGeom prst="star32">
            <a:avLst/>
          </a:prstGeom>
          <a:solidFill>
            <a:srgbClr val="CCFECC"/>
          </a:solidFill>
          <a:ln w="25400">
            <a:solidFill>
              <a:srgbClr val="666666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000080"/>
                </a:solidFill>
              </a:rPr>
              <a:t>ধ</a:t>
            </a:r>
          </a:p>
        </p:txBody>
      </p:sp>
      <p:sp>
        <p:nvSpPr>
          <p:cNvPr id="5" name="Star: 32 Points 4">
            <a:extLst>
              <a:ext uri="{FF2B5EF4-FFF2-40B4-BE49-F238E27FC236}">
                <a16:creationId xmlns:a16="http://schemas.microsoft.com/office/drawing/2014/main" id="{D186AE75-8B35-40B4-8E1E-9A6BE7B2E60D}"/>
              </a:ext>
            </a:extLst>
          </p:cNvPr>
          <p:cNvSpPr/>
          <p:nvPr/>
        </p:nvSpPr>
        <p:spPr>
          <a:xfrm>
            <a:off x="2537565" y="2411783"/>
            <a:ext cx="2034435" cy="2034435"/>
          </a:xfrm>
          <a:prstGeom prst="star32">
            <a:avLst/>
          </a:prstGeom>
          <a:solidFill>
            <a:srgbClr val="CCFECC"/>
          </a:solidFill>
          <a:ln w="25400">
            <a:solidFill>
              <a:srgbClr val="666666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000080"/>
                </a:solidFill>
              </a:rPr>
              <a:t>ন্য</a:t>
            </a:r>
          </a:p>
        </p:txBody>
      </p:sp>
      <p:sp>
        <p:nvSpPr>
          <p:cNvPr id="6" name="Star: 32 Points 5">
            <a:extLst>
              <a:ext uri="{FF2B5EF4-FFF2-40B4-BE49-F238E27FC236}">
                <a16:creationId xmlns:a16="http://schemas.microsoft.com/office/drawing/2014/main" id="{45A3DA75-1DA2-4AAF-B0C9-528C06C07AEA}"/>
              </a:ext>
            </a:extLst>
          </p:cNvPr>
          <p:cNvSpPr/>
          <p:nvPr/>
        </p:nvSpPr>
        <p:spPr>
          <a:xfrm>
            <a:off x="4671165" y="2411783"/>
            <a:ext cx="2034435" cy="2034435"/>
          </a:xfrm>
          <a:prstGeom prst="star32">
            <a:avLst/>
          </a:prstGeom>
          <a:solidFill>
            <a:srgbClr val="CCFECC"/>
          </a:solidFill>
          <a:ln w="25400">
            <a:solidFill>
              <a:srgbClr val="666666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>
                <a:solidFill>
                  <a:srgbClr val="000080"/>
                </a:solidFill>
              </a:rPr>
              <a:t>বা</a:t>
            </a:r>
            <a:endParaRPr lang="en-US" sz="6000" b="1" dirty="0">
              <a:solidFill>
                <a:srgbClr val="000080"/>
              </a:solidFill>
            </a:endParaRPr>
          </a:p>
        </p:txBody>
      </p:sp>
      <p:sp>
        <p:nvSpPr>
          <p:cNvPr id="7" name="Star: 32 Points 6">
            <a:extLst>
              <a:ext uri="{FF2B5EF4-FFF2-40B4-BE49-F238E27FC236}">
                <a16:creationId xmlns:a16="http://schemas.microsoft.com/office/drawing/2014/main" id="{693C82FA-DC98-4EA3-9F65-94CF9316EDA1}"/>
              </a:ext>
            </a:extLst>
          </p:cNvPr>
          <p:cNvSpPr/>
          <p:nvPr/>
        </p:nvSpPr>
        <p:spPr>
          <a:xfrm>
            <a:off x="6705600" y="2411783"/>
            <a:ext cx="2034435" cy="2034435"/>
          </a:xfrm>
          <a:prstGeom prst="star32">
            <a:avLst/>
          </a:prstGeom>
          <a:solidFill>
            <a:srgbClr val="CCFECC"/>
          </a:solidFill>
          <a:ln w="25400">
            <a:solidFill>
              <a:srgbClr val="666666"/>
            </a:solidFill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>
                <a:solidFill>
                  <a:srgbClr val="000080"/>
                </a:solidFill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379794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14399" y="2667000"/>
            <a:ext cx="7315200" cy="9144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endParaRPr lang="en-US" sz="60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2" name="Flowchart: Display 1"/>
          <p:cNvSpPr/>
          <p:nvPr/>
        </p:nvSpPr>
        <p:spPr>
          <a:xfrm rot="16200000">
            <a:off x="3920961" y="-861368"/>
            <a:ext cx="1219200" cy="3740478"/>
          </a:xfrm>
          <a:prstGeom prst="flowChartDispla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Algerian" pitchFamily="82" charset="0"/>
              </a:rPr>
              <a:t>পরিচিতি</a:t>
            </a:r>
            <a:endParaRPr lang="en-US" sz="6000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AutoShape 2" descr="Flowers Flores Feathers Watercolor - Pastel Watercolor Flower Png Clipart  (#577730) - Pik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C:\Users\TEACHER\AppData\Local\Microsoft\Windows\Temporary Internet Files\Content.IE5\EHOUJ5VS\37283-7-flowers-transparen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33220" y="4825497"/>
            <a:ext cx="2010780" cy="17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EACHER\AppData\Local\Microsoft\Windows\Temporary Internet Files\Content.IE5\EHOUJ5VS\37283-7-flowers-transparen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" y="124742"/>
            <a:ext cx="1984375" cy="17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EACHER\AppData\Local\Microsoft\Windows\Temporary Internet Files\Content.IE5\EHOUJ5VS\37283-7-flowers-transparen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1813" y="4861531"/>
            <a:ext cx="1869683" cy="166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EACHER\AppData\Local\Microsoft\Windows\Temporary Internet Files\Content.IE5\EHOUJ5VS\37283-7-flowers-transparent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7450666" y="281181"/>
            <a:ext cx="171026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rapezoid 7"/>
          <p:cNvSpPr/>
          <p:nvPr/>
        </p:nvSpPr>
        <p:spPr>
          <a:xfrm>
            <a:off x="3124200" y="2133600"/>
            <a:ext cx="5679440" cy="2155580"/>
          </a:xfrm>
          <a:prstGeom prst="trapezoid">
            <a:avLst>
              <a:gd name="adj" fmla="val 14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জহুরুল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ইসলাম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সহকারী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বিয়াম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মডেল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স্কুল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কলেজ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বগুড়া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May be an image of 2 people">
            <a:extLst>
              <a:ext uri="{FF2B5EF4-FFF2-40B4-BE49-F238E27FC236}">
                <a16:creationId xmlns:a16="http://schemas.microsoft.com/office/drawing/2014/main" id="{72509491-3651-4A37-867B-E40BF4E62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r="14473" b="54804"/>
          <a:stretch/>
        </p:blipFill>
        <p:spPr bwMode="auto">
          <a:xfrm>
            <a:off x="460375" y="2088124"/>
            <a:ext cx="2609522" cy="2410742"/>
          </a:xfrm>
          <a:prstGeom prst="flowChartInputOutp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28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609600" y="1752600"/>
            <a:ext cx="8153400" cy="4419600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cap="all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বিষয়</a:t>
            </a:r>
            <a:r>
              <a:rPr lang="en-US" sz="3600" b="1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3600" b="1" cap="all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তথ্য</a:t>
            </a:r>
            <a:r>
              <a:rPr lang="en-US" sz="3600" b="1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ও </a:t>
            </a:r>
            <a:r>
              <a:rPr lang="en-US" sz="3600" b="1" cap="all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যোগাযোগ</a:t>
            </a:r>
            <a:r>
              <a:rPr lang="en-US" sz="3600" b="1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600" b="1" cap="all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প্রযুক্তি</a:t>
            </a:r>
            <a:endParaRPr lang="en-US" sz="3600" b="1" cap="all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600" b="1" cap="all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শ্রেণি</a:t>
            </a:r>
            <a:r>
              <a:rPr lang="en-US" sz="3600" b="1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3600" b="1" cap="all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নবম-দশম</a:t>
            </a:r>
            <a:endParaRPr lang="en-US" sz="3600" b="1" cap="all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600" b="1" cap="all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অধ্যায়</a:t>
            </a:r>
            <a:r>
              <a:rPr lang="en-US" sz="3600" b="1" cap="all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: </a:t>
            </a:r>
            <a:r>
              <a:rPr lang="en-US" sz="3600" b="1" cap="all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প্রথম</a:t>
            </a:r>
            <a:endParaRPr lang="en-US" sz="3600" b="1" cap="all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Curved Up Ribbon 2"/>
          <p:cNvSpPr/>
          <p:nvPr/>
        </p:nvSpPr>
        <p:spPr>
          <a:xfrm>
            <a:off x="838200" y="381000"/>
            <a:ext cx="7162800" cy="1371600"/>
          </a:xfrm>
          <a:prstGeom prst="ellipseRibbon2">
            <a:avLst>
              <a:gd name="adj1" fmla="val 25000"/>
              <a:gd name="adj2" fmla="val 67021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পরিচিতি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8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rved Up Ribbon 7"/>
          <p:cNvSpPr/>
          <p:nvPr/>
        </p:nvSpPr>
        <p:spPr>
          <a:xfrm>
            <a:off x="838200" y="381000"/>
            <a:ext cx="7162800" cy="1371600"/>
          </a:xfrm>
          <a:prstGeom prst="ellipseRibbon2">
            <a:avLst>
              <a:gd name="adj1" fmla="val 25000"/>
              <a:gd name="adj2" fmla="val 67021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চিত্র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Concept Of E Learning And Self Education. Set Of Men And Woman Educating  Online. Characters Taking Online Remote Course Stock Vector - Illustration  of development, icon: 187023923">
            <a:extLst>
              <a:ext uri="{FF2B5EF4-FFF2-40B4-BE49-F238E27FC236}">
                <a16:creationId xmlns:a16="http://schemas.microsoft.com/office/drawing/2014/main" id="{6A2033C0-6068-49D9-BBFA-742F2F892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23053"/>
            <a:ext cx="7010400" cy="437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7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C81363-E552-4C55-ABC8-8404D9048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4241800" cy="4241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730AB5-3A0E-4EF4-9804-D68649DD012B}"/>
              </a:ext>
            </a:extLst>
          </p:cNvPr>
          <p:cNvSpPr/>
          <p:nvPr/>
        </p:nvSpPr>
        <p:spPr>
          <a:xfrm>
            <a:off x="541101" y="263684"/>
            <a:ext cx="80618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যেহেতু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লেখা-পড়ার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জন্য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</a:p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ইলেক্ট্রনিক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ডিভাইসের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কথা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বলা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হচ্ছে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ash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FB7BE5-D26B-4E7D-BE2C-C350C1CBBD87}"/>
              </a:ext>
            </a:extLst>
          </p:cNvPr>
          <p:cNvSpPr/>
          <p:nvPr/>
        </p:nvSpPr>
        <p:spPr>
          <a:xfrm>
            <a:off x="398539" y="5562600"/>
            <a:ext cx="86517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তোমরা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নিশ্চয়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বুঝতে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পারছো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</a:p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আজ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কোন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বিষয়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নিয়ে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আলোচনা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করব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। 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ash"/>
            </a:endParaRPr>
          </a:p>
        </p:txBody>
      </p:sp>
    </p:spTree>
    <p:extLst>
      <p:ext uri="{BB962C8B-B14F-4D97-AF65-F5344CB8AC3E}">
        <p14:creationId xmlns:p14="http://schemas.microsoft.com/office/powerpoint/2010/main" val="13099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304800"/>
            <a:ext cx="8001000" cy="5867400"/>
            <a:chOff x="685800" y="533400"/>
            <a:chExt cx="8001000" cy="5867400"/>
          </a:xfrm>
        </p:grpSpPr>
        <p:sp>
          <p:nvSpPr>
            <p:cNvPr id="3" name="Oval Callout 2"/>
            <p:cNvSpPr/>
            <p:nvPr/>
          </p:nvSpPr>
          <p:spPr>
            <a:xfrm>
              <a:off x="2362200" y="533400"/>
              <a:ext cx="4191000" cy="19050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ash"/>
                </a:rPr>
                <a:t>আজকের</a:t>
              </a: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ash"/>
                </a:rPr>
                <a:t> </a:t>
              </a:r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ash"/>
                </a:rPr>
                <a:t>পাঠ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ash"/>
              </a:endParaRPr>
            </a:p>
          </p:txBody>
        </p:sp>
        <p:sp>
          <p:nvSpPr>
            <p:cNvPr id="6" name="Cloud Callout 5"/>
            <p:cNvSpPr/>
            <p:nvPr/>
          </p:nvSpPr>
          <p:spPr>
            <a:xfrm>
              <a:off x="685800" y="2286000"/>
              <a:ext cx="8001000" cy="41148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ash"/>
                </a:rPr>
                <a:t>ই-</a:t>
              </a:r>
              <a:r>
                <a:rPr lang="en-US" sz="7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ash"/>
                </a:rPr>
                <a:t>লার্নিং</a:t>
              </a:r>
              <a:r>
                <a:rPr lang="en-US" sz="7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ash"/>
                </a:rPr>
                <a:t> ও </a:t>
              </a:r>
              <a:r>
                <a:rPr lang="en-US" sz="7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ash"/>
                </a:rPr>
                <a:t>বাংলাদেশ</a:t>
              </a:r>
              <a:endParaRPr lang="en-US" sz="8800" dirty="0">
                <a:latin typeface="Nikash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51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861870"/>
            <a:ext cx="85344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১.  ই-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লার্নিং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সম্পর্কে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বলতে পারবে।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2895600"/>
            <a:ext cx="85344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২.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বর্তমান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প্রেক্ষাপটে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বাংলাদেশে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ই-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লার্নিংএর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গুরুত্ব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ব্যাখ্যা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করতে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পারবে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।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2200" y="457200"/>
            <a:ext cx="4267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শিখনফল</a:t>
            </a:r>
          </a:p>
        </p:txBody>
      </p:sp>
      <p:sp>
        <p:nvSpPr>
          <p:cNvPr id="5" name="Rectangle 4"/>
          <p:cNvSpPr/>
          <p:nvPr/>
        </p:nvSpPr>
        <p:spPr>
          <a:xfrm>
            <a:off x="317090" y="4267200"/>
            <a:ext cx="8534400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৩. 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বাংলাদেশে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ই-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লার্নিং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কতটা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বিস্তার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লাভ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করেছে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তা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বর্ণনা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করতে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পারবে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548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10CEB5-E130-4607-ACEC-AA8670BFC2F3}"/>
              </a:ext>
            </a:extLst>
          </p:cNvPr>
          <p:cNvGrpSpPr/>
          <p:nvPr/>
        </p:nvGrpSpPr>
        <p:grpSpPr>
          <a:xfrm>
            <a:off x="381000" y="381000"/>
            <a:ext cx="8229600" cy="1190625"/>
            <a:chOff x="381000" y="381000"/>
            <a:chExt cx="8229600" cy="119062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20E150-403E-4CFC-9AC6-D2AB78AB7A77}"/>
                </a:ext>
              </a:extLst>
            </p:cNvPr>
            <p:cNvSpPr/>
            <p:nvPr/>
          </p:nvSpPr>
          <p:spPr>
            <a:xfrm>
              <a:off x="381000" y="381000"/>
              <a:ext cx="8229600" cy="119062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pic>
          <p:nvPicPr>
            <p:cNvPr id="3074" name="Picture 2" descr="Elearning - E Learning Logo Png, Transparent Png - vhv">
              <a:extLst>
                <a:ext uri="{FF2B5EF4-FFF2-40B4-BE49-F238E27FC236}">
                  <a16:creationId xmlns:a16="http://schemas.microsoft.com/office/drawing/2014/main" id="{18FEA373-3675-4A65-9698-1B331DFF92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89029"/>
              <a:ext cx="3838575" cy="969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FB97CA0-C9E8-4A41-923C-76F317457B5F}"/>
              </a:ext>
            </a:extLst>
          </p:cNvPr>
          <p:cNvSpPr/>
          <p:nvPr/>
        </p:nvSpPr>
        <p:spPr>
          <a:xfrm>
            <a:off x="5005213" y="486135"/>
            <a:ext cx="3020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ash"/>
              </a:rPr>
              <a:t>বলতে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ash"/>
              </a:rPr>
              <a:t>…..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Nikash"/>
            </a:endParaRPr>
          </a:p>
        </p:txBody>
      </p:sp>
      <p:pic>
        <p:nvPicPr>
          <p:cNvPr id="3076" name="Picture 4" descr="Update CD-ROM Drivers For Windows 10, 8, 7, XP &amp;amp; Vista - Driver Whiz">
            <a:extLst>
              <a:ext uri="{FF2B5EF4-FFF2-40B4-BE49-F238E27FC236}">
                <a16:creationId xmlns:a16="http://schemas.microsoft.com/office/drawing/2014/main" id="{8719839F-2905-4C33-8008-5B7B946A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5" y="1755305"/>
            <a:ext cx="2377375" cy="162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op Internet Service Providers in Munshiganj, Raebareli - Best Broadband  Internet Companies - Justdial">
            <a:extLst>
              <a:ext uri="{FF2B5EF4-FFF2-40B4-BE49-F238E27FC236}">
                <a16:creationId xmlns:a16="http://schemas.microsoft.com/office/drawing/2014/main" id="{8A14ADC1-CEE6-4F70-9A48-39D5B9AA4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47" y="1676400"/>
            <a:ext cx="2324453" cy="170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Y PERSONAL LEARNING NETWORK DIAGRAM">
            <a:extLst>
              <a:ext uri="{FF2B5EF4-FFF2-40B4-BE49-F238E27FC236}">
                <a16:creationId xmlns:a16="http://schemas.microsoft.com/office/drawing/2014/main" id="{D7C9131D-CBBC-4D15-AD03-1C7F7B6F2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40" y="1689902"/>
            <a:ext cx="2127929" cy="159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টিভিতে শুরু ষষ্ঠ থেকে নবম শ্রেণির &amp;#39;আমার ঘরে আমার স্কুল&amp;#39; – multinews24.com">
            <a:extLst>
              <a:ext uri="{FF2B5EF4-FFF2-40B4-BE49-F238E27FC236}">
                <a16:creationId xmlns:a16="http://schemas.microsoft.com/office/drawing/2014/main" id="{7589A1FD-515B-4B6D-B661-98BA3995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9" y="3505200"/>
            <a:ext cx="2346101" cy="162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 learning, online training and education, distance learning concept. Man  working with a computer laptop, e-learning text on the screen Stock Photo -  Alamy">
            <a:extLst>
              <a:ext uri="{FF2B5EF4-FFF2-40B4-BE49-F238E27FC236}">
                <a16:creationId xmlns:a16="http://schemas.microsoft.com/office/drawing/2014/main" id="{B19B1A43-7ECD-490C-B32A-428EA77D6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40"/>
          <a:stretch/>
        </p:blipFill>
        <p:spPr bwMode="auto">
          <a:xfrm>
            <a:off x="3505200" y="3505199"/>
            <a:ext cx="2358961" cy="162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E learning on mobile phone concept Vector Image - 2004038 | StockUnlimited">
            <a:extLst>
              <a:ext uri="{FF2B5EF4-FFF2-40B4-BE49-F238E27FC236}">
                <a16:creationId xmlns:a16="http://schemas.microsoft.com/office/drawing/2014/main" id="{B37136F1-90C4-4807-8AED-1650A8E4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40" y="3352800"/>
            <a:ext cx="2083871" cy="158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2F828AE-80D8-43EA-B6D1-A574165E8BD5}"/>
              </a:ext>
            </a:extLst>
          </p:cNvPr>
          <p:cNvSpPr/>
          <p:nvPr/>
        </p:nvSpPr>
        <p:spPr>
          <a:xfrm>
            <a:off x="192435" y="5181600"/>
            <a:ext cx="87591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পাঠদান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করার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জন্য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এসব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ব্যবহার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</a:p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করার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পদ্ধতিকে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বুঝিয়ে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থাকি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। 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ash"/>
            </a:endParaRPr>
          </a:p>
        </p:txBody>
      </p:sp>
    </p:spTree>
    <p:extLst>
      <p:ext uri="{BB962C8B-B14F-4D97-AF65-F5344CB8AC3E}">
        <p14:creationId xmlns:p14="http://schemas.microsoft.com/office/powerpoint/2010/main" val="272497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106323-D4A9-4BAB-A8B6-39BFE10E10DB}"/>
              </a:ext>
            </a:extLst>
          </p:cNvPr>
          <p:cNvSpPr/>
          <p:nvPr/>
        </p:nvSpPr>
        <p:spPr>
          <a:xfrm>
            <a:off x="322289" y="5232737"/>
            <a:ext cx="849944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ই-</a:t>
            </a:r>
            <a:r>
              <a:rPr lang="en-US" sz="3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লার্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নিং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সনাতন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পদ্ধতিতে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পাঠদানের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বিকল্প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নয়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,</a:t>
            </a:r>
          </a:p>
          <a:p>
            <a:pPr algn="ctr"/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এটি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সনাতন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পদ্ধতির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r>
              <a:rPr 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পরিপূরক</a:t>
            </a:r>
            <a:r>
              <a:rPr 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ash"/>
              </a:rPr>
              <a:t> </a:t>
            </a:r>
            <a:endParaRPr lang="en-US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ash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8BB07-2197-426B-A356-F218522BA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9" y="914400"/>
            <a:ext cx="8212534" cy="4125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9992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311</Words>
  <Application>Microsoft Office PowerPoint</Application>
  <PresentationFormat>On-screen Show (4:3)</PresentationFormat>
  <Paragraphs>63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Algerian</vt:lpstr>
      <vt:lpstr>Arial</vt:lpstr>
      <vt:lpstr>Calibri</vt:lpstr>
      <vt:lpstr>Nikash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YH</dc:creator>
  <cp:lastModifiedBy>Md. Zahurul Islam</cp:lastModifiedBy>
  <cp:revision>49</cp:revision>
  <dcterms:created xsi:type="dcterms:W3CDTF">2006-08-16T00:00:00Z</dcterms:created>
  <dcterms:modified xsi:type="dcterms:W3CDTF">2021-06-13T02:43:33Z</dcterms:modified>
</cp:coreProperties>
</file>