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7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16" autoAdjust="0"/>
    <p:restoredTop sz="94660"/>
  </p:normalViewPr>
  <p:slideViewPr>
    <p:cSldViewPr>
      <p:cViewPr varScale="1">
        <p:scale>
          <a:sx n="97" d="100"/>
          <a:sy n="97" d="100"/>
        </p:scale>
        <p:origin x="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859A4-09B4-40C0-BB71-C21CFE63E5A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05174-B5D4-46B7-86DE-B7C99613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87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05174-B5D4-46B7-86DE-B7C99613A7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2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6200"/>
            <a:ext cx="8305800" cy="662940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1066800" y="533400"/>
            <a:ext cx="4419600" cy="12192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err="1" smtClean="0">
                <a:solidFill>
                  <a:srgbClr val="002060"/>
                </a:solidFill>
              </a:rPr>
              <a:t>আজকের</a:t>
            </a:r>
            <a:r>
              <a:rPr lang="en-US" sz="3600" b="1" i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ক্লাসে</a:t>
            </a:r>
            <a:r>
              <a:rPr lang="en-US" sz="3600" b="1" i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সবাইকে</a:t>
            </a:r>
            <a:r>
              <a:rPr lang="en-US" sz="3600" b="1" i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শুভেচ্ছা</a:t>
            </a:r>
            <a:r>
              <a:rPr lang="en-US" sz="3600" b="1" i="1" dirty="0" smtClean="0">
                <a:solidFill>
                  <a:srgbClr val="002060"/>
                </a:solidFill>
              </a:rPr>
              <a:t> ও স্বাগতম</a:t>
            </a:r>
            <a:endParaRPr lang="en-US" sz="3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4372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76399"/>
          </a:xfrm>
          <a:pattFill prst="pct7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b="1" dirty="0" err="1" smtClean="0"/>
              <a:t>বাড়ীর</a:t>
            </a:r>
            <a:r>
              <a:rPr lang="en-US" b="1" dirty="0" smtClean="0"/>
              <a:t> </a:t>
            </a:r>
            <a:r>
              <a:rPr lang="en-US" b="1" dirty="0" err="1" smtClean="0"/>
              <a:t>কাজ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81400"/>
            <a:ext cx="8915400" cy="1524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নগদান</a:t>
            </a:r>
            <a:r>
              <a:rPr lang="en-US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বই</a:t>
            </a:r>
            <a:r>
              <a:rPr lang="en-US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প্রস্তুত</a:t>
            </a:r>
            <a:r>
              <a:rPr lang="en-US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করে</a:t>
            </a:r>
            <a:r>
              <a:rPr lang="en-US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আরও</a:t>
            </a:r>
            <a:r>
              <a:rPr lang="en-US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কোন</a:t>
            </a:r>
            <a:r>
              <a:rPr lang="en-US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কোন</a:t>
            </a:r>
            <a:r>
              <a:rPr lang="en-US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সুবিধা</a:t>
            </a:r>
            <a:r>
              <a:rPr lang="en-US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আমরা</a:t>
            </a:r>
            <a:r>
              <a:rPr lang="en-US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পেতে</a:t>
            </a:r>
            <a:r>
              <a:rPr lang="en-US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পারি</a:t>
            </a:r>
            <a:r>
              <a:rPr lang="en-US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?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195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457200"/>
            <a:ext cx="7162800" cy="541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"/>
            <a:ext cx="6969071" cy="5105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3841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ave 4"/>
          <p:cNvSpPr/>
          <p:nvPr/>
        </p:nvSpPr>
        <p:spPr>
          <a:xfrm>
            <a:off x="533400" y="4114800"/>
            <a:ext cx="3581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724400" y="1524000"/>
            <a:ext cx="3733800" cy="4038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1524000"/>
            <a:ext cx="4267200" cy="403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752600"/>
            <a:ext cx="4267200" cy="4525963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b="1" u="sng" dirty="0" err="1" smtClean="0"/>
              <a:t>শিক্ষক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পরিচিতি</a:t>
            </a:r>
            <a:r>
              <a:rPr lang="en-US" b="1" u="sng" dirty="0" smtClean="0"/>
              <a:t>  </a:t>
            </a:r>
          </a:p>
          <a:p>
            <a:r>
              <a:rPr lang="en-US" dirty="0" smtClean="0"/>
              <a:t>     </a:t>
            </a:r>
            <a:r>
              <a:rPr lang="en-US" sz="2400" b="1" dirty="0" err="1" smtClean="0"/>
              <a:t>মোঃ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সাইফুল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ইসলাম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সাগর</a:t>
            </a:r>
            <a:r>
              <a:rPr lang="en-US" sz="2400" b="1" dirty="0" smtClean="0"/>
              <a:t> </a:t>
            </a:r>
            <a:endParaRPr lang="en-US" b="1" dirty="0" smtClean="0"/>
          </a:p>
          <a:p>
            <a:r>
              <a:rPr lang="en-US" dirty="0" smtClean="0"/>
              <a:t>     </a:t>
            </a:r>
            <a:r>
              <a:rPr lang="en-US" sz="2400" b="1" dirty="0" err="1" smtClean="0"/>
              <a:t>সহকারি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শিক্ষক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হিসাব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বিজ্ঞান</a:t>
            </a:r>
            <a:r>
              <a:rPr lang="en-US" sz="2400" b="1" dirty="0" smtClean="0"/>
              <a:t>)</a:t>
            </a:r>
          </a:p>
          <a:p>
            <a:r>
              <a:rPr lang="en-US" dirty="0" smtClean="0"/>
              <a:t>     </a:t>
            </a:r>
            <a:r>
              <a:rPr lang="en-US" sz="2400" b="1" dirty="0" err="1" smtClean="0"/>
              <a:t>বাটাজোর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এম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উচ্চ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বিদ্যালয়</a:t>
            </a:r>
            <a:r>
              <a:rPr lang="en-US" sz="2400" b="1" dirty="0" smtClean="0"/>
              <a:t> ।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</a:t>
            </a:r>
            <a:r>
              <a:rPr lang="en-US" sz="2400" b="1" dirty="0" err="1" smtClean="0"/>
              <a:t>বাটাজোর</a:t>
            </a:r>
            <a:r>
              <a:rPr lang="en-US" sz="2400" b="1" dirty="0" smtClean="0"/>
              <a:t>- </a:t>
            </a:r>
            <a:r>
              <a:rPr lang="en-US" sz="2400" b="1" dirty="0" err="1" smtClean="0"/>
              <a:t>ভালুকা</a:t>
            </a:r>
            <a:r>
              <a:rPr lang="en-US" sz="2400" b="1" dirty="0" smtClean="0"/>
              <a:t>- </a:t>
            </a:r>
            <a:r>
              <a:rPr lang="en-US" sz="2400" b="1" dirty="0" err="1" smtClean="0"/>
              <a:t>ময়মনসিংহ</a:t>
            </a:r>
            <a:r>
              <a:rPr lang="en-US" sz="2400" b="1" dirty="0" smtClean="0"/>
              <a:t>।</a:t>
            </a:r>
          </a:p>
          <a:p>
            <a:r>
              <a:rPr lang="en-US" sz="2400" b="1" dirty="0" smtClean="0"/>
              <a:t>     </a:t>
            </a:r>
            <a:r>
              <a:rPr lang="en-US" sz="2400" b="1" dirty="0" err="1" smtClean="0"/>
              <a:t>মোবাইলঃ</a:t>
            </a:r>
            <a:r>
              <a:rPr lang="en-US" sz="2400" b="1" dirty="0" smtClean="0"/>
              <a:t> ০১৭১৪৮৭৫৭৭০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err="1" smtClean="0"/>
              <a:t>পাঠ</a:t>
            </a:r>
            <a:r>
              <a:rPr lang="en-US" b="1" u="sng" dirty="0" smtClean="0"/>
              <a:t> </a:t>
            </a:r>
            <a:r>
              <a:rPr lang="en-US" b="1" u="sng" dirty="0" err="1"/>
              <a:t>পরিচিতি</a:t>
            </a:r>
            <a:r>
              <a:rPr lang="en-US" b="1" u="sng" dirty="0"/>
              <a:t> </a:t>
            </a:r>
          </a:p>
          <a:p>
            <a:pPr marL="0" indent="0">
              <a:buNone/>
            </a:pPr>
            <a:r>
              <a:rPr lang="en-US" b="1" dirty="0" smtClean="0"/>
              <a:t>             </a:t>
            </a:r>
            <a:r>
              <a:rPr lang="en-US" b="1" dirty="0" err="1" smtClean="0"/>
              <a:t>বিষয়ঃ</a:t>
            </a:r>
            <a:r>
              <a:rPr lang="en-US" b="1" dirty="0" smtClean="0"/>
              <a:t> </a:t>
            </a:r>
            <a:r>
              <a:rPr lang="en-US" b="1" dirty="0" err="1" smtClean="0"/>
              <a:t>হিসাব</a:t>
            </a:r>
            <a:r>
              <a:rPr lang="en-US" b="1" dirty="0" smtClean="0"/>
              <a:t> </a:t>
            </a:r>
            <a:r>
              <a:rPr lang="en-US" b="1" dirty="0" err="1" smtClean="0"/>
              <a:t>বিজ্ঞান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             </a:t>
            </a:r>
            <a:r>
              <a:rPr lang="en-US" b="1" dirty="0" err="1" smtClean="0"/>
              <a:t>শ্রেনিঃ</a:t>
            </a:r>
            <a:r>
              <a:rPr lang="en-US" b="1" dirty="0" smtClean="0"/>
              <a:t> </a:t>
            </a:r>
            <a:r>
              <a:rPr lang="en-US" b="1" dirty="0" err="1"/>
              <a:t>নবম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             </a:t>
            </a:r>
            <a:r>
              <a:rPr lang="en-US" b="1" dirty="0" err="1" smtClean="0"/>
              <a:t>অধ্যায়ঃ</a:t>
            </a:r>
            <a:r>
              <a:rPr lang="en-US" b="1" dirty="0" smtClean="0"/>
              <a:t> </a:t>
            </a:r>
            <a:r>
              <a:rPr lang="en-US" b="1" dirty="0" err="1"/>
              <a:t>অষ্টম</a:t>
            </a:r>
            <a:r>
              <a:rPr lang="en-US" b="1" dirty="0"/>
              <a:t>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905000" y="381000"/>
            <a:ext cx="4648200" cy="838200"/>
          </a:xfrm>
          <a:prstGeom prst="roundRect">
            <a:avLst/>
          </a:prstGeom>
          <a:ln w="76200"/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/>
              <a:t>পরিচিতি</a:t>
            </a:r>
            <a:endParaRPr lang="en-US" sz="4800" b="1" dirty="0"/>
          </a:p>
        </p:txBody>
      </p:sp>
      <p:sp>
        <p:nvSpPr>
          <p:cNvPr id="10" name="Right Arrow 9"/>
          <p:cNvSpPr/>
          <p:nvPr/>
        </p:nvSpPr>
        <p:spPr>
          <a:xfrm>
            <a:off x="228600" y="22860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28600" y="28194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28600" y="33528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228600" y="38862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5029200" y="22098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029200" y="26670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>
            <a:off x="5029200" y="32004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28600" y="43434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4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914400" y="1752600"/>
            <a:ext cx="35814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চল</a:t>
            </a:r>
            <a:r>
              <a:rPr lang="en-US" sz="2800" b="1" dirty="0"/>
              <a:t> </a:t>
            </a:r>
            <a:r>
              <a:rPr lang="en-US" sz="2800" b="1" dirty="0" err="1"/>
              <a:t>আমরা</a:t>
            </a:r>
            <a:r>
              <a:rPr lang="en-US" sz="2800" b="1" dirty="0"/>
              <a:t> </a:t>
            </a:r>
            <a:r>
              <a:rPr lang="en-US" sz="2800" b="1" dirty="0" err="1"/>
              <a:t>কিছু</a:t>
            </a:r>
            <a:r>
              <a:rPr lang="en-US" sz="2800" b="1" dirty="0"/>
              <a:t> </a:t>
            </a:r>
            <a:r>
              <a:rPr lang="en-US" sz="2800" b="1" dirty="0" err="1"/>
              <a:t>ছবি</a:t>
            </a:r>
            <a:r>
              <a:rPr lang="en-US" sz="2800" b="1" dirty="0"/>
              <a:t> </a:t>
            </a:r>
            <a:r>
              <a:rPr lang="en-US" sz="2800" b="1" dirty="0" err="1"/>
              <a:t>দেখি</a:t>
            </a:r>
            <a:r>
              <a:rPr lang="en-US" sz="2800" b="1" dirty="0"/>
              <a:t> 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2895600" y="0"/>
            <a:ext cx="3124200" cy="1676400"/>
          </a:xfrm>
          <a:prstGeom prst="ellipse">
            <a:avLst/>
          </a:prstGeom>
          <a:ln w="34925">
            <a:solidFill>
              <a:srgbClr val="FFFFFF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পাঠ</a:t>
            </a: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arnaphuliMJ" pitchFamily="2" charset="0"/>
                <a:cs typeface="KarnaphuliMJ" pitchFamily="2" charset="0"/>
              </a:rPr>
              <a:t>ঘোষণা</a:t>
            </a:r>
            <a:endParaRPr lang="en-US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KarnaphuliMJ" pitchFamily="2" charset="0"/>
              <a:cs typeface="KarnaphuliMJ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2514600"/>
            <a:ext cx="8229600" cy="26971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                  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200400"/>
            <a:ext cx="3200400" cy="2133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276600"/>
            <a:ext cx="2749940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276600"/>
            <a:ext cx="3048000" cy="20283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238" y="1295400"/>
            <a:ext cx="3499556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53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smChe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elay 4"/>
          <p:cNvSpPr/>
          <p:nvPr/>
        </p:nvSpPr>
        <p:spPr>
          <a:xfrm>
            <a:off x="2590800" y="2590800"/>
            <a:ext cx="4648200" cy="14478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Flowchart: Display 3"/>
          <p:cNvSpPr/>
          <p:nvPr/>
        </p:nvSpPr>
        <p:spPr>
          <a:xfrm>
            <a:off x="2895600" y="2667000"/>
            <a:ext cx="3276600" cy="1371600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772400" cy="1295400"/>
          </a:xfrm>
        </p:spPr>
        <p:txBody>
          <a:bodyPr/>
          <a:lstStyle/>
          <a:p>
            <a:r>
              <a:rPr lang="en-US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পাঠ</a:t>
            </a: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শিরোনাম</a:t>
            </a:r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2514600"/>
          </a:xfr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b="1" u="sng" dirty="0" err="1" smtClean="0"/>
              <a:t>আজকের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পাঠ</a:t>
            </a:r>
            <a:r>
              <a:rPr lang="en-US" b="1" u="sng" dirty="0" err="1"/>
              <a:t>ঃ</a:t>
            </a:r>
            <a:endParaRPr lang="en-US" b="1" u="sng" dirty="0" smtClean="0"/>
          </a:p>
          <a:p>
            <a:r>
              <a:rPr lang="en-US" sz="8800" dirty="0" err="1" smtClean="0"/>
              <a:t>নগদান</a:t>
            </a:r>
            <a:r>
              <a:rPr lang="en-US" sz="8800" dirty="0" smtClean="0"/>
              <a:t> </a:t>
            </a:r>
            <a:r>
              <a:rPr lang="en-US" sz="8800" dirty="0" err="1" smtClean="0"/>
              <a:t>বই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78973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b="1" u="sng" dirty="0" err="1" smtClean="0"/>
              <a:t>শিখনফল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attFill prst="wave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অধ্যায়</a:t>
            </a:r>
            <a:r>
              <a:rPr lang="en-US" dirty="0" smtClean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–</a:t>
            </a:r>
          </a:p>
          <a:p>
            <a:r>
              <a:rPr lang="en-US" dirty="0" err="1" smtClean="0"/>
              <a:t>নগদান</a:t>
            </a:r>
            <a:r>
              <a:rPr lang="en-US" dirty="0" smtClean="0"/>
              <a:t> </a:t>
            </a:r>
            <a:r>
              <a:rPr lang="en-US" dirty="0" err="1" smtClean="0"/>
              <a:t>বইয়ের</a:t>
            </a:r>
            <a:r>
              <a:rPr lang="en-US" dirty="0" smtClean="0"/>
              <a:t> </a:t>
            </a:r>
            <a:r>
              <a:rPr lang="en-US" dirty="0" err="1" smtClean="0"/>
              <a:t>ধারনা</a:t>
            </a:r>
            <a:r>
              <a:rPr lang="en-US" dirty="0"/>
              <a:t>।</a:t>
            </a:r>
            <a:endParaRPr lang="en-US" dirty="0" smtClean="0"/>
          </a:p>
          <a:p>
            <a:r>
              <a:rPr lang="en-US" dirty="0" err="1" smtClean="0"/>
              <a:t>নগদান</a:t>
            </a:r>
            <a:r>
              <a:rPr lang="en-US" dirty="0" smtClean="0"/>
              <a:t> </a:t>
            </a:r>
            <a:r>
              <a:rPr lang="en-US" dirty="0" err="1" smtClean="0"/>
              <a:t>বইয়ের</a:t>
            </a:r>
            <a:r>
              <a:rPr lang="en-US" dirty="0"/>
              <a:t> </a:t>
            </a:r>
            <a:r>
              <a:rPr lang="en-US" dirty="0" err="1" smtClean="0"/>
              <a:t>বৈশিষ্ট্য</a:t>
            </a:r>
            <a:r>
              <a:rPr lang="en-US" dirty="0" smtClean="0"/>
              <a:t> </a:t>
            </a:r>
            <a:r>
              <a:rPr lang="en-US" dirty="0" err="1" smtClean="0"/>
              <a:t>জানতে</a:t>
            </a:r>
            <a:r>
              <a:rPr lang="en-US" dirty="0" smtClean="0"/>
              <a:t> </a:t>
            </a:r>
            <a:r>
              <a:rPr lang="en-US" dirty="0" err="1" smtClean="0"/>
              <a:t>পারব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নগদান</a:t>
            </a:r>
            <a:r>
              <a:rPr lang="en-US" dirty="0" smtClean="0"/>
              <a:t> </a:t>
            </a:r>
            <a:r>
              <a:rPr lang="en-US" dirty="0" err="1" smtClean="0"/>
              <a:t>বইয়ের</a:t>
            </a:r>
            <a:r>
              <a:rPr lang="en-US" dirty="0" smtClean="0"/>
              <a:t> </a:t>
            </a:r>
            <a:r>
              <a:rPr lang="en-US" dirty="0" err="1" smtClean="0"/>
              <a:t>গুরুত্ব</a:t>
            </a:r>
            <a:r>
              <a:rPr lang="en-US" dirty="0" smtClean="0"/>
              <a:t> </a:t>
            </a:r>
            <a:r>
              <a:rPr lang="en-US" dirty="0" err="1" smtClean="0"/>
              <a:t>জানতে</a:t>
            </a:r>
            <a:r>
              <a:rPr lang="en-US" dirty="0" smtClean="0"/>
              <a:t> </a:t>
            </a:r>
            <a:r>
              <a:rPr lang="en-US" dirty="0" err="1" smtClean="0"/>
              <a:t>পারব</a:t>
            </a:r>
            <a:r>
              <a:rPr lang="en-US" dirty="0" smtClean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0763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b="1" dirty="0" err="1" smtClean="0"/>
              <a:t>উপস্থাপন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334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r>
              <a:rPr lang="en-US" sz="2000" b="1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নগদান</a:t>
            </a:r>
            <a:r>
              <a:rPr lang="en-US" sz="20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বইঃ</a:t>
            </a:r>
            <a:r>
              <a:rPr lang="en-US" sz="20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i="1" dirty="0" err="1" smtClean="0"/>
              <a:t>যে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সকল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লেনদেন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দ্বারা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নগদ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অর্থের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প্রাপ্তি</a:t>
            </a:r>
            <a:r>
              <a:rPr lang="en-US" sz="2000" b="1" i="1" dirty="0" smtClean="0"/>
              <a:t> ও </a:t>
            </a:r>
            <a:r>
              <a:rPr lang="en-US" sz="2000" b="1" i="1" dirty="0" err="1" smtClean="0"/>
              <a:t>প্রদান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ঘটে</a:t>
            </a:r>
            <a:r>
              <a:rPr lang="en-US" sz="2000" b="1" i="1" dirty="0" smtClean="0"/>
              <a:t>, ঐ </a:t>
            </a:r>
            <a:r>
              <a:rPr lang="en-US" sz="2000" b="1" i="1" dirty="0" err="1" smtClean="0"/>
              <a:t>লেনদেনসমূহকে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একত্রিত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করে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যে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বই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প্রস্তুত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করা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হয়</a:t>
            </a:r>
            <a:r>
              <a:rPr lang="en-US" sz="2000" b="1" i="1" dirty="0" smtClean="0"/>
              <a:t>,  </a:t>
            </a:r>
            <a:r>
              <a:rPr lang="en-US" sz="2000" b="1" i="1" dirty="0" err="1" smtClean="0"/>
              <a:t>তা</a:t>
            </a:r>
            <a:r>
              <a:rPr lang="en-US" sz="2000" b="1" i="1" dirty="0" smtClean="0"/>
              <a:t> –ই </a:t>
            </a:r>
            <a:r>
              <a:rPr lang="en-US" sz="2000" b="1" i="1" dirty="0" err="1" smtClean="0"/>
              <a:t>নগদান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বই</a:t>
            </a:r>
            <a:r>
              <a:rPr lang="en-US" sz="2000" b="1" i="1" dirty="0" smtClean="0"/>
              <a:t> । </a:t>
            </a:r>
          </a:p>
          <a:p>
            <a:r>
              <a:rPr lang="en-US" sz="2000" b="1" i="1" dirty="0" err="1" smtClean="0"/>
              <a:t>নগদান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বই</a:t>
            </a:r>
            <a:r>
              <a:rPr lang="en-US" sz="2000" b="1" i="1" dirty="0" smtClean="0"/>
              <a:t>  ৪ </a:t>
            </a:r>
            <a:r>
              <a:rPr lang="en-US" sz="2000" b="1" i="1" dirty="0" err="1" smtClean="0"/>
              <a:t>প্রকারঃ</a:t>
            </a:r>
            <a:r>
              <a:rPr lang="en-US" sz="2000" b="1" i="1" dirty="0" smtClean="0"/>
              <a:t>-</a:t>
            </a:r>
            <a:endParaRPr lang="en-US" sz="2000" b="1" i="1" dirty="0"/>
          </a:p>
          <a:p>
            <a:endParaRPr lang="en-US" sz="2000" b="1" i="1" dirty="0" smtClean="0"/>
          </a:p>
          <a:p>
            <a:endParaRPr lang="en-US" sz="2000" b="1" i="1" dirty="0"/>
          </a:p>
          <a:p>
            <a:endParaRPr lang="en-US" sz="2000" b="1" i="1" dirty="0" smtClean="0"/>
          </a:p>
          <a:p>
            <a:endParaRPr lang="en-US" sz="2000" b="1" i="1" dirty="0"/>
          </a:p>
          <a:p>
            <a:endParaRPr lang="en-US" sz="2000" b="1" i="1" dirty="0" smtClean="0"/>
          </a:p>
          <a:p>
            <a:endParaRPr lang="en-US" sz="2000" b="1" i="1" dirty="0" smtClean="0"/>
          </a:p>
          <a:p>
            <a:endParaRPr lang="en-US" sz="2000" b="1" i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2000" b="1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2000" b="1" i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2000" b="1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2000" b="1" i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000" b="1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নগদান</a:t>
            </a:r>
            <a:r>
              <a:rPr lang="en-US" sz="20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US" sz="2000" b="1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বইয়ের</a:t>
            </a:r>
            <a:r>
              <a:rPr lang="en-US" sz="20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বৈশিষ্ট্যঃ</a:t>
            </a:r>
            <a:r>
              <a:rPr lang="en-US" sz="20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</a:p>
          <a:p>
            <a:r>
              <a:rPr lang="en-US" sz="2000" b="1" i="1" dirty="0" err="1" smtClean="0"/>
              <a:t>নগদান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বই</a:t>
            </a:r>
            <a:r>
              <a:rPr lang="en-US" sz="2000" b="1" i="1" dirty="0" smtClean="0"/>
              <a:t>  </a:t>
            </a:r>
            <a:r>
              <a:rPr lang="en-US" sz="2000" b="1" i="1" dirty="0" err="1" smtClean="0"/>
              <a:t>প্রস্তুতের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জন্য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নির্দিষ্ট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ছক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অনুসরন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করতে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হবে</a:t>
            </a:r>
            <a:r>
              <a:rPr lang="en-US" sz="2000" b="1" i="1" dirty="0" smtClean="0"/>
              <a:t> ।</a:t>
            </a:r>
          </a:p>
          <a:p>
            <a:r>
              <a:rPr lang="en-US" sz="2000" b="1" i="1" dirty="0" err="1" smtClean="0"/>
              <a:t>নগদান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বইয়ের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ডেবিট</a:t>
            </a:r>
            <a:r>
              <a:rPr lang="en-US" sz="2000" b="1" i="1" dirty="0" smtClean="0"/>
              <a:t> ও </a:t>
            </a:r>
            <a:r>
              <a:rPr lang="en-US" sz="2000" b="1" i="1" dirty="0" err="1" smtClean="0"/>
              <a:t>ক্রেডিট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দুটি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দিক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থাকতে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হবে</a:t>
            </a:r>
            <a:r>
              <a:rPr lang="en-US" sz="2000" b="1" i="1" dirty="0" smtClean="0"/>
              <a:t> ।</a:t>
            </a:r>
          </a:p>
          <a:p>
            <a:r>
              <a:rPr lang="en-US" sz="2000" b="1" i="1" dirty="0" err="1" smtClean="0"/>
              <a:t>নগদান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বইয়ের</a:t>
            </a:r>
            <a:r>
              <a:rPr lang="en-US" sz="2000" b="1" i="1" dirty="0" smtClean="0"/>
              <a:t>  </a:t>
            </a:r>
            <a:r>
              <a:rPr lang="en-US" sz="2000" b="1" i="1" dirty="0" err="1" smtClean="0"/>
              <a:t>ডেবিট</a:t>
            </a:r>
            <a:r>
              <a:rPr lang="en-US" sz="2000" b="1" i="1" dirty="0" smtClean="0"/>
              <a:t>  </a:t>
            </a:r>
            <a:r>
              <a:rPr lang="en-US" sz="2000" b="1" i="1" dirty="0" err="1" smtClean="0"/>
              <a:t>দিকে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প্রাপ্তিসমূহ</a:t>
            </a:r>
            <a:r>
              <a:rPr lang="en-US" sz="2000" b="1" i="1" dirty="0" smtClean="0"/>
              <a:t> ও </a:t>
            </a:r>
            <a:r>
              <a:rPr lang="en-US" sz="2000" b="1" i="1" dirty="0" err="1" smtClean="0"/>
              <a:t>ক্রেডিট</a:t>
            </a:r>
            <a:r>
              <a:rPr lang="en-US" sz="2000" b="1" i="1" dirty="0" smtClean="0"/>
              <a:t>  </a:t>
            </a:r>
            <a:r>
              <a:rPr lang="en-US" sz="2000" b="1" i="1" dirty="0" err="1" smtClean="0"/>
              <a:t>দিকে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প্রদান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সমূহ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লিপিবদ্ধ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করতে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হবে</a:t>
            </a:r>
            <a:r>
              <a:rPr lang="en-US" sz="2000" b="1" i="1" dirty="0" smtClean="0"/>
              <a:t>।</a:t>
            </a:r>
          </a:p>
          <a:p>
            <a:r>
              <a:rPr lang="en-US" sz="2000" b="1" i="1" dirty="0" err="1" smtClean="0"/>
              <a:t>নগদান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বই</a:t>
            </a:r>
            <a:r>
              <a:rPr lang="en-US" sz="2000" b="1" i="1" dirty="0" smtClean="0"/>
              <a:t>  </a:t>
            </a:r>
            <a:r>
              <a:rPr lang="en-US" sz="2000" b="1" i="1" dirty="0" err="1" smtClean="0"/>
              <a:t>হিসাবের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প্রাথমিক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বই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হওয়া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সত্তেও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তা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পাকা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বহির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ন্যায়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কাজ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করে</a:t>
            </a:r>
            <a:r>
              <a:rPr lang="en-US" sz="2000" b="1" i="1" dirty="0" smtClean="0"/>
              <a:t>।</a:t>
            </a:r>
          </a:p>
          <a:p>
            <a:r>
              <a:rPr lang="en-US" sz="2000" b="1" i="1" dirty="0" err="1" smtClean="0"/>
              <a:t>নির্দিষ্ট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সময়ে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বিভিন্ন</a:t>
            </a:r>
            <a:r>
              <a:rPr lang="en-US" sz="2000" b="1" i="1" dirty="0" smtClean="0"/>
              <a:t>  </a:t>
            </a:r>
            <a:r>
              <a:rPr lang="en-US" sz="2000" b="1" i="1" dirty="0" err="1" smtClean="0"/>
              <a:t>খাত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হতে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মোট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কত</a:t>
            </a:r>
            <a:r>
              <a:rPr lang="en-US" sz="2000" b="1" i="1" dirty="0" smtClean="0"/>
              <a:t>  </a:t>
            </a:r>
            <a:r>
              <a:rPr lang="en-US" sz="2000" b="1" i="1" dirty="0" err="1" smtClean="0"/>
              <a:t>নগদ</a:t>
            </a:r>
            <a:r>
              <a:rPr lang="en-US" sz="2000" b="1" i="1" dirty="0" smtClean="0"/>
              <a:t>  </a:t>
            </a:r>
            <a:r>
              <a:rPr lang="en-US" sz="2000" b="1" i="1" dirty="0" err="1" smtClean="0"/>
              <a:t>অর্থের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প্রাপ্তি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ঘটেছে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এবং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বিভিন্ন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খাতে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মোট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নগদ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অর্থের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প্রদান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হয়েছে</a:t>
            </a:r>
            <a:r>
              <a:rPr lang="en-US" sz="2000" b="1" i="1" dirty="0" smtClean="0"/>
              <a:t> , </a:t>
            </a:r>
            <a:r>
              <a:rPr lang="en-US" sz="2000" b="1" i="1" dirty="0" err="1" smtClean="0"/>
              <a:t>তা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নগদান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বই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হতে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জানা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যায়</a:t>
            </a:r>
            <a:r>
              <a:rPr lang="en-US" sz="2000" b="1" i="1" dirty="0" smtClean="0"/>
              <a:t>।</a:t>
            </a:r>
          </a:p>
          <a:p>
            <a:endParaRPr lang="en-US" sz="2000" b="1" i="1" dirty="0" smtClean="0"/>
          </a:p>
          <a:p>
            <a:r>
              <a:rPr lang="en-US" sz="2000" b="1" i="1" dirty="0" err="1" smtClean="0"/>
              <a:t>নগদান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বইয়ের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গুরুত্বঃ</a:t>
            </a:r>
            <a:r>
              <a:rPr lang="en-US" sz="2000" b="1" i="1" dirty="0" smtClean="0"/>
              <a:t> </a:t>
            </a:r>
          </a:p>
          <a:p>
            <a:r>
              <a:rPr lang="en-US" sz="2000" b="1" i="1" dirty="0" err="1" smtClean="0"/>
              <a:t>নগদ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অর্থের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লিপিবদ্ধকরন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ব্যবসায়ের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গতিশীলতা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রক্ষার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পাশাপাশি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বহু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সিদ্ধান্ত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গ্রহণে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সহায়তা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করে</a:t>
            </a:r>
            <a:r>
              <a:rPr lang="en-US" sz="2000" b="1" i="1" dirty="0" smtClean="0"/>
              <a:t>। </a:t>
            </a:r>
            <a:r>
              <a:rPr lang="en-US" sz="2000" b="1" i="1" dirty="0" err="1" smtClean="0"/>
              <a:t>নগদান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বই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হতে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মোট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নগদ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প্রাপ্তি</a:t>
            </a:r>
            <a:r>
              <a:rPr lang="en-US" sz="2000" b="1" i="1" dirty="0" smtClean="0"/>
              <a:t> ও </a:t>
            </a:r>
            <a:r>
              <a:rPr lang="en-US" sz="2000" b="1" i="1" dirty="0" err="1" smtClean="0"/>
              <a:t>মোট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নগদ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প্রদানের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পরিমান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জানা,নগদ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উদ্বৃত্তের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পরিমান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জানা,মোট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নগদ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ক্রয়</a:t>
            </a:r>
            <a:r>
              <a:rPr lang="en-US" sz="2000" b="1" i="1" dirty="0" smtClean="0"/>
              <a:t> ,</a:t>
            </a:r>
            <a:r>
              <a:rPr lang="en-US" sz="2000" b="1" i="1" dirty="0" err="1" smtClean="0"/>
              <a:t>মোট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নগদ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বিক্রয়ের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পরিমান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জানা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সম্বব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হয়</a:t>
            </a:r>
            <a:r>
              <a:rPr lang="en-US" sz="2000" b="1" i="1" dirty="0" smtClean="0"/>
              <a:t>। </a:t>
            </a:r>
            <a:r>
              <a:rPr lang="en-US" sz="2000" b="1" i="1" dirty="0" err="1" smtClean="0"/>
              <a:t>প্রতিষ্ঠানের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জন্য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স্থায়ী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সম্পদ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ক্রয়</a:t>
            </a:r>
            <a:r>
              <a:rPr lang="en-US" sz="2000" b="1" i="1" dirty="0" smtClean="0"/>
              <a:t>, </a:t>
            </a:r>
            <a:r>
              <a:rPr lang="en-US" sz="2000" b="1" i="1" dirty="0" err="1" smtClean="0"/>
              <a:t>পাওনাদারকে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পরিশোধ</a:t>
            </a:r>
            <a:r>
              <a:rPr lang="en-US" sz="2000" b="1" i="1" dirty="0" smtClean="0"/>
              <a:t> ও </a:t>
            </a:r>
            <a:r>
              <a:rPr lang="en-US" sz="2000" b="1" i="1" dirty="0" err="1" smtClean="0"/>
              <a:t>নিয়মিত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খরচ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পরিশোধের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জন্য</a:t>
            </a:r>
            <a:r>
              <a:rPr lang="en-US" sz="2000" b="1" i="1" dirty="0" smtClean="0"/>
              <a:t>  </a:t>
            </a:r>
            <a:r>
              <a:rPr lang="en-US" sz="2000" b="1" i="1" dirty="0" err="1" smtClean="0"/>
              <a:t>প্রয়োজন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মাফিক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নগদ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আছে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কিনা</a:t>
            </a:r>
            <a:r>
              <a:rPr lang="en-US" sz="2000" b="1" i="1" dirty="0" smtClean="0"/>
              <a:t> ,</a:t>
            </a:r>
            <a:r>
              <a:rPr lang="en-US" sz="2000" b="1" i="1" dirty="0" err="1" smtClean="0"/>
              <a:t>তা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নগদান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বই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থেকে</a:t>
            </a:r>
            <a:r>
              <a:rPr lang="en-US" sz="2000" b="1" i="1" dirty="0" smtClean="0"/>
              <a:t>  </a:t>
            </a:r>
            <a:r>
              <a:rPr lang="en-US" sz="2000" b="1" i="1" dirty="0" err="1" smtClean="0"/>
              <a:t>জানা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যায়</a:t>
            </a:r>
            <a:r>
              <a:rPr lang="en-US" sz="2000" b="1" i="1" dirty="0" smtClean="0"/>
              <a:t>। </a:t>
            </a:r>
            <a:r>
              <a:rPr lang="en-US" sz="2000" b="1" i="1" dirty="0" err="1" smtClean="0"/>
              <a:t>নগদান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বইয়ের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উদ্ধৃত্তের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সাথে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হাতে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নগদের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তুলনা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করে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ভুল</a:t>
            </a:r>
            <a:r>
              <a:rPr lang="en-US" sz="2000" b="1" i="1" dirty="0" smtClean="0"/>
              <a:t> ও </a:t>
            </a:r>
            <a:r>
              <a:rPr lang="en-US" sz="2000" b="1" i="1" dirty="0" err="1" smtClean="0"/>
              <a:t>গরমিল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চিহ্নিত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করে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সংশোধন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করা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সম্ভব</a:t>
            </a:r>
            <a:r>
              <a:rPr lang="en-US" sz="2000" b="1" i="1" dirty="0" smtClean="0"/>
              <a:t> ।</a:t>
            </a:r>
          </a:p>
          <a:p>
            <a:endParaRPr lang="en-US" sz="2000" b="1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33600"/>
            <a:ext cx="7391400" cy="210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7319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914399"/>
          </a:xfrm>
        </p:spPr>
        <p:txBody>
          <a:bodyPr/>
          <a:lstStyle/>
          <a:p>
            <a:r>
              <a:rPr lang="en-US" dirty="0" err="1" smtClean="0"/>
              <a:t>নগদান</a:t>
            </a:r>
            <a:r>
              <a:rPr lang="en-US" dirty="0" smtClean="0"/>
              <a:t> </a:t>
            </a:r>
            <a:r>
              <a:rPr lang="en-US" dirty="0" err="1" smtClean="0"/>
              <a:t>বইয়ের</a:t>
            </a:r>
            <a:r>
              <a:rPr lang="en-US" dirty="0" smtClean="0"/>
              <a:t> </a:t>
            </a:r>
            <a:r>
              <a:rPr lang="en-US" dirty="0" err="1" smtClean="0"/>
              <a:t>নমুনা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696200" cy="5029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71600"/>
            <a:ext cx="7569438" cy="21076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505200"/>
            <a:ext cx="7543800" cy="259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66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33400" y="1752600"/>
            <a:ext cx="7924800" cy="2286000"/>
          </a:xfrm>
          <a:prstGeom prst="round2DiagRect">
            <a:avLst>
              <a:gd name="adj1" fmla="val 2875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362200" y="533400"/>
            <a:ext cx="3810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একক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r>
              <a:rPr lang="en-US" sz="3200" dirty="0" smtClean="0"/>
              <a:t>/ </a:t>
            </a:r>
            <a:r>
              <a:rPr lang="en-US" sz="3200" dirty="0" err="1" smtClean="0"/>
              <a:t>দলীয়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প্রিয়</a:t>
            </a: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ছাত্র</a:t>
            </a: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/</a:t>
            </a:r>
            <a:r>
              <a:rPr lang="en-US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ছাত্রীরা</a:t>
            </a: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তোমারা</a:t>
            </a: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একঘরা</a:t>
            </a: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নগদান</a:t>
            </a: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বইয়ের</a:t>
            </a: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নমুনা</a:t>
            </a: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ছক</a:t>
            </a: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অংকন</a:t>
            </a: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কর</a:t>
            </a:r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।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2780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00400" y="762000"/>
            <a:ext cx="24384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599"/>
          </a:xfrm>
        </p:spPr>
        <p:txBody>
          <a:bodyPr/>
          <a:lstStyle/>
          <a:p>
            <a:r>
              <a:rPr lang="en-US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মূল্যায়ন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0574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dirty="0" err="1" smtClean="0">
                <a:solidFill>
                  <a:schemeClr val="tx1"/>
                </a:solidFill>
              </a:rPr>
              <a:t>নগদান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কাকে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বলে</a:t>
            </a:r>
            <a:r>
              <a:rPr lang="en-US" dirty="0" smtClean="0">
                <a:solidFill>
                  <a:schemeClr val="tx1"/>
                </a:solidFill>
              </a:rPr>
              <a:t> ?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dirty="0" err="1" smtClean="0">
                <a:solidFill>
                  <a:schemeClr val="tx1"/>
                </a:solidFill>
              </a:rPr>
              <a:t>নগদান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কত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প্রকার</a:t>
            </a:r>
            <a:r>
              <a:rPr lang="en-US" dirty="0" smtClean="0">
                <a:solidFill>
                  <a:schemeClr val="tx1"/>
                </a:solidFill>
              </a:rPr>
              <a:t> ও </a:t>
            </a:r>
            <a:r>
              <a:rPr lang="en-US" dirty="0" err="1" smtClean="0">
                <a:solidFill>
                  <a:schemeClr val="tx1"/>
                </a:solidFill>
              </a:rPr>
              <a:t>কি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কি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49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335</TotalTime>
  <Words>331</Words>
  <Application>Microsoft Office PowerPoint</Application>
  <PresentationFormat>On-screen Show (4:3)</PresentationFormat>
  <Paragraphs>58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KarnaphuliMJ</vt:lpstr>
      <vt:lpstr>Wingdings</vt:lpstr>
      <vt:lpstr>Office Theme</vt:lpstr>
      <vt:lpstr>PowerPoint Presentation</vt:lpstr>
      <vt:lpstr>PowerPoint Presentation</vt:lpstr>
      <vt:lpstr>পাঠ ঘোষণা</vt:lpstr>
      <vt:lpstr>পাঠ শিরোনাম</vt:lpstr>
      <vt:lpstr>শিখনফল</vt:lpstr>
      <vt:lpstr>উপস্থাপন</vt:lpstr>
      <vt:lpstr>নগদান বইয়ের নমুনা</vt:lpstr>
      <vt:lpstr>প্রিয় ছাত্র/ছাত্রীরা তোমারা একঘরা নগদান বইয়ের নমুনা ছক অংকন কর।</vt:lpstr>
      <vt:lpstr>মূল্যায়ন</vt:lpstr>
      <vt:lpstr>বাড়ীর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</dc:creator>
  <cp:lastModifiedBy>lab</cp:lastModifiedBy>
  <cp:revision>63</cp:revision>
  <dcterms:created xsi:type="dcterms:W3CDTF">2006-08-16T00:00:00Z</dcterms:created>
  <dcterms:modified xsi:type="dcterms:W3CDTF">2021-06-10T05:12:31Z</dcterms:modified>
</cp:coreProperties>
</file>