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EFB01-8A81-41DD-9C59-8C5AED67854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7C544-B7F9-40B0-9A97-866E94BE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7C544-B7F9-40B0-9A97-866E94BE20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0B224-D421-432F-AB13-ADBCDA744571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F2DB-FD75-43B8-AC15-F681A93FA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-1000" r="-4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3276600"/>
            <a:ext cx="5181600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সাবানের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ডিটারজেন্ট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হাইড্রোফিলিক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হাইড্রোফোবিক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৪)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গ্রীজ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৫)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ঋনাত্নক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আধানের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বলয়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04800"/>
            <a:ext cx="15240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2514600"/>
            <a:ext cx="6019800" cy="24929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সাবান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ডিটারজেন্ট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বর্না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সাবান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ডিটারজেন্ট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4600" y="0"/>
            <a:ext cx="4014787" cy="1800225"/>
            <a:chOff x="3300413" y="2528888"/>
            <a:chExt cx="2543175" cy="1800225"/>
          </a:xfrm>
        </p:grpSpPr>
        <p:pic>
          <p:nvPicPr>
            <p:cNvPr id="5" name="Picture 2" descr="C:\Users\Polash\Desktop\New folder\হতজকচট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671888" y="2157413"/>
              <a:ext cx="1800225" cy="2543175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4038600" y="3200400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62800" y="5943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t="-4000" r="-1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05000" y="1295400"/>
            <a:ext cx="5410200" cy="4724400"/>
            <a:chOff x="1905000" y="1295400"/>
            <a:chExt cx="5410200" cy="4724400"/>
          </a:xfrm>
        </p:grpSpPr>
        <p:grpSp>
          <p:nvGrpSpPr>
            <p:cNvPr id="2" name="Group 1"/>
            <p:cNvGrpSpPr/>
            <p:nvPr/>
          </p:nvGrpSpPr>
          <p:grpSpPr>
            <a:xfrm>
              <a:off x="1905000" y="2057400"/>
              <a:ext cx="5410200" cy="3962400"/>
              <a:chOff x="1336675" y="1342845"/>
              <a:chExt cx="7118350" cy="5796951"/>
            </a:xfrm>
          </p:grpSpPr>
          <p:pic>
            <p:nvPicPr>
              <p:cNvPr id="3" name="Picture 3" descr="C:\Users\Polash\Desktop\New folder\দতক৬ব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336675" y="1342845"/>
                <a:ext cx="7118350" cy="5796951"/>
              </a:xfrm>
              <a:prstGeom prst="rect">
                <a:avLst/>
              </a:prstGeom>
              <a:ln w="889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2057400" y="2590799"/>
                <a:ext cx="5105400" cy="3917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শ্রেণি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– (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নবম-দশম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বিষয়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-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রসায়ন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অধ্যায়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–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দ্বাদশ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আজকের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পাঠ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-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পরিস্কার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পরিচ্ছন্নতায়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রসায়ন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– ৪৫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মিনিট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05200" y="12954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slow"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24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2047875"/>
            <a:chOff x="3452812" y="2405063"/>
            <a:chExt cx="3481387" cy="2047875"/>
          </a:xfrm>
        </p:grpSpPr>
        <p:pic>
          <p:nvPicPr>
            <p:cNvPr id="2050" name="Picture 2" descr="C:\Users\Polash\Desktop\New folder\;দতকব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4169568" y="1688307"/>
              <a:ext cx="2047875" cy="3481387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4700309" y="3395663"/>
              <a:ext cx="6382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81200" y="2286000"/>
            <a:ext cx="4648200" cy="2873990"/>
            <a:chOff x="2057400" y="1752600"/>
            <a:chExt cx="4648200" cy="2873990"/>
          </a:xfrm>
        </p:grpSpPr>
        <p:sp>
          <p:nvSpPr>
            <p:cNvPr id="7" name="TextBox 6"/>
            <p:cNvSpPr txBox="1"/>
            <p:nvPr/>
          </p:nvSpPr>
          <p:spPr>
            <a:xfrm>
              <a:off x="2286000" y="1752600"/>
              <a:ext cx="426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এই</a:t>
              </a:r>
              <a:r>
                <a:rPr lang="en-US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শেষে</a:t>
              </a:r>
              <a:r>
                <a:rPr lang="en-US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শিক্ষার্থীরা</a:t>
              </a:r>
              <a:r>
                <a:rPr lang="en-US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 ---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----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7400" y="2133600"/>
              <a:ext cx="464820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MS Mincho"/>
                  <a:ea typeface="MS Mincho"/>
                  <a:cs typeface="NikoshBAN" pitchFamily="2" charset="0"/>
                </a:rPr>
                <a:t>»</a:t>
              </a:r>
              <a:r>
                <a:rPr lang="en-US" sz="2400" dirty="0" smtClean="0">
                  <a:solidFill>
                    <a:srgbClr val="FFC000"/>
                  </a:solidFill>
                  <a:latin typeface="MS Mincho"/>
                  <a:ea typeface="MS Mincho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কাপড়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কাচা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সোডার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প্রস্তুত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প্রণালী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ব্যাখ্যা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r>
                <a:rPr lang="en-US" sz="2800" b="1" dirty="0" smtClean="0">
                  <a:solidFill>
                    <a:srgbClr val="FF0000"/>
                  </a:solidFill>
                  <a:latin typeface="MS Mincho"/>
                  <a:ea typeface="MS Mincho"/>
                  <a:cs typeface="NikoshBAN" pitchFamily="2" charset="0"/>
                </a:rPr>
                <a:t>»</a:t>
              </a:r>
              <a:r>
                <a:rPr lang="en-US" sz="2400" dirty="0" smtClean="0">
                  <a:solidFill>
                    <a:srgbClr val="FFC000"/>
                  </a:solidFill>
                  <a:latin typeface="MS Mincho"/>
                  <a:ea typeface="MS Mincho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টয়লেট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ক্লিনার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প্রস্তুত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প্রণালী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পরিস্কার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করার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কৌশল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ব্যাখ্যা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</a:p>
            <a:p>
              <a:r>
                <a:rPr lang="en-US" sz="2800" b="1" dirty="0" smtClean="0">
                  <a:solidFill>
                    <a:srgbClr val="FF0000"/>
                  </a:solidFill>
                  <a:latin typeface="MS Mincho"/>
                  <a:ea typeface="MS Mincho"/>
                  <a:cs typeface="NikoshBAN" pitchFamily="2" charset="0"/>
                </a:rPr>
                <a:t>»</a:t>
              </a:r>
              <a:r>
                <a:rPr lang="en-US" sz="2400" dirty="0" smtClean="0">
                  <a:solidFill>
                    <a:srgbClr val="FFC000"/>
                  </a:solidFill>
                  <a:latin typeface="MS Mincho"/>
                  <a:ea typeface="MS Mincho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সাবান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ডিটারজেন্ট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প্রস্তুত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প্রণালি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</a:p>
            <a:p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পরিস্কার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করার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কৌশল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ব্যাখ্যা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2400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  <a:endParaRPr lang="en-US" sz="2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533400" y="1924050"/>
            <a:ext cx="8077200" cy="4724460"/>
            <a:chOff x="533400" y="1924050"/>
            <a:chExt cx="8077200" cy="4724460"/>
          </a:xfrm>
        </p:grpSpPr>
        <p:grpSp>
          <p:nvGrpSpPr>
            <p:cNvPr id="8" name="Group 7"/>
            <p:cNvGrpSpPr/>
            <p:nvPr/>
          </p:nvGrpSpPr>
          <p:grpSpPr>
            <a:xfrm>
              <a:off x="533400" y="1981200"/>
              <a:ext cx="2895600" cy="1828800"/>
              <a:chOff x="457200" y="1981200"/>
              <a:chExt cx="2895600" cy="1828800"/>
            </a:xfrm>
          </p:grpSpPr>
          <p:pic>
            <p:nvPicPr>
              <p:cNvPr id="9" name="Picture 4" descr="C:\Users\Polash\Desktop\দকাট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7200" y="1981200"/>
                <a:ext cx="2895600" cy="1828800"/>
              </a:xfrm>
              <a:prstGeom prst="rect">
                <a:avLst/>
              </a:prstGeom>
              <a:noFill/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533400" y="2057400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কাপড়</a:t>
                </a:r>
                <a:r>
                  <a:rPr lang="en-US" sz="20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কাচা</a:t>
                </a:r>
                <a:r>
                  <a:rPr lang="en-US" sz="20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সোডা</a:t>
                </a:r>
                <a:endParaRPr lang="en-US" sz="20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33400" y="3810000"/>
              <a:ext cx="2895600" cy="2819400"/>
              <a:chOff x="457200" y="3810000"/>
              <a:chExt cx="2895600" cy="2819400"/>
            </a:xfrm>
          </p:grpSpPr>
          <p:pic>
            <p:nvPicPr>
              <p:cNvPr id="12" name="Picture 3" descr="C:\Users\Polash\Desktop\া্পড্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57200" y="3810000"/>
                <a:ext cx="2895600" cy="2819400"/>
              </a:xfrm>
              <a:prstGeom prst="rect">
                <a:avLst/>
              </a:prstGeom>
              <a:noFill/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1981200" y="4038600"/>
                <a:ext cx="12923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 smtClean="0">
                    <a:latin typeface="NikoshBAN" pitchFamily="2" charset="0"/>
                    <a:cs typeface="NikoshBAN" pitchFamily="2" charset="0"/>
                  </a:rPr>
                  <a:t>টয়লেট</a:t>
                </a:r>
                <a:r>
                  <a:rPr lang="en-US" sz="20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b="1" dirty="0" err="1" smtClean="0">
                    <a:latin typeface="NikoshBAN" pitchFamily="2" charset="0"/>
                    <a:cs typeface="NikoshBAN" pitchFamily="2" charset="0"/>
                  </a:rPr>
                  <a:t>ক্লিনার</a:t>
                </a:r>
                <a:endParaRPr lang="en-US" sz="2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638800" y="1981200"/>
              <a:ext cx="2819400" cy="1847850"/>
              <a:chOff x="5638800" y="2209800"/>
              <a:chExt cx="2819400" cy="1619250"/>
            </a:xfrm>
          </p:grpSpPr>
          <p:pic>
            <p:nvPicPr>
              <p:cNvPr id="15" name="Picture 2" descr="C:\Users\Polash\Desktop\টিবক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638800" y="2209800"/>
                <a:ext cx="2819400" cy="1619250"/>
              </a:xfrm>
              <a:prstGeom prst="rect">
                <a:avLst/>
              </a:prstGeom>
              <a:noFill/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7543800" y="2209800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 smtClean="0">
                    <a:latin typeface="NikoshBAN" pitchFamily="2" charset="0"/>
                    <a:cs typeface="NikoshBAN" pitchFamily="2" charset="0"/>
                  </a:rPr>
                  <a:t>সাবান</a:t>
                </a:r>
                <a:endParaRPr lang="en-US" sz="2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638800" y="3810000"/>
              <a:ext cx="2971800" cy="2838510"/>
              <a:chOff x="5638800" y="3810000"/>
              <a:chExt cx="2971800" cy="2838510"/>
            </a:xfrm>
          </p:grpSpPr>
          <p:pic>
            <p:nvPicPr>
              <p:cNvPr id="18" name="Picture 5" descr="C:\Users\Polash\Desktop\জজ.jp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638800" y="3810000"/>
                <a:ext cx="2819400" cy="2790825"/>
              </a:xfrm>
              <a:prstGeom prst="rect">
                <a:avLst/>
              </a:prstGeom>
              <a:noFill/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7467600" y="624840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 smtClean="0">
                    <a:latin typeface="NikoshBAN" pitchFamily="2" charset="0"/>
                    <a:cs typeface="NikoshBAN" pitchFamily="2" charset="0"/>
                  </a:rPr>
                  <a:t>ডিটারজেন্ট</a:t>
                </a:r>
                <a:endParaRPr lang="en-US" sz="2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2" name="Picture 2" descr="C:\Users\Polash\Desktop\New folder\কা্কাক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814763" y="1924050"/>
              <a:ext cx="1514475" cy="4705350"/>
            </a:xfrm>
            <a:prstGeom prst="rect">
              <a:avLst/>
            </a:prstGeom>
            <a:noFill/>
          </p:spPr>
        </p:pic>
      </p:grpSp>
      <p:sp>
        <p:nvSpPr>
          <p:cNvPr id="22" name="TextBox 21"/>
          <p:cNvSpPr txBox="1"/>
          <p:nvPr/>
        </p:nvSpPr>
        <p:spPr>
          <a:xfrm>
            <a:off x="1219200" y="304800"/>
            <a:ext cx="67818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পরিস্কারক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সামগ্রী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থাকি</a:t>
            </a:r>
            <a:endParaRPr lang="en-US" sz="24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?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1371600"/>
            <a:ext cx="5791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2286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সাবান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ক্ষারের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চর্বির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সাবান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28800" y="2057400"/>
            <a:ext cx="5387161" cy="2809220"/>
            <a:chOff x="1828800" y="2057400"/>
            <a:chExt cx="5387161" cy="2809220"/>
          </a:xfrm>
        </p:grpSpPr>
        <p:pic>
          <p:nvPicPr>
            <p:cNvPr id="15" name="Picture 2" descr="C:\Users\Polash\Desktop\সাবান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76600" y="2667000"/>
              <a:ext cx="2590799" cy="16002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20" name="TextBox 19"/>
            <p:cNvSpPr txBox="1"/>
            <p:nvPr/>
          </p:nvSpPr>
          <p:spPr>
            <a:xfrm>
              <a:off x="3810000" y="20574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উপকরন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19800" y="3124200"/>
              <a:ext cx="1196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যন্ত্রপাতি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8800" y="3124200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সর্তকতা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43434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পদ্ধতি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4" name="TextBox 2"/>
          <p:cNvSpPr txBox="1"/>
          <p:nvPr/>
        </p:nvSpPr>
        <p:spPr>
          <a:xfrm>
            <a:off x="3352800" y="990600"/>
            <a:ext cx="2590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নারকেল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কষ্টিক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সোডা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দ্রবন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সাবান,কেরোসিন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43800" y="2667000"/>
            <a:ext cx="160020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বিকার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২টি ,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ত্রিপদি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স্ট্যান্ড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তারজালি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শোষন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পাম্প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ফানেল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ফিল্টার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পেপার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তেল,কষ্টিক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সোডা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2362200"/>
            <a:ext cx="1828800" cy="28623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অ্যাপ্রন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চশমা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 ২)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ধীরে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ধীরে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।৩)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মিশ্রন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৪)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ফিল্টার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পেপারে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ঢালতে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905000" y="2590800"/>
            <a:ext cx="5105400" cy="1969532"/>
            <a:chOff x="1828800" y="2057400"/>
            <a:chExt cx="5105400" cy="1969532"/>
          </a:xfrm>
        </p:grpSpPr>
        <p:sp>
          <p:nvSpPr>
            <p:cNvPr id="8" name="TextBox 7"/>
            <p:cNvSpPr txBox="1"/>
            <p:nvPr/>
          </p:nvSpPr>
          <p:spPr>
            <a:xfrm>
              <a:off x="1828800" y="2057400"/>
              <a:ext cx="5098575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-COOR.                                                            CH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-OH</a:t>
              </a:r>
            </a:p>
            <a:p>
              <a:r>
                <a:rPr lang="en-US" dirty="0" smtClean="0"/>
                <a:t>।                                                                              ।</a:t>
              </a:r>
            </a:p>
            <a:p>
              <a:r>
                <a:rPr lang="en-US" dirty="0" smtClean="0"/>
                <a:t>CH-COOR + </a:t>
              </a:r>
              <a:r>
                <a:rPr lang="en-US" dirty="0" err="1" smtClean="0"/>
                <a:t>NaOH</a:t>
              </a:r>
              <a:r>
                <a:rPr lang="en-US" dirty="0" smtClean="0"/>
                <a:t>                           3R-COONa+CH-OH</a:t>
              </a:r>
            </a:p>
            <a:p>
              <a:r>
                <a:rPr lang="en-US" dirty="0" smtClean="0"/>
                <a:t>।                   </a:t>
              </a:r>
              <a:r>
                <a:rPr lang="as-IN" dirty="0" smtClean="0"/>
                <a:t>ক্ষার      </a:t>
              </a:r>
              <a:r>
                <a:rPr lang="en-US" dirty="0" smtClean="0"/>
                <a:t>                          </a:t>
              </a:r>
              <a:r>
                <a:rPr lang="as-IN" dirty="0" smtClean="0"/>
                <a:t>সাবান       ।</a:t>
              </a:r>
            </a:p>
            <a:p>
              <a:r>
                <a:rPr lang="en-US" dirty="0" smtClean="0"/>
                <a:t>CH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-COOR                                                            CH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-OH</a:t>
              </a:r>
            </a:p>
            <a:p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114800" y="28194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905000" y="36576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তেল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চর্বি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0" y="3581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গ্লিসারল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905000" y="1447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সমীকরন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86000" y="228600"/>
            <a:ext cx="3959225" cy="2916237"/>
            <a:chOff x="2592388" y="1970088"/>
            <a:chExt cx="3959225" cy="2916237"/>
          </a:xfrm>
        </p:grpSpPr>
        <p:pic>
          <p:nvPicPr>
            <p:cNvPr id="2050" name="Picture 2" descr="C:\Users\Polash\Desktop\তজপি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92388" y="1970088"/>
              <a:ext cx="3959225" cy="2916237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4572000" y="2133600"/>
              <a:ext cx="1676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76400" y="36576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সাবান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করলেন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</a:p>
          <a:p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200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4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107721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সাবান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ডিটারজেন্ট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কার্যকর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62200" y="0"/>
            <a:ext cx="4343399" cy="2047875"/>
            <a:chOff x="2438399" y="2405063"/>
            <a:chExt cx="4343399" cy="2047875"/>
          </a:xfrm>
        </p:grpSpPr>
        <p:pic>
          <p:nvPicPr>
            <p:cNvPr id="5" name="Picture 2" descr="C:\Users\Polash\Desktop\New folder\;দতকব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86161" y="1257301"/>
              <a:ext cx="2047875" cy="4343399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3581400" y="3352800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জোড়ায়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312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Polash</dc:creator>
  <cp:lastModifiedBy>Polash</cp:lastModifiedBy>
  <cp:revision>87</cp:revision>
  <dcterms:created xsi:type="dcterms:W3CDTF">2021-06-05T04:40:42Z</dcterms:created>
  <dcterms:modified xsi:type="dcterms:W3CDTF">2021-06-14T16:00:56Z</dcterms:modified>
</cp:coreProperties>
</file>