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59" r:id="rId5"/>
    <p:sldId id="260" r:id="rId6"/>
    <p:sldId id="271" r:id="rId7"/>
    <p:sldId id="261" r:id="rId8"/>
    <p:sldId id="263" r:id="rId9"/>
    <p:sldId id="273" r:id="rId10"/>
    <p:sldId id="272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2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703290"/>
            <a:ext cx="8610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 descr="ঢাকায় আজ থেকে রাত ৮টা পর্যন্ত ব্যাংক খোল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5638800" cy="523220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ধারে ৫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,০০০ টাকার যন্ত্রপাতি ক্রয় করা হলো । 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685800"/>
          <a:ext cx="8382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397000"/>
                <a:gridCol w="1930400"/>
                <a:gridCol w="457200"/>
                <a:gridCol w="1219200"/>
                <a:gridCol w="1981200"/>
              </a:tblGrid>
              <a:tr h="533400">
                <a:tc gridSpan="3"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মালিকানা স্বত্ব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যন্ত্রপাতি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আসবাবপত্র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মূলধন+আয়-ব্যয়-উত্তোলন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=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78742">
                <a:tc gridSpan="6">
                  <a:txBody>
                    <a:bodyPr/>
                    <a:lstStyle/>
                    <a:p>
                      <a:r>
                        <a:rPr lang="bn-BD" sz="3200" b="0" dirty="0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bn-BD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(সম্পদ) এবং দায় (পাওনাদার) বৃদ্ধি পেয়েছে।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4191000"/>
          <a:ext cx="8382000" cy="2523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397000"/>
                <a:gridCol w="1930400"/>
                <a:gridCol w="457200"/>
                <a:gridCol w="1219200"/>
                <a:gridCol w="1981200"/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মালিকানা স্বত্ব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54755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যন্ত্রপাতি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আসবাবপত্র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মূলধন+আয়-ব্যয়-উত্তোলন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7483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৩,০০০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-৩,০০০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78742">
                <a:tc gridSpan="6">
                  <a:txBody>
                    <a:bodyPr/>
                    <a:lstStyle/>
                    <a:p>
                      <a:r>
                        <a:rPr lang="bn-BD" sz="3200" b="0" dirty="0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bn-BD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(নগদ অর্থ) হ্রাস এবং দায়( পাওনাদার) হ্রাস পেয়েছে।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295400" y="3352800"/>
            <a:ext cx="6477000" cy="609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পাওনাদারকে পরিশোধ ৩,০০০ টাকা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2819400"/>
            <a:ext cx="4267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5 Reasons Why Work Flex is Good for Single Working Women - 1MFWF"/>
          <p:cNvPicPr>
            <a:picLocks noChangeAspect="1" noChangeArrowheads="1"/>
          </p:cNvPicPr>
          <p:nvPr/>
        </p:nvPicPr>
        <p:blipFill>
          <a:blip r:embed="rId2"/>
          <a:srcRect l="7538" t="7080" r="11425" b="9380"/>
          <a:stretch>
            <a:fillRect/>
          </a:stretch>
        </p:blipFill>
        <p:spPr bwMode="auto">
          <a:xfrm>
            <a:off x="228600" y="152400"/>
            <a:ext cx="8686800" cy="25146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4480560"/>
          <a:ext cx="8382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397000"/>
                <a:gridCol w="1930400"/>
                <a:gridCol w="457200"/>
                <a:gridCol w="1219200"/>
                <a:gridCol w="1981200"/>
              </a:tblGrid>
              <a:tr h="471923">
                <a:tc gridSpan="3"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মালিকানা স্বত্ব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1923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যন্ত্রপাতি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আসবাবপত্র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মূলধন+আয়-ব্যয়-উত্তোলন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99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978">
                <a:tc gridSpan="6">
                  <a:txBody>
                    <a:bodyPr/>
                    <a:lstStyle/>
                    <a:p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95400" y="3581400"/>
            <a:ext cx="6477000" cy="609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নগদে বেতন  পরিশোধ করা হল ৩,০০০ টাকা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04800" y="4343400"/>
            <a:ext cx="8534400" cy="2057400"/>
          </a:xfrm>
          <a:prstGeom prst="flowChartAlternateProcess">
            <a:avLst/>
          </a:prstGeom>
          <a:solidFill>
            <a:srgbClr val="002060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নগদে আসবাবপত্র ক্রয় ১০,০০০ টাকা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বাকিতে পণ্য ক্রয় ৭,০০০ টাকা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লেনদেনের উপর সমীকরনের প্রভাব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দেখাও 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তথ্য ও যোগাযোগ প্রযুক্তি।অষ্টম শ্রেনী। ৪র্থ অধ্যায়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943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3810000"/>
            <a:ext cx="4800600" cy="11430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5181600"/>
            <a:ext cx="9144000" cy="1524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মালিক কর্তৃক ব্যক্তিগত ভাবে ব্যবসায়ের ঋণ পরিশোধ ৫,০০০ টাকা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লেনদেনের উপর সমীকরনের প্রভাব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নির্ণয় কর।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95800" cy="3486150"/>
          </a:xfrm>
          <a:prstGeom prst="rect">
            <a:avLst/>
          </a:prstGeom>
        </p:spPr>
      </p:pic>
      <p:pic>
        <p:nvPicPr>
          <p:cNvPr id="3074" name="Picture 2" descr="3 Bedroom House Design and Plan – বাড়ির ডিজাইন ও নকশ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0767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-24-600x3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7772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 Diagonal Corner Rectangle 3"/>
          <p:cNvSpPr/>
          <p:nvPr/>
        </p:nvSpPr>
        <p:spPr>
          <a:xfrm>
            <a:off x="381000" y="3352800"/>
            <a:ext cx="8229600" cy="3200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2668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1981200" cy="2362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c9_accoun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609600"/>
            <a:ext cx="1905000" cy="2362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228600" y="3657600"/>
            <a:ext cx="4267200" cy="2819400"/>
          </a:xfrm>
          <a:prstGeom prst="roundRect">
            <a:avLst>
              <a:gd name="adj" fmla="val 35628"/>
            </a:avLst>
          </a:prstGeom>
          <a:ln w="76200"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সজীব চন্দ্র দাস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চকতাতারদী আলহাজ্ব লায়ন এম.এ বাতেন উচ্চ বিদ্যালয়।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মনোহরদী,নরসিংদী।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০১৭২৬ – ৬৮৬৮৬৭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3733800"/>
            <a:ext cx="4114800" cy="2743200"/>
          </a:xfrm>
          <a:prstGeom prst="roundRect">
            <a:avLst>
              <a:gd name="adj" fmla="val 37180"/>
            </a:avLst>
          </a:prstGeom>
          <a:ln w="76200"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মঃ শ্রেনি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হিসাববিজ্ঞান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দ্বিতীয়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৪৫ মিনিট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914400"/>
            <a:ext cx="3200400" cy="1371600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19600" cy="3352800"/>
          </a:xfrm>
          <a:prstGeom prst="rect">
            <a:avLst/>
          </a:prstGeom>
        </p:spPr>
      </p:pic>
      <p:pic>
        <p:nvPicPr>
          <p:cNvPr id="3" name="Picture 2" descr="accou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3800"/>
            <a:ext cx="4114800" cy="2999792"/>
          </a:xfrm>
          <a:prstGeom prst="rect">
            <a:avLst/>
          </a:prstGeom>
        </p:spPr>
      </p:pic>
      <p:pic>
        <p:nvPicPr>
          <p:cNvPr id="4" name="Picture 3" descr="calculator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33800"/>
            <a:ext cx="4445000" cy="2971800"/>
          </a:xfrm>
          <a:prstGeom prst="rect">
            <a:avLst/>
          </a:prstGeom>
        </p:spPr>
      </p:pic>
      <p:pic>
        <p:nvPicPr>
          <p:cNvPr id="5" name="Picture 4" descr="download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28600"/>
            <a:ext cx="4114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5146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 সমীকরণ   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057400" y="381000"/>
            <a:ext cx="4572000" cy="1143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286000"/>
            <a:ext cx="8458200" cy="38862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 সমীকরণ সম্পর্কে বলতে পারবে;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 সমীকরণ ব্যাখ্যা করতে পারবে; 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লেনদেনের উপর হিসাব সমীকরণের প্রভাব দেখাতে  করতে পারবে।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228600"/>
            <a:ext cx="6248400" cy="914400"/>
          </a:xfrm>
          <a:prstGeom prst="ellipse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হিসাব সমীকরণ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447800"/>
            <a:ext cx="9144000" cy="5410200"/>
          </a:xfrm>
          <a:prstGeom prst="roundRect">
            <a:avLst>
              <a:gd name="adj" fmla="val 8300"/>
            </a:avLst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প্রতিষ্ঠানের একটি নির্দিষ্ট সময়ের মোট সম্পদের পরিমাণ,মালিকানা স্বত্ব ও বহির্দায়ের সমান হবে। যে সমীকরনের মাধ্যমে এই সমতা প্রমাণ করা হয়, তাকেইহিসাব সমীকরণ বলা হয়। </a:t>
            </a:r>
          </a:p>
          <a:p>
            <a:pPr algn="ctr"/>
            <a:r>
              <a:rPr lang="bn-BD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 সমীকরণ</a:t>
            </a:r>
          </a:p>
          <a:p>
            <a:pPr algn="ctr"/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8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E</a:t>
            </a:r>
            <a:endParaRPr lang="bn-BD" sz="8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Assets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সম্পদসমূহ )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Liabilities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(দায়সমূহ)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=Equity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মালিকানা স্বত্ব)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355"/>
            </a:avLst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57200"/>
            <a:ext cx="83058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সম্পদঃ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সম্পদ বলতে বঝায় অর্থনৈতিক পরিসম্পদ  , যা কোনো ব্যবসায়ের মালিকানাধীন  থাকে  এবং যা মুনাফা অর্জনের কাজে ব্যবহৃত হয়। যেমনঃ ব্যবসায়ের  মালিকানাধীন আসবাবপ্ত্র , দালানকোঠা,কলকব্জা ইত্যাদি।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905000"/>
            <a:ext cx="8305800" cy="1371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দায়ঃ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দায় হচ্ছে  ব্যবসায়ের আর্থিক দায়বদ্ধতা ,যা ব্যবসায়ের একটি নির্দিষ্ট সময় পরে  অবশ্যই পরিশোধ করতে হবে অর্থাৎ ব্যবসায়ের মোট সম্পদের  উপর তৃতীয় পক্ষের দাবীই হচ্ছে দায়।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" y="3657600"/>
            <a:ext cx="8305800" cy="1447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মালিকানা স্বত্বঃ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ব্যবসায়ের মোট সম্পদ থেকে তৃতীয় পক্ষের দাবী বাদ দিলে যাহা অবশিষ্ট থাকে, তা-ই হচ্ছে মালিকানা স্বত্ব। অর্থাৎ মোট সম্পদের উপর মালিকের যে দাবী,তা-ই  হচ্ছে মালিকের স্বত্ব।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410200"/>
            <a:ext cx="80010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মালিকানা স্বত্বকে প্রভাবিত  করার চারটি উপাদান রয়েছে। যথাঃ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মালিকের বিনিয়োগ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উত্তোলন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৪।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ব্যয় বা খরচ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763000" cy="6400800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 সমীকরণ বর্ধিত করলে পাওয়া যায়ঃ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A= L+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C+R-Ex-D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সম্পদঃ দায়+মূলধন +রেভেনিউ –উত্তোলন-খরচ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এখানে, </a:t>
            </a:r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 Assets (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সম্পদ )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L=Liabilities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 দায় )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C= Capital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 মূলধন )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R= Revenue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(আয় )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Ex=Expenses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(খরচ বা ব্যয়)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D= Drawings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(উত্তোলন)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09800"/>
            <a:ext cx="72390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নগদে ৫,০০০ টাকা নিয়ে ব্যবসায় শুরু করা হলো ।  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276600"/>
          <a:ext cx="8382000" cy="294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397000"/>
                <a:gridCol w="1930400"/>
                <a:gridCol w="457200"/>
                <a:gridCol w="1219200"/>
                <a:gridCol w="1981200"/>
              </a:tblGrid>
              <a:tr h="1171221">
                <a:tc gridSpan="3"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মালিকানা স্বত্ব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54755">
                <a:tc>
                  <a:txBody>
                    <a:bodyPr/>
                    <a:lstStyle/>
                    <a:p>
                      <a:r>
                        <a:rPr lang="bn-BD" dirty="0" smtClean="0"/>
                        <a:t>নগদ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যন্ত্রপাতি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/>
                        <a:t> আসবাবপত্র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পাওনাদার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মূলধন+আয়-ব্যয়-উত্তোলন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557483">
                <a:tc>
                  <a:txBody>
                    <a:bodyPr/>
                    <a:lstStyle/>
                    <a:p>
                      <a:r>
                        <a:rPr lang="bn-BD" dirty="0" smtClean="0"/>
                        <a:t>৫,০০০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৫,০০০</a:t>
                      </a:r>
                      <a:endParaRPr lang="en-US" dirty="0"/>
                    </a:p>
                  </a:txBody>
                  <a:tcPr/>
                </a:tc>
              </a:tr>
              <a:tr h="278742">
                <a:tc gridSpan="6">
                  <a:txBody>
                    <a:bodyPr/>
                    <a:lstStyle/>
                    <a:p>
                      <a:r>
                        <a:rPr lang="bn-BD" sz="3200" b="0" dirty="0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bn-BD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(নগদ) এবং মালিকানা স্বত্ব (মূলধন) বৃদ্ধি পেয়েছে। 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143000" y="685800"/>
            <a:ext cx="6477000" cy="914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লেনদেনের উপর সমীকরনের প্রভাব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460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183</cp:revision>
  <dcterms:created xsi:type="dcterms:W3CDTF">2006-08-16T00:00:00Z</dcterms:created>
  <dcterms:modified xsi:type="dcterms:W3CDTF">2021-05-11T08:14:53Z</dcterms:modified>
</cp:coreProperties>
</file>