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7" r:id="rId3"/>
    <p:sldId id="265" r:id="rId4"/>
    <p:sldId id="264" r:id="rId5"/>
    <p:sldId id="263" r:id="rId6"/>
    <p:sldId id="259"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custShowLst>
    <p:custShow name="pp1" id="0">
      <p:sldLst>
        <p:sld r:id="rId3"/>
        <p:sld r:id="rId4"/>
        <p:sld r:id="rId6"/>
        <p:sld r:id="rId8"/>
      </p:sldLst>
    </p:custShow>
    <p:custShow name="Copy of pp1" id="1">
      <p:sldLst>
        <p:sld r:id="rId3"/>
        <p:sld r:id="rId4"/>
        <p:sld r:id="rId6"/>
        <p:sld r:id="rId8"/>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11" Type="http://schemas.openxmlformats.org/officeDocument/2006/relationships/oleObject" Target="../embeddings/oleObject7.bin"/><Relationship Id="rId5" Type="http://schemas.openxmlformats.org/officeDocument/2006/relationships/oleObject" Target="../embeddings/oleObject3.bin"/><Relationship Id="rId10" Type="http://schemas.openxmlformats.org/officeDocument/2006/relationships/oleObject" Target="../embeddings/oleObject6.bin"/><Relationship Id="rId4" Type="http://schemas.openxmlformats.org/officeDocument/2006/relationships/image" Target="../media/image9.wmf"/><Relationship Id="rId9" Type="http://schemas.openxmlformats.org/officeDocument/2006/relationships/image" Target="../media/image11.wmf"/></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7064990"/>
            <a:chOff x="0" y="0"/>
            <a:chExt cx="9144000" cy="7064990"/>
          </a:xfrm>
        </p:grpSpPr>
        <p:sp>
          <p:nvSpPr>
            <p:cNvPr id="2" name="TextBox 1"/>
            <p:cNvSpPr txBox="1"/>
            <p:nvPr/>
          </p:nvSpPr>
          <p:spPr>
            <a:xfrm>
              <a:off x="0" y="4572000"/>
              <a:ext cx="9144000" cy="249299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IN" sz="13800" b="1" dirty="0">
                  <a:solidFill>
                    <a:srgbClr val="FFC000"/>
                  </a:solidFill>
                  <a:latin typeface="NikoshBAN" pitchFamily="2" charset="0"/>
                  <a:cs typeface="NikoshBAN" pitchFamily="2" charset="0"/>
                </a:rPr>
                <a:t>স্বাগতম</a:t>
              </a:r>
              <a:endParaRPr lang="en-US" sz="13800" b="1" dirty="0">
                <a:solidFill>
                  <a:srgbClr val="FFC000"/>
                </a:solidFill>
                <a:latin typeface="NikoshBAN" pitchFamily="2" charset="0"/>
                <a:cs typeface="NikoshBAN" pitchFamily="2" charset="0"/>
              </a:endParaRPr>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572000"/>
            </a:xfrm>
            <a:prstGeom prst="rect">
              <a:avLst/>
            </a:prstGeom>
          </p:spPr>
        </p:pic>
      </p:grpSp>
    </p:spTree>
    <p:extLst>
      <p:ext uri="{BB962C8B-B14F-4D97-AF65-F5344CB8AC3E}">
        <p14:creationId xmlns:p14="http://schemas.microsoft.com/office/powerpoint/2010/main" val="366422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0" y="2494175"/>
            <a:ext cx="2857500" cy="101566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bn-BD" sz="6000" b="1" dirty="0">
                <a:solidFill>
                  <a:srgbClr val="00B050"/>
                </a:solidFill>
                <a:latin typeface="NikoshBAN" pitchFamily="2" charset="0"/>
                <a:cs typeface="NikoshBAN" pitchFamily="2" charset="0"/>
              </a:rPr>
              <a:t>সসীম </a:t>
            </a:r>
            <a:r>
              <a:rPr lang="bn-BD" sz="6000" b="1" dirty="0" smtClean="0">
                <a:solidFill>
                  <a:srgbClr val="00B050"/>
                </a:solidFill>
                <a:latin typeface="NikoshBAN" pitchFamily="2" charset="0"/>
                <a:cs typeface="NikoshBAN" pitchFamily="2" charset="0"/>
              </a:rPr>
              <a:t>সেট </a:t>
            </a:r>
            <a:endParaRPr lang="en-US" sz="6000" b="1" dirty="0">
              <a:solidFill>
                <a:srgbClr val="00B050"/>
              </a:solidFill>
              <a:latin typeface="NikoshBAN" pitchFamily="2" charset="0"/>
              <a:cs typeface="NikoshBAN" pitchFamily="2" charset="0"/>
            </a:endParaRPr>
          </a:p>
        </p:txBody>
      </p:sp>
      <p:sp>
        <p:nvSpPr>
          <p:cNvPr id="3" name="TextBox 2"/>
          <p:cNvSpPr txBox="1">
            <a:spLocks noChangeArrowheads="1"/>
          </p:cNvSpPr>
          <p:nvPr/>
        </p:nvSpPr>
        <p:spPr bwMode="auto">
          <a:xfrm>
            <a:off x="76200" y="895927"/>
            <a:ext cx="2895600" cy="10156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r>
              <a:rPr lang="bn-BD" sz="6000" b="1" dirty="0">
                <a:solidFill>
                  <a:srgbClr val="00B050"/>
                </a:solidFill>
                <a:latin typeface="NikoshBAN" pitchFamily="2" charset="0"/>
                <a:cs typeface="NikoshBAN" pitchFamily="2" charset="0"/>
              </a:rPr>
              <a:t>অসীম </a:t>
            </a:r>
            <a:r>
              <a:rPr lang="bn-BD" sz="6000" b="1" dirty="0" smtClean="0">
                <a:solidFill>
                  <a:srgbClr val="00B050"/>
                </a:solidFill>
                <a:latin typeface="NikoshBAN" pitchFamily="2" charset="0"/>
                <a:cs typeface="NikoshBAN" pitchFamily="2" charset="0"/>
              </a:rPr>
              <a:t>সেট </a:t>
            </a:r>
            <a:endParaRPr lang="en-US" sz="6000" b="1" dirty="0">
              <a:solidFill>
                <a:srgbClr val="00B050"/>
              </a:solidFill>
              <a:latin typeface="NikoshBAN" pitchFamily="2" charset="0"/>
              <a:cs typeface="NikoshBAN" pitchFamily="2" charset="0"/>
            </a:endParaRPr>
          </a:p>
        </p:txBody>
      </p:sp>
      <p:sp>
        <p:nvSpPr>
          <p:cNvPr id="4" name="TextBox 3"/>
          <p:cNvSpPr txBox="1">
            <a:spLocks noChangeArrowheads="1"/>
          </p:cNvSpPr>
          <p:nvPr/>
        </p:nvSpPr>
        <p:spPr bwMode="auto">
          <a:xfrm>
            <a:off x="125298" y="3886200"/>
            <a:ext cx="2998902" cy="10160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bn-BD" sz="6000" b="1" dirty="0">
                <a:solidFill>
                  <a:srgbClr val="00B050"/>
                </a:solidFill>
                <a:latin typeface="NikoshBAN" pitchFamily="2" charset="0"/>
                <a:cs typeface="NikoshBAN" pitchFamily="2" charset="0"/>
              </a:rPr>
              <a:t>ফাঁকা সেট </a:t>
            </a:r>
            <a:endParaRPr lang="en-US" sz="6000" b="1" dirty="0">
              <a:solidFill>
                <a:srgbClr val="00B050"/>
              </a:solidFill>
              <a:latin typeface="NikoshBAN" pitchFamily="2" charset="0"/>
              <a:cs typeface="NikoshBAN" pitchFamily="2" charset="0"/>
            </a:endParaRPr>
          </a:p>
        </p:txBody>
      </p:sp>
      <p:sp>
        <p:nvSpPr>
          <p:cNvPr id="6" name="TextBox 5"/>
          <p:cNvSpPr txBox="1">
            <a:spLocks noChangeArrowheads="1"/>
          </p:cNvSpPr>
          <p:nvPr/>
        </p:nvSpPr>
        <p:spPr bwMode="auto">
          <a:xfrm>
            <a:off x="3418114" y="2475097"/>
            <a:ext cx="5159829" cy="101566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sz="6000" b="1" dirty="0">
                <a:solidFill>
                  <a:srgbClr val="FF0000"/>
                </a:solidFill>
              </a:rPr>
              <a:t>B = {1,</a:t>
            </a:r>
            <a:r>
              <a:rPr lang="bn-BD" sz="6000" b="1" dirty="0">
                <a:solidFill>
                  <a:srgbClr val="FF0000"/>
                </a:solidFill>
              </a:rPr>
              <a:t> </a:t>
            </a:r>
            <a:r>
              <a:rPr lang="en-US" sz="6000" b="1" dirty="0">
                <a:solidFill>
                  <a:srgbClr val="FF0000"/>
                </a:solidFill>
              </a:rPr>
              <a:t>2,</a:t>
            </a:r>
            <a:r>
              <a:rPr lang="bn-BD" sz="6000" b="1" dirty="0">
                <a:solidFill>
                  <a:srgbClr val="FF0000"/>
                </a:solidFill>
              </a:rPr>
              <a:t> </a:t>
            </a:r>
            <a:r>
              <a:rPr lang="en-US" sz="6000" b="1" dirty="0">
                <a:solidFill>
                  <a:srgbClr val="FF0000"/>
                </a:solidFill>
              </a:rPr>
              <a:t>3,</a:t>
            </a:r>
            <a:r>
              <a:rPr lang="bn-BD" sz="6000" b="1" dirty="0">
                <a:solidFill>
                  <a:srgbClr val="FF0000"/>
                </a:solidFill>
              </a:rPr>
              <a:t> </a:t>
            </a:r>
            <a:r>
              <a:rPr lang="en-US" sz="6000" b="1" dirty="0">
                <a:solidFill>
                  <a:srgbClr val="FF0000"/>
                </a:solidFill>
              </a:rPr>
              <a:t>4}</a:t>
            </a:r>
          </a:p>
        </p:txBody>
      </p:sp>
      <p:sp>
        <p:nvSpPr>
          <p:cNvPr id="7" name="TextBox 6"/>
          <p:cNvSpPr txBox="1">
            <a:spLocks noChangeArrowheads="1"/>
          </p:cNvSpPr>
          <p:nvPr/>
        </p:nvSpPr>
        <p:spPr bwMode="auto">
          <a:xfrm>
            <a:off x="3429000" y="942093"/>
            <a:ext cx="4648200" cy="92333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sz="5400" b="1" dirty="0">
                <a:solidFill>
                  <a:srgbClr val="7030A0"/>
                </a:solidFill>
              </a:rPr>
              <a:t>A = {1,</a:t>
            </a:r>
            <a:r>
              <a:rPr lang="bn-BD" sz="5400" b="1" dirty="0">
                <a:solidFill>
                  <a:srgbClr val="7030A0"/>
                </a:solidFill>
              </a:rPr>
              <a:t> </a:t>
            </a:r>
            <a:r>
              <a:rPr lang="en-US" sz="5400" b="1" dirty="0">
                <a:solidFill>
                  <a:srgbClr val="7030A0"/>
                </a:solidFill>
              </a:rPr>
              <a:t>2, 3, </a:t>
            </a:r>
            <a:r>
              <a:rPr lang="en-US" sz="5400" b="1" dirty="0" smtClean="0">
                <a:solidFill>
                  <a:srgbClr val="7030A0"/>
                </a:solidFill>
              </a:rPr>
              <a:t>---}</a:t>
            </a:r>
            <a:endParaRPr lang="en-US" sz="5400" b="1" dirty="0">
              <a:solidFill>
                <a:srgbClr val="7030A0"/>
              </a:solidFill>
            </a:endParaRPr>
          </a:p>
        </p:txBody>
      </p:sp>
      <p:sp>
        <p:nvSpPr>
          <p:cNvPr id="12296" name="Rectangle 3"/>
          <p:cNvSpPr>
            <a:spLocks noChangeArrowheads="1"/>
          </p:cNvSpPr>
          <p:nvPr/>
        </p:nvSpPr>
        <p:spPr bwMode="auto">
          <a:xfrm>
            <a:off x="0" y="69532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11" name="TextBox 10"/>
          <p:cNvSpPr txBox="1"/>
          <p:nvPr/>
        </p:nvSpPr>
        <p:spPr>
          <a:xfrm>
            <a:off x="3581400" y="3886200"/>
            <a:ext cx="5127172" cy="16004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4000" b="1" dirty="0">
                <a:solidFill>
                  <a:srgbClr val="7030A0"/>
                </a:solidFill>
              </a:rPr>
              <a:t>A ={</a:t>
            </a:r>
            <a:r>
              <a:rPr lang="bn-BD" sz="4000" b="1" dirty="0">
                <a:solidFill>
                  <a:srgbClr val="7030A0"/>
                </a:solidFill>
                <a:latin typeface="NikoshBAN" pitchFamily="2" charset="0"/>
                <a:cs typeface="NikoshBAN" pitchFamily="2" charset="0"/>
              </a:rPr>
              <a:t>নিঃসন্তান দম্পতির সন্তান সংখ্যা</a:t>
            </a:r>
            <a:r>
              <a:rPr lang="en-US" sz="4000" b="1" dirty="0">
                <a:solidFill>
                  <a:srgbClr val="7030A0"/>
                </a:solidFill>
              </a:rPr>
              <a:t>}</a:t>
            </a:r>
            <a:endParaRPr lang="bn-IN" sz="4000" b="1" dirty="0">
              <a:solidFill>
                <a:srgbClr val="7030A0"/>
              </a:solidFill>
            </a:endParaRPr>
          </a:p>
          <a:p>
            <a:endParaRPr lang="en-US" dirty="0"/>
          </a:p>
        </p:txBody>
      </p:sp>
      <p:sp>
        <p:nvSpPr>
          <p:cNvPr id="12" name="TextBox 11"/>
          <p:cNvSpPr txBox="1"/>
          <p:nvPr/>
        </p:nvSpPr>
        <p:spPr>
          <a:xfrm>
            <a:off x="10886" y="5657671"/>
            <a:ext cx="83058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3600" b="1" dirty="0">
                <a:solidFill>
                  <a:srgbClr val="7030A0"/>
                </a:solidFill>
                <a:latin typeface="NikoshBAN" pitchFamily="2" charset="0"/>
                <a:cs typeface="NikoshBAN" pitchFamily="2" charset="0"/>
              </a:rPr>
              <a:t>ফাঁকা সেটকে প্রকাশ কারতে পারি - </a:t>
            </a:r>
            <a:r>
              <a:rPr lang="en-US" sz="3600" b="1" dirty="0">
                <a:solidFill>
                  <a:srgbClr val="7030A0"/>
                </a:solidFill>
              </a:rPr>
              <a:t>{  }</a:t>
            </a:r>
            <a:r>
              <a:rPr lang="bn-BD" sz="3600" b="1" dirty="0">
                <a:solidFill>
                  <a:srgbClr val="7030A0"/>
                </a:solidFill>
                <a:latin typeface="NikoshBAN" pitchFamily="2" charset="0"/>
                <a:cs typeface="NikoshBAN" pitchFamily="2" charset="0"/>
              </a:rPr>
              <a:t> অথবা</a:t>
            </a:r>
            <a:r>
              <a:rPr lang="en-US" sz="3600" b="1" dirty="0">
                <a:solidFill>
                  <a:srgbClr val="7030A0"/>
                </a:solidFill>
              </a:rPr>
              <a:t> </a:t>
            </a:r>
            <a:r>
              <a:rPr lang="en-US" sz="3600" b="1" dirty="0">
                <a:solidFill>
                  <a:srgbClr val="7030A0"/>
                </a:solidFill>
                <a:latin typeface="Times New Roman" pitchFamily="18" charset="0"/>
                <a:cs typeface="Times New Roman" pitchFamily="18" charset="0"/>
              </a:rPr>
              <a:t>Ф</a:t>
            </a:r>
            <a:r>
              <a:rPr lang="bn-IN" sz="3600" b="1" dirty="0">
                <a:solidFill>
                  <a:srgbClr val="7030A0"/>
                </a:solidFill>
                <a:latin typeface="Times New Roman" pitchFamily="18" charset="0"/>
                <a:cs typeface="Times New Roman" pitchFamily="18" charset="0"/>
              </a:rPr>
              <a:t> </a:t>
            </a:r>
            <a:r>
              <a:rPr lang="bn-IN" sz="3600" b="1" dirty="0">
                <a:solidFill>
                  <a:srgbClr val="7030A0"/>
                </a:solidFill>
                <a:latin typeface="NikoshBAN" pitchFamily="2" charset="0"/>
                <a:cs typeface="NikoshBAN" pitchFamily="2" charset="0"/>
              </a:rPr>
              <a:t>চিহ্ন দিএ।</a:t>
            </a:r>
            <a:endParaRPr lang="en-US" sz="3600" dirty="0"/>
          </a:p>
        </p:txBody>
      </p:sp>
    </p:spTree>
    <p:extLst>
      <p:ext uri="{BB962C8B-B14F-4D97-AF65-F5344CB8AC3E}">
        <p14:creationId xmlns:p14="http://schemas.microsoft.com/office/powerpoint/2010/main" val="174698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4191000"/>
            <a:ext cx="8839200" cy="2590800"/>
          </a:xfrm>
          <a:ln/>
        </p:spPr>
        <p:style>
          <a:lnRef idx="1">
            <a:schemeClr val="accent4"/>
          </a:lnRef>
          <a:fillRef idx="2">
            <a:schemeClr val="accent4"/>
          </a:fillRef>
          <a:effectRef idx="1">
            <a:schemeClr val="accent4"/>
          </a:effectRef>
          <a:fontRef idx="minor">
            <a:schemeClr val="dk1"/>
          </a:fontRef>
        </p:style>
        <p:txBody>
          <a:bodyPr>
            <a:noAutofit/>
          </a:bodyPr>
          <a:lstStyle/>
          <a:p>
            <a:r>
              <a:rPr lang="bn-BD" sz="3200" b="1" u="sng" dirty="0" smtClean="0">
                <a:solidFill>
                  <a:srgbClr val="0070C0"/>
                </a:solidFill>
                <a:latin typeface="NikoshBAN" pitchFamily="2" charset="0"/>
                <a:cs typeface="NikoshBAN" pitchFamily="2" charset="0"/>
              </a:rPr>
              <a:t>সংযোগ সেট(</a:t>
            </a:r>
            <a:r>
              <a:rPr lang="en-US" sz="3200" b="1" u="sng" dirty="0" smtClean="0">
                <a:solidFill>
                  <a:srgbClr val="0070C0"/>
                </a:solidFill>
                <a:latin typeface="NikoshBAN" pitchFamily="2" charset="0"/>
                <a:cs typeface="NikoshBAN" pitchFamily="2" charset="0"/>
              </a:rPr>
              <a:t>Union of Sets): </a:t>
            </a:r>
            <a:r>
              <a:rPr lang="bn-BD" sz="3200" b="1" dirty="0" smtClean="0">
                <a:solidFill>
                  <a:srgbClr val="0070C0"/>
                </a:solidFill>
                <a:latin typeface="NikoshBAN" pitchFamily="2" charset="0"/>
                <a:cs typeface="NikoshBAN" pitchFamily="2" charset="0"/>
              </a:rPr>
              <a:t>দুইটি সেটের সাধারণ সদস্যদেরকে একবার মাত্র ব্যবহার করে উভয় সেটের সদস্যদেরকে নিয়ে যে সেট তৈরি হয় তাকে সংযোগ সেট বলে। যদি </a:t>
            </a:r>
            <a:r>
              <a:rPr lang="en-US" sz="3200" b="1" dirty="0" smtClean="0">
                <a:solidFill>
                  <a:srgbClr val="0070C0"/>
                </a:solidFill>
                <a:latin typeface="NikoshBAN" pitchFamily="2" charset="0"/>
                <a:cs typeface="NikoshBAN" pitchFamily="2" charset="0"/>
              </a:rPr>
              <a:t>A</a:t>
            </a:r>
            <a:r>
              <a:rPr lang="bn-BD" sz="3200" b="1" dirty="0" smtClean="0">
                <a:solidFill>
                  <a:srgbClr val="0070C0"/>
                </a:solidFill>
                <a:latin typeface="NikoshBAN" pitchFamily="2" charset="0"/>
                <a:cs typeface="NikoshBAN" pitchFamily="2" charset="0"/>
              </a:rPr>
              <a:t> এবং</a:t>
            </a:r>
            <a:r>
              <a:rPr lang="en-US" sz="3200" b="1" dirty="0" smtClean="0">
                <a:solidFill>
                  <a:srgbClr val="0070C0"/>
                </a:solidFill>
                <a:latin typeface="NikoshBAN" pitchFamily="2" charset="0"/>
                <a:cs typeface="NikoshBAN" pitchFamily="2" charset="0"/>
              </a:rPr>
              <a:t>B </a:t>
            </a:r>
            <a:r>
              <a:rPr lang="bn-BD" sz="3200" b="1" dirty="0" smtClean="0">
                <a:solidFill>
                  <a:srgbClr val="0070C0"/>
                </a:solidFill>
                <a:latin typeface="NikoshBAN" pitchFamily="2" charset="0"/>
                <a:cs typeface="NikoshBAN" pitchFamily="2" charset="0"/>
              </a:rPr>
              <a:t>যে কোন দুইটি সেট হয় তবে তাদের সংযোগ সেট,</a:t>
            </a:r>
            <a:r>
              <a:rPr lang="en-US" sz="3200" b="1" dirty="0" smtClean="0">
                <a:solidFill>
                  <a:srgbClr val="0070C0"/>
                </a:solidFill>
                <a:latin typeface="NikoshBAN" pitchFamily="2" charset="0"/>
                <a:cs typeface="NikoshBAN" pitchFamily="2" charset="0"/>
              </a:rPr>
              <a:t>A </a:t>
            </a:r>
            <a:r>
              <a:rPr lang="el-GR" sz="3200" b="1" dirty="0" smtClean="0">
                <a:solidFill>
                  <a:srgbClr val="0070C0"/>
                </a:solidFill>
                <a:latin typeface="Calibri"/>
                <a:cs typeface="NikoshBAN" pitchFamily="2" charset="0"/>
              </a:rPr>
              <a:t>υ</a:t>
            </a:r>
            <a:r>
              <a:rPr lang="en-US" sz="3200" b="1" dirty="0" smtClean="0">
                <a:solidFill>
                  <a:srgbClr val="0070C0"/>
                </a:solidFill>
                <a:latin typeface="NikoshBAN" pitchFamily="2" charset="0"/>
                <a:cs typeface="NikoshBAN" pitchFamily="2" charset="0"/>
              </a:rPr>
              <a:t>B </a:t>
            </a:r>
            <a:r>
              <a:rPr lang="bn-BD" sz="3200" b="1" dirty="0" smtClean="0">
                <a:solidFill>
                  <a:srgbClr val="0070C0"/>
                </a:solidFill>
                <a:latin typeface="NikoshBAN" pitchFamily="2" charset="0"/>
                <a:cs typeface="NikoshBAN" pitchFamily="2" charset="0"/>
              </a:rPr>
              <a:t>প্রতীক দ্বারা প্রকাশ করা হয়।</a:t>
            </a:r>
            <a:endParaRPr lang="en-US" sz="3200" b="1" i="1" dirty="0">
              <a:solidFill>
                <a:srgbClr val="0070C0"/>
              </a:solidFill>
              <a:latin typeface="NikoshBAN" pitchFamily="2" charset="0"/>
              <a:cs typeface="NikoshBAN" pitchFamily="2" charset="0"/>
            </a:endParaRPr>
          </a:p>
        </p:txBody>
      </p:sp>
      <p:grpSp>
        <p:nvGrpSpPr>
          <p:cNvPr id="2" name="Group 1"/>
          <p:cNvGrpSpPr/>
          <p:nvPr/>
        </p:nvGrpSpPr>
        <p:grpSpPr>
          <a:xfrm>
            <a:off x="794657" y="152400"/>
            <a:ext cx="5410200" cy="2286000"/>
            <a:chOff x="762000" y="533400"/>
            <a:chExt cx="5410200" cy="2286000"/>
          </a:xfrm>
        </p:grpSpPr>
        <p:sp>
          <p:nvSpPr>
            <p:cNvPr id="5" name="Oval 4"/>
            <p:cNvSpPr/>
            <p:nvPr/>
          </p:nvSpPr>
          <p:spPr>
            <a:xfrm>
              <a:off x="2971800" y="533400"/>
              <a:ext cx="3200400" cy="2286000"/>
            </a:xfrm>
            <a:prstGeom prst="ellipse">
              <a:avLst/>
            </a:prstGeom>
            <a:solidFill>
              <a:srgbClr val="7030A0">
                <a:alpha val="57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rgbClr val="7030A0"/>
                  </a:solidFill>
                </a:rPr>
                <a:t>B</a:t>
              </a:r>
              <a:endParaRPr lang="en-US" dirty="0">
                <a:solidFill>
                  <a:srgbClr val="7030A0"/>
                </a:solidFill>
              </a:endParaRPr>
            </a:p>
          </p:txBody>
        </p:sp>
        <p:sp>
          <p:nvSpPr>
            <p:cNvPr id="6" name="Oval 5"/>
            <p:cNvSpPr/>
            <p:nvPr/>
          </p:nvSpPr>
          <p:spPr>
            <a:xfrm>
              <a:off x="762000" y="533400"/>
              <a:ext cx="3429000" cy="2133600"/>
            </a:xfrm>
            <a:prstGeom prst="ellipse">
              <a:avLst/>
            </a:prstGeom>
            <a:solidFill>
              <a:srgbClr val="7030A0">
                <a:alpha val="63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7030A0"/>
                  </a:solidFill>
                </a:rPr>
                <a:t>A</a:t>
              </a:r>
              <a:endParaRPr lang="en-US" sz="4800" dirty="0">
                <a:solidFill>
                  <a:srgbClr val="7030A0"/>
                </a:solidFill>
              </a:endParaRPr>
            </a:p>
          </p:txBody>
        </p:sp>
      </p:grpSp>
      <p:sp>
        <p:nvSpPr>
          <p:cNvPr id="10" name="Rounded Rectangular Callout 9"/>
          <p:cNvSpPr/>
          <p:nvPr/>
        </p:nvSpPr>
        <p:spPr>
          <a:xfrm>
            <a:off x="4223657" y="3048000"/>
            <a:ext cx="2362200" cy="533400"/>
          </a:xfrm>
          <a:prstGeom prst="wedgeRoundRectCallout">
            <a:avLst>
              <a:gd name="adj1" fmla="val -80263"/>
              <a:gd name="adj2" fmla="val -220268"/>
              <a:gd name="adj3" fmla="val 16667"/>
            </a:avLst>
          </a:prstGeom>
          <a:solidFill>
            <a:schemeClr val="accent4">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400" b="1" dirty="0" smtClean="0">
                <a:solidFill>
                  <a:srgbClr val="7030A0"/>
                </a:solidFill>
              </a:rPr>
              <a:t>AUB</a:t>
            </a:r>
            <a:endParaRPr lang="en-US" sz="4400" b="1" dirty="0">
              <a:solidFill>
                <a:srgbClr val="7030A0"/>
              </a:solidFill>
            </a:endParaRPr>
          </a:p>
        </p:txBody>
      </p:sp>
    </p:spTree>
    <p:extLst>
      <p:ext uri="{BB962C8B-B14F-4D97-AF65-F5344CB8AC3E}">
        <p14:creationId xmlns:p14="http://schemas.microsoft.com/office/powerpoint/2010/main" val="279588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 calcmode="lin" valueType="num">
                                      <p:cBhvr additive="base">
                                        <p:cTn id="1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371600" y="304800"/>
            <a:ext cx="3810000" cy="2133600"/>
            <a:chOff x="1371600" y="304800"/>
            <a:chExt cx="3810000" cy="2133600"/>
          </a:xfrm>
        </p:grpSpPr>
        <p:sp>
          <p:nvSpPr>
            <p:cNvPr id="5" name="Oval 4"/>
            <p:cNvSpPr/>
            <p:nvPr/>
          </p:nvSpPr>
          <p:spPr>
            <a:xfrm>
              <a:off x="1371600" y="304800"/>
              <a:ext cx="2286000" cy="2133600"/>
            </a:xfrm>
            <a:prstGeom prst="ellipse">
              <a:avLst/>
            </a:prstGeom>
            <a:ln w="66675">
              <a:solidFill>
                <a:schemeClr val="tx1">
                  <a:lumMod val="75000"/>
                  <a:lumOff val="25000"/>
                  <a:alpha val="99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5400" b="1" dirty="0" smtClean="0"/>
                <a:t>A</a:t>
              </a:r>
              <a:endParaRPr lang="en-US" b="1" dirty="0"/>
            </a:p>
          </p:txBody>
        </p:sp>
        <p:sp>
          <p:nvSpPr>
            <p:cNvPr id="11" name="Oval 10"/>
            <p:cNvSpPr/>
            <p:nvPr/>
          </p:nvSpPr>
          <p:spPr>
            <a:xfrm>
              <a:off x="2819400" y="304800"/>
              <a:ext cx="2362200" cy="2133600"/>
            </a:xfrm>
            <a:prstGeom prst="ellipse">
              <a:avLst/>
            </a:prstGeom>
            <a:solidFill>
              <a:schemeClr val="accent6">
                <a:lumMod val="75000"/>
                <a:alpha val="52000"/>
              </a:schemeClr>
            </a:solidFill>
            <a:ln w="60325"/>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b="1" dirty="0" smtClean="0">
                  <a:solidFill>
                    <a:schemeClr val="tx1">
                      <a:lumMod val="75000"/>
                      <a:lumOff val="25000"/>
                    </a:schemeClr>
                  </a:solidFill>
                </a:rPr>
                <a:t>B</a:t>
              </a:r>
              <a:endParaRPr lang="en-US" sz="600" b="1" dirty="0">
                <a:solidFill>
                  <a:schemeClr val="tx1">
                    <a:lumMod val="75000"/>
                    <a:lumOff val="25000"/>
                  </a:schemeClr>
                </a:solidFill>
              </a:endParaRPr>
            </a:p>
          </p:txBody>
        </p:sp>
      </p:grpSp>
      <p:sp>
        <p:nvSpPr>
          <p:cNvPr id="6" name="Rectangle 5"/>
          <p:cNvSpPr/>
          <p:nvPr/>
        </p:nvSpPr>
        <p:spPr>
          <a:xfrm>
            <a:off x="228600" y="4191001"/>
            <a:ext cx="8763000" cy="2514599"/>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just"/>
            <a:r>
              <a:rPr lang="bn-BD" sz="3600" b="1" u="sng" dirty="0" smtClean="0">
                <a:solidFill>
                  <a:schemeClr val="accent2">
                    <a:lumMod val="75000"/>
                  </a:schemeClr>
                </a:solidFill>
                <a:latin typeface="NikoshBAN" pitchFamily="2" charset="0"/>
                <a:cs typeface="NikoshBAN" pitchFamily="2" charset="0"/>
              </a:rPr>
              <a:t>ছেদ সেট(</a:t>
            </a:r>
            <a:r>
              <a:rPr lang="en-US" sz="3600" b="1" u="sng" dirty="0" smtClean="0">
                <a:solidFill>
                  <a:schemeClr val="accent2">
                    <a:lumMod val="75000"/>
                  </a:schemeClr>
                </a:solidFill>
                <a:latin typeface="NikoshBAN" pitchFamily="2" charset="0"/>
                <a:cs typeface="NikoshBAN" pitchFamily="2" charset="0"/>
              </a:rPr>
              <a:t>Intersection of sets): </a:t>
            </a:r>
            <a:r>
              <a:rPr lang="bn-BD" sz="3600" b="1" dirty="0" smtClean="0">
                <a:solidFill>
                  <a:schemeClr val="accent2">
                    <a:lumMod val="75000"/>
                  </a:schemeClr>
                </a:solidFill>
                <a:latin typeface="NikoshBAN" pitchFamily="2" charset="0"/>
                <a:cs typeface="NikoshBAN" pitchFamily="2" charset="0"/>
              </a:rPr>
              <a:t>দুইটি সেটের সাধারন উপাদান নিয়ে যে সেট গঠিত হয় তাকে সেট দুইটির ছেদ সেট বলে। যদি </a:t>
            </a:r>
            <a:r>
              <a:rPr lang="en-US" sz="3600" b="1" dirty="0" smtClean="0">
                <a:solidFill>
                  <a:schemeClr val="accent2">
                    <a:lumMod val="75000"/>
                  </a:schemeClr>
                </a:solidFill>
                <a:latin typeface="NikoshBAN" pitchFamily="2" charset="0"/>
                <a:cs typeface="NikoshBAN" pitchFamily="2" charset="0"/>
              </a:rPr>
              <a:t>A</a:t>
            </a:r>
            <a:r>
              <a:rPr lang="bn-BD" sz="3600" b="1" dirty="0" smtClean="0">
                <a:solidFill>
                  <a:schemeClr val="accent2">
                    <a:lumMod val="75000"/>
                  </a:schemeClr>
                </a:solidFill>
                <a:latin typeface="NikoshBAN" pitchFamily="2" charset="0"/>
                <a:cs typeface="NikoshBAN" pitchFamily="2" charset="0"/>
              </a:rPr>
              <a:t> এবং </a:t>
            </a:r>
            <a:r>
              <a:rPr lang="en-US" sz="3600" b="1" dirty="0" smtClean="0">
                <a:solidFill>
                  <a:schemeClr val="accent2">
                    <a:lumMod val="75000"/>
                  </a:schemeClr>
                </a:solidFill>
                <a:latin typeface="NikoshBAN" pitchFamily="2" charset="0"/>
                <a:cs typeface="NikoshBAN" pitchFamily="2" charset="0"/>
              </a:rPr>
              <a:t>B</a:t>
            </a:r>
            <a:r>
              <a:rPr lang="bn-BD" sz="3600" b="1" dirty="0" smtClean="0">
                <a:solidFill>
                  <a:schemeClr val="accent2">
                    <a:lumMod val="75000"/>
                  </a:schemeClr>
                </a:solidFill>
                <a:latin typeface="NikoshBAN" pitchFamily="2" charset="0"/>
                <a:cs typeface="NikoshBAN" pitchFamily="2" charset="0"/>
              </a:rPr>
              <a:t> যে কোন দুইটি সেট হয় তবে তাদের ছেদ সেট </a:t>
            </a:r>
            <a:r>
              <a:rPr lang="en-US" sz="3600" b="1" dirty="0" smtClean="0">
                <a:solidFill>
                  <a:schemeClr val="accent2">
                    <a:lumMod val="75000"/>
                  </a:schemeClr>
                </a:solidFill>
                <a:latin typeface="NikoshBAN" pitchFamily="2" charset="0"/>
                <a:cs typeface="NikoshBAN" pitchFamily="2" charset="0"/>
              </a:rPr>
              <a:t>A n  B  </a:t>
            </a:r>
            <a:r>
              <a:rPr lang="bn-BD" sz="3600" b="1" dirty="0" smtClean="0">
                <a:solidFill>
                  <a:schemeClr val="accent2">
                    <a:lumMod val="75000"/>
                  </a:schemeClr>
                </a:solidFill>
                <a:latin typeface="NikoshBAN" pitchFamily="2" charset="0"/>
                <a:cs typeface="NikoshBAN" pitchFamily="2" charset="0"/>
              </a:rPr>
              <a:t>প্রতীক দ্বারা প্রকাশ  করা হয়।</a:t>
            </a:r>
            <a:endParaRPr lang="en-US" sz="3600" b="1" dirty="0">
              <a:solidFill>
                <a:schemeClr val="accent2">
                  <a:lumMod val="75000"/>
                </a:schemeClr>
              </a:solidFill>
              <a:latin typeface="NikoshBAN" pitchFamily="2" charset="0"/>
              <a:cs typeface="NikoshBAN" pitchFamily="2" charset="0"/>
            </a:endParaRPr>
          </a:p>
        </p:txBody>
      </p:sp>
      <p:sp>
        <p:nvSpPr>
          <p:cNvPr id="9" name="Rounded Rectangular Callout 8"/>
          <p:cNvSpPr/>
          <p:nvPr/>
        </p:nvSpPr>
        <p:spPr>
          <a:xfrm>
            <a:off x="3810000" y="2590800"/>
            <a:ext cx="2362200" cy="533400"/>
          </a:xfrm>
          <a:prstGeom prst="wedgeRoundRectCallout">
            <a:avLst>
              <a:gd name="adj1" fmla="val -80263"/>
              <a:gd name="adj2" fmla="val -220268"/>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6600" b="1" dirty="0">
              <a:solidFill>
                <a:srgbClr val="7030A0"/>
              </a:solidFill>
            </a:endParaRPr>
          </a:p>
        </p:txBody>
      </p:sp>
      <p:graphicFrame>
        <p:nvGraphicFramePr>
          <p:cNvPr id="2" name="Object 1"/>
          <p:cNvGraphicFramePr>
            <a:graphicFrameLocks noGrp="1" noChangeAspect="1"/>
          </p:cNvGraphicFramePr>
          <p:nvPr>
            <p:extLst>
              <p:ext uri="{D42A27DB-BD31-4B8C-83A1-F6EECF244321}">
                <p14:modId xmlns:p14="http://schemas.microsoft.com/office/powerpoint/2010/main" val="4105384578"/>
              </p:ext>
            </p:extLst>
          </p:nvPr>
        </p:nvGraphicFramePr>
        <p:xfrm>
          <a:off x="4076700" y="2627544"/>
          <a:ext cx="1562100" cy="554600"/>
        </p:xfrm>
        <a:graphic>
          <a:graphicData uri="http://schemas.openxmlformats.org/presentationml/2006/ole">
            <mc:AlternateContent xmlns:mc="http://schemas.openxmlformats.org/markup-compatibility/2006">
              <mc:Choice xmlns:v="urn:schemas-microsoft-com:vml" Requires="v">
                <p:oleObj spid="_x0000_s1041" name="Equation" r:id="rId3" imgW="393529" imgH="190417" progId="Equation.3">
                  <p:embed/>
                </p:oleObj>
              </mc:Choice>
              <mc:Fallback>
                <p:oleObj name="Equation" r:id="rId3" imgW="393529" imgH="190417" progId="Equation.3">
                  <p:embed/>
                  <p:pic>
                    <p:nvPicPr>
                      <p:cNvPr id="0" name="Content Placeholder 17"/>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6700" y="2627544"/>
                        <a:ext cx="1562100" cy="554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6612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0" y="4191000"/>
            <a:ext cx="9067800" cy="2163763"/>
          </a:xfrm>
          <a:ln/>
        </p:spPr>
        <p:style>
          <a:lnRef idx="1">
            <a:schemeClr val="accent3"/>
          </a:lnRef>
          <a:fillRef idx="2">
            <a:schemeClr val="accent3"/>
          </a:fillRef>
          <a:effectRef idx="1">
            <a:schemeClr val="accent3"/>
          </a:effectRef>
          <a:fontRef idx="minor">
            <a:schemeClr val="dk1"/>
          </a:fontRef>
        </p:style>
        <p:txBody>
          <a:bodyPr>
            <a:noAutofit/>
          </a:bodyPr>
          <a:lstStyle/>
          <a:p>
            <a:pPr algn="just">
              <a:buNone/>
            </a:pPr>
            <a:r>
              <a:rPr lang="bn-BD" sz="3600" b="1" u="sng" dirty="0" smtClean="0">
                <a:solidFill>
                  <a:srgbClr val="0000CC"/>
                </a:solidFill>
                <a:latin typeface="NikoshBAN" pitchFamily="2" charset="0"/>
                <a:cs typeface="NikoshBAN" pitchFamily="2" charset="0"/>
              </a:rPr>
              <a:t>অন্তরফল সেট</a:t>
            </a:r>
            <a:r>
              <a:rPr lang="en-US" sz="3600" b="1" u="sng" dirty="0" smtClean="0">
                <a:solidFill>
                  <a:srgbClr val="0000CC"/>
                </a:solidFill>
                <a:latin typeface="NikoshBAN" pitchFamily="2" charset="0"/>
                <a:cs typeface="NikoshBAN" pitchFamily="2" charset="0"/>
              </a:rPr>
              <a:t>(Difference of Sets):</a:t>
            </a:r>
            <a:r>
              <a:rPr lang="bn-BD" sz="3600" b="1" u="sng" dirty="0" smtClean="0">
                <a:solidFill>
                  <a:srgbClr val="0000CC"/>
                </a:solidFill>
                <a:latin typeface="NikoshBAN" pitchFamily="2" charset="0"/>
                <a:cs typeface="NikoshBAN" pitchFamily="2" charset="0"/>
              </a:rPr>
              <a:t> </a:t>
            </a:r>
            <a:r>
              <a:rPr lang="en-US" sz="3600" b="1" dirty="0" smtClean="0">
                <a:solidFill>
                  <a:srgbClr val="0000CC"/>
                </a:solidFill>
                <a:latin typeface="NikoshBAN" pitchFamily="2" charset="0"/>
                <a:cs typeface="NikoshBAN" pitchFamily="2" charset="0"/>
              </a:rPr>
              <a:t>A</a:t>
            </a:r>
            <a:r>
              <a:rPr lang="bn-BD" sz="3600" b="1" dirty="0" smtClean="0">
                <a:solidFill>
                  <a:srgbClr val="0000CC"/>
                </a:solidFill>
                <a:latin typeface="NikoshBAN" pitchFamily="2" charset="0"/>
                <a:cs typeface="NikoshBAN" pitchFamily="2" charset="0"/>
              </a:rPr>
              <a:t> এবং</a:t>
            </a:r>
            <a:r>
              <a:rPr lang="en-US" sz="3600" b="1" dirty="0" smtClean="0">
                <a:solidFill>
                  <a:srgbClr val="0000CC"/>
                </a:solidFill>
                <a:latin typeface="NikoshBAN" pitchFamily="2" charset="0"/>
                <a:cs typeface="NikoshBAN" pitchFamily="2" charset="0"/>
              </a:rPr>
              <a:t>B </a:t>
            </a:r>
            <a:r>
              <a:rPr lang="bn-BD" sz="3600" b="1" dirty="0" smtClean="0">
                <a:solidFill>
                  <a:srgbClr val="0000CC"/>
                </a:solidFill>
                <a:latin typeface="NikoshBAN" pitchFamily="2" charset="0"/>
                <a:cs typeface="NikoshBAN" pitchFamily="2" charset="0"/>
              </a:rPr>
              <a:t>দুইটি সেট হলে, যে সমস্ত উপাদান </a:t>
            </a:r>
            <a:r>
              <a:rPr lang="en-US" sz="3600" b="1" dirty="0" smtClean="0">
                <a:solidFill>
                  <a:srgbClr val="0000CC"/>
                </a:solidFill>
                <a:latin typeface="NikoshBAN" pitchFamily="2" charset="0"/>
                <a:cs typeface="NikoshBAN" pitchFamily="2" charset="0"/>
              </a:rPr>
              <a:t>A </a:t>
            </a:r>
            <a:r>
              <a:rPr lang="bn-BD" sz="3600" b="1" dirty="0" smtClean="0">
                <a:solidFill>
                  <a:srgbClr val="0000CC"/>
                </a:solidFill>
                <a:latin typeface="NikoshBAN" pitchFamily="2" charset="0"/>
                <a:cs typeface="NikoshBAN" pitchFamily="2" charset="0"/>
              </a:rPr>
              <a:t>সেটে আছে কিন্ত </a:t>
            </a:r>
            <a:r>
              <a:rPr lang="en-US" sz="3600" b="1" dirty="0" smtClean="0">
                <a:solidFill>
                  <a:srgbClr val="0000CC"/>
                </a:solidFill>
                <a:latin typeface="NikoshBAN" pitchFamily="2" charset="0"/>
                <a:cs typeface="NikoshBAN" pitchFamily="2" charset="0"/>
              </a:rPr>
              <a:t>B</a:t>
            </a:r>
            <a:r>
              <a:rPr lang="bn-BD" sz="3600" b="1" dirty="0" smtClean="0">
                <a:solidFill>
                  <a:srgbClr val="0000CC"/>
                </a:solidFill>
                <a:latin typeface="NikoshBAN" pitchFamily="2" charset="0"/>
                <a:cs typeface="NikoshBAN" pitchFamily="2" charset="0"/>
              </a:rPr>
              <a:t> সেটে নেই, এরুপ উপাদান নিয়ে গঠিত সেটকে </a:t>
            </a:r>
            <a:r>
              <a:rPr lang="en-US" sz="3600" b="1" dirty="0" smtClean="0">
                <a:solidFill>
                  <a:srgbClr val="0000CC"/>
                </a:solidFill>
                <a:latin typeface="NikoshBAN" pitchFamily="2" charset="0"/>
                <a:cs typeface="NikoshBAN" pitchFamily="2" charset="0"/>
              </a:rPr>
              <a:t>A</a:t>
            </a:r>
            <a:r>
              <a:rPr lang="bn-BD" sz="3600" b="1" dirty="0" smtClean="0">
                <a:solidFill>
                  <a:srgbClr val="0000CC"/>
                </a:solidFill>
                <a:latin typeface="NikoshBAN" pitchFamily="2" charset="0"/>
                <a:cs typeface="NikoshBAN" pitchFamily="2" charset="0"/>
              </a:rPr>
              <a:t>এবং</a:t>
            </a:r>
            <a:r>
              <a:rPr lang="en-US" sz="3600" b="1" dirty="0" smtClean="0">
                <a:solidFill>
                  <a:srgbClr val="0000CC"/>
                </a:solidFill>
                <a:latin typeface="NikoshBAN" pitchFamily="2" charset="0"/>
                <a:cs typeface="NikoshBAN" pitchFamily="2" charset="0"/>
              </a:rPr>
              <a:t>B </a:t>
            </a:r>
            <a:r>
              <a:rPr lang="bn-BD" sz="3600" b="1" dirty="0" smtClean="0">
                <a:solidFill>
                  <a:srgbClr val="0000CC"/>
                </a:solidFill>
                <a:latin typeface="NikoshBAN" pitchFamily="2" charset="0"/>
                <a:cs typeface="NikoshBAN" pitchFamily="2" charset="0"/>
              </a:rPr>
              <a:t>এর অন্তরফল সেট বলে</a:t>
            </a:r>
            <a:r>
              <a:rPr lang="en-US" sz="3600" b="1" dirty="0" smtClean="0">
                <a:solidFill>
                  <a:srgbClr val="0000CC"/>
                </a:solidFill>
                <a:latin typeface="NikoshBAN" pitchFamily="2" charset="0"/>
                <a:cs typeface="NikoshBAN" pitchFamily="2" charset="0"/>
              </a:rPr>
              <a:t>.A</a:t>
            </a:r>
            <a:r>
              <a:rPr lang="bn-BD" sz="3600" b="1" dirty="0" smtClean="0">
                <a:solidFill>
                  <a:srgbClr val="0000CC"/>
                </a:solidFill>
                <a:latin typeface="NikoshBAN" pitchFamily="2" charset="0"/>
                <a:cs typeface="NikoshBAN" pitchFamily="2" charset="0"/>
              </a:rPr>
              <a:t>এবং </a:t>
            </a:r>
            <a:r>
              <a:rPr lang="en-US" sz="3600" b="1" dirty="0" smtClean="0">
                <a:solidFill>
                  <a:srgbClr val="0000CC"/>
                </a:solidFill>
                <a:latin typeface="NikoshBAN" pitchFamily="2" charset="0"/>
                <a:cs typeface="NikoshBAN" pitchFamily="2" charset="0"/>
              </a:rPr>
              <a:t>B</a:t>
            </a:r>
            <a:r>
              <a:rPr lang="bn-BD" sz="3600" b="1" dirty="0" smtClean="0">
                <a:solidFill>
                  <a:srgbClr val="0000CC"/>
                </a:solidFill>
                <a:latin typeface="NikoshBAN" pitchFamily="2" charset="0"/>
                <a:cs typeface="NikoshBAN" pitchFamily="2" charset="0"/>
              </a:rPr>
              <a:t>এর অন্তরফল সেটকে লেখা হয় </a:t>
            </a:r>
            <a:r>
              <a:rPr lang="en-US" sz="3600" b="1" dirty="0" smtClean="0">
                <a:solidFill>
                  <a:srgbClr val="FF0000"/>
                </a:solidFill>
                <a:latin typeface="NikoshBAN" pitchFamily="2" charset="0"/>
                <a:cs typeface="NikoshBAN" pitchFamily="2" charset="0"/>
              </a:rPr>
              <a:t>A- B</a:t>
            </a:r>
            <a:r>
              <a:rPr lang="bn-BD" sz="3600" b="1" dirty="0" smtClean="0">
                <a:solidFill>
                  <a:srgbClr val="FF0000"/>
                </a:solidFill>
                <a:latin typeface="NikoshBAN" pitchFamily="2" charset="0"/>
                <a:cs typeface="NikoshBAN" pitchFamily="2" charset="0"/>
              </a:rPr>
              <a:t>। </a:t>
            </a:r>
            <a:r>
              <a:rPr lang="en-US" sz="3600" b="1" dirty="0" smtClean="0">
                <a:solidFill>
                  <a:srgbClr val="FF0000"/>
                </a:solidFill>
                <a:latin typeface="NikoshBAN" pitchFamily="2" charset="0"/>
                <a:cs typeface="NikoshBAN" pitchFamily="2" charset="0"/>
              </a:rPr>
              <a:t> </a:t>
            </a:r>
            <a:r>
              <a:rPr lang="bn-BD" sz="3600" b="1" dirty="0" smtClean="0">
                <a:solidFill>
                  <a:srgbClr val="FF0000"/>
                </a:solidFill>
                <a:latin typeface="NikoshBAN" pitchFamily="2" charset="0"/>
                <a:cs typeface="NikoshBAN" pitchFamily="2" charset="0"/>
              </a:rPr>
              <a:t>     </a:t>
            </a:r>
            <a:endParaRPr lang="en-US" sz="3600" b="1" dirty="0">
              <a:solidFill>
                <a:srgbClr val="FF0000"/>
              </a:solidFill>
              <a:latin typeface="NikoshBAN" pitchFamily="2" charset="0"/>
              <a:cs typeface="NikoshBAN" pitchFamily="2" charset="0"/>
            </a:endParaRPr>
          </a:p>
        </p:txBody>
      </p:sp>
      <p:grpSp>
        <p:nvGrpSpPr>
          <p:cNvPr id="9" name="Group 8"/>
          <p:cNvGrpSpPr/>
          <p:nvPr/>
        </p:nvGrpSpPr>
        <p:grpSpPr>
          <a:xfrm>
            <a:off x="1371600" y="65314"/>
            <a:ext cx="4000500" cy="2601686"/>
            <a:chOff x="1371600" y="65314"/>
            <a:chExt cx="4000500" cy="2601686"/>
          </a:xfrm>
        </p:grpSpPr>
        <p:grpSp>
          <p:nvGrpSpPr>
            <p:cNvPr id="8" name="Group 7"/>
            <p:cNvGrpSpPr/>
            <p:nvPr/>
          </p:nvGrpSpPr>
          <p:grpSpPr>
            <a:xfrm>
              <a:off x="1371600" y="65314"/>
              <a:ext cx="4000500" cy="2601686"/>
              <a:chOff x="1371600" y="65314"/>
              <a:chExt cx="4000500" cy="2601686"/>
            </a:xfrm>
          </p:grpSpPr>
          <p:sp>
            <p:nvSpPr>
              <p:cNvPr id="5" name="Oval 4"/>
              <p:cNvSpPr/>
              <p:nvPr/>
            </p:nvSpPr>
            <p:spPr>
              <a:xfrm>
                <a:off x="1371600" y="152400"/>
                <a:ext cx="2514600" cy="2438400"/>
              </a:xfrm>
              <a:prstGeom prst="ellipse">
                <a:avLst/>
              </a:prstGeom>
              <a:solidFill>
                <a:srgbClr val="FFFF00">
                  <a:alpha val="73000"/>
                </a:srgb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628900" y="65314"/>
                <a:ext cx="2743200" cy="2601686"/>
              </a:xfrm>
              <a:prstGeom prst="ellipse">
                <a:avLst/>
              </a:prstGeom>
              <a:solidFill>
                <a:srgbClr val="00B0F0">
                  <a:alpha val="34000"/>
                </a:srgb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p:cNvSpPr txBox="1"/>
            <p:nvPr/>
          </p:nvSpPr>
          <p:spPr>
            <a:xfrm rot="10800000" flipV="1">
              <a:off x="2041071" y="457200"/>
              <a:ext cx="609600" cy="707886"/>
            </a:xfrm>
            <a:prstGeom prst="rect">
              <a:avLst/>
            </a:prstGeom>
            <a:noFill/>
          </p:spPr>
          <p:txBody>
            <a:bodyPr wrap="square" rtlCol="0">
              <a:spAutoFit/>
            </a:bodyPr>
            <a:lstStyle/>
            <a:p>
              <a:r>
                <a:rPr lang="en-US" sz="4000" dirty="0" smtClean="0"/>
                <a:t>A</a:t>
              </a:r>
              <a:endParaRPr lang="en-US" sz="4000" dirty="0"/>
            </a:p>
          </p:txBody>
        </p:sp>
        <p:sp>
          <p:nvSpPr>
            <p:cNvPr id="18" name="TextBox 17"/>
            <p:cNvSpPr txBox="1"/>
            <p:nvPr/>
          </p:nvSpPr>
          <p:spPr>
            <a:xfrm>
              <a:off x="4114800" y="424543"/>
              <a:ext cx="457200" cy="707886"/>
            </a:xfrm>
            <a:prstGeom prst="rect">
              <a:avLst/>
            </a:prstGeom>
            <a:noFill/>
          </p:spPr>
          <p:txBody>
            <a:bodyPr wrap="square" rtlCol="0">
              <a:spAutoFit/>
            </a:bodyPr>
            <a:lstStyle/>
            <a:p>
              <a:r>
                <a:rPr lang="en-US" sz="4000" dirty="0" smtClean="0"/>
                <a:t>B</a:t>
              </a:r>
              <a:endParaRPr lang="en-US" sz="4000" dirty="0"/>
            </a:p>
          </p:txBody>
        </p:sp>
      </p:grpSp>
      <p:grpSp>
        <p:nvGrpSpPr>
          <p:cNvPr id="10" name="Group 9"/>
          <p:cNvGrpSpPr/>
          <p:nvPr/>
        </p:nvGrpSpPr>
        <p:grpSpPr>
          <a:xfrm>
            <a:off x="3162300" y="3080657"/>
            <a:ext cx="1866900" cy="533400"/>
            <a:chOff x="3162300" y="3080657"/>
            <a:chExt cx="1866900" cy="533400"/>
          </a:xfrm>
        </p:grpSpPr>
        <p:sp>
          <p:nvSpPr>
            <p:cNvPr id="7" name="Rounded Rectangular Callout 6"/>
            <p:cNvSpPr/>
            <p:nvPr/>
          </p:nvSpPr>
          <p:spPr>
            <a:xfrm>
              <a:off x="3162300" y="3080657"/>
              <a:ext cx="1866900" cy="533400"/>
            </a:xfrm>
            <a:prstGeom prst="wedgeRoundRectCallout">
              <a:avLst>
                <a:gd name="adj1" fmla="val -80263"/>
                <a:gd name="adj2" fmla="val -220268"/>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6600" b="1" dirty="0">
                <a:solidFill>
                  <a:srgbClr val="7030A0"/>
                </a:solidFill>
              </a:endParaRPr>
            </a:p>
          </p:txBody>
        </p:sp>
        <p:sp>
          <p:nvSpPr>
            <p:cNvPr id="4" name="TextBox 3"/>
            <p:cNvSpPr txBox="1"/>
            <p:nvPr/>
          </p:nvSpPr>
          <p:spPr>
            <a:xfrm>
              <a:off x="3712029" y="3162691"/>
              <a:ext cx="990600" cy="369332"/>
            </a:xfrm>
            <a:prstGeom prst="rect">
              <a:avLst/>
            </a:prstGeom>
            <a:noFill/>
          </p:spPr>
          <p:txBody>
            <a:bodyPr wrap="square" rtlCol="0">
              <a:spAutoFit/>
            </a:bodyPr>
            <a:lstStyle/>
            <a:p>
              <a:r>
                <a:rPr lang="en-US" b="1" dirty="0">
                  <a:solidFill>
                    <a:srgbClr val="FF0000"/>
                  </a:solidFill>
                  <a:latin typeface="NikoshBAN" pitchFamily="2" charset="0"/>
                  <a:cs typeface="NikoshBAN" pitchFamily="2" charset="0"/>
                </a:rPr>
                <a:t>A- B</a:t>
              </a:r>
              <a:endParaRPr lang="en-US" dirty="0"/>
            </a:p>
          </p:txBody>
        </p:sp>
      </p:grpSp>
    </p:spTree>
    <p:extLst>
      <p:ext uri="{BB962C8B-B14F-4D97-AF65-F5344CB8AC3E}">
        <p14:creationId xmlns:p14="http://schemas.microsoft.com/office/powerpoint/2010/main" val="334938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 calcmode="lin" valueType="num">
                                      <p:cBhvr additive="base">
                                        <p:cTn id="1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4343400"/>
            <a:ext cx="8839200" cy="2438400"/>
          </a:xfrm>
          <a:ln/>
        </p:spPr>
        <p:style>
          <a:lnRef idx="1">
            <a:schemeClr val="accent3"/>
          </a:lnRef>
          <a:fillRef idx="2">
            <a:schemeClr val="accent3"/>
          </a:fillRef>
          <a:effectRef idx="1">
            <a:schemeClr val="accent3"/>
          </a:effectRef>
          <a:fontRef idx="minor">
            <a:schemeClr val="dk1"/>
          </a:fontRef>
        </p:style>
        <p:txBody>
          <a:bodyPr>
            <a:noAutofit/>
          </a:bodyPr>
          <a:lstStyle/>
          <a:p>
            <a:pPr algn="just"/>
            <a:r>
              <a:rPr lang="bn-BD" sz="3200" b="1" u="sng" dirty="0" smtClean="0">
                <a:solidFill>
                  <a:schemeClr val="accent2"/>
                </a:solidFill>
                <a:latin typeface="NikoshBAN" pitchFamily="2" charset="0"/>
                <a:cs typeface="NikoshBAN" pitchFamily="2" charset="0"/>
              </a:rPr>
              <a:t>সার্বিক সেট</a:t>
            </a:r>
            <a:r>
              <a:rPr lang="en-US" sz="3200" b="1" u="sng" dirty="0" smtClean="0">
                <a:solidFill>
                  <a:schemeClr val="accent2"/>
                </a:solidFill>
                <a:latin typeface="NikoshBAN" pitchFamily="2" charset="0"/>
                <a:cs typeface="NikoshBAN" pitchFamily="2" charset="0"/>
              </a:rPr>
              <a:t>(Universal Set):</a:t>
            </a:r>
            <a:r>
              <a:rPr lang="bn-BD" sz="3200" b="1" dirty="0" smtClean="0">
                <a:solidFill>
                  <a:schemeClr val="accent2"/>
                </a:solidFill>
                <a:latin typeface="NikoshBAN" pitchFamily="2" charset="0"/>
                <a:cs typeface="NikoshBAN" pitchFamily="2" charset="0"/>
              </a:rPr>
              <a:t> যখন আমরা কতকগুলো সেটের সম্পর্ক অথবা সেটের উপর প্রয়োগকৃত কার্যবিধি নিয়ে আলোচনা করি তখন আলোচনাধীন উপসেটগুলো কোন মূল সেটের উপসেট হয়ে থাকে। এরুপ ক্ষেত্রে মূল সেটটিকে আলোচনাধীন উপসেটগুলোর সার্বিক সেট বলে।</a:t>
            </a:r>
            <a:endParaRPr lang="en-US" sz="3200" b="1" dirty="0">
              <a:solidFill>
                <a:schemeClr val="accent2"/>
              </a:solidFill>
              <a:latin typeface="NikoshBAN" pitchFamily="2" charset="0"/>
              <a:cs typeface="NikoshBAN" pitchFamily="2" charset="0"/>
            </a:endParaRPr>
          </a:p>
        </p:txBody>
      </p:sp>
      <p:pic>
        <p:nvPicPr>
          <p:cNvPr id="6" name="Picture 2"/>
          <p:cNvPicPr>
            <a:picLocks noGrp="1" noChangeAspect="1" noChangeArrowheads="1"/>
          </p:cNvPicPr>
          <p:nvPr>
            <p:ph sz="half" idx="2"/>
          </p:nvPr>
        </p:nvPicPr>
        <p:blipFill rotWithShape="1">
          <a:blip r:embed="rId2"/>
          <a:srcRect t="24769" r="37000" b="10489"/>
          <a:stretch/>
        </p:blipFill>
        <p:spPr bwMode="auto">
          <a:xfrm>
            <a:off x="762001" y="228601"/>
            <a:ext cx="2362200" cy="2427514"/>
          </a:xfrm>
          <a:prstGeom prst="rect">
            <a:avLst/>
          </a:prstGeom>
          <a:noFill/>
          <a:ln w="76200">
            <a:solidFill>
              <a:srgbClr val="00B0F0"/>
            </a:solidFill>
            <a:miter lim="800000"/>
            <a:headEnd/>
            <a:tailEnd/>
          </a:ln>
          <a:effectLst/>
        </p:spPr>
      </p:pic>
      <p:pic>
        <p:nvPicPr>
          <p:cNvPr id="7" name="Picture 2"/>
          <p:cNvPicPr>
            <a:picLocks noChangeAspect="1" noChangeArrowheads="1"/>
          </p:cNvPicPr>
          <p:nvPr/>
        </p:nvPicPr>
        <p:blipFill>
          <a:blip r:embed="rId2"/>
          <a:srcRect/>
          <a:stretch>
            <a:fillRect/>
          </a:stretch>
        </p:blipFill>
        <p:spPr bwMode="auto">
          <a:xfrm>
            <a:off x="4724400" y="304800"/>
            <a:ext cx="3657600" cy="3657600"/>
          </a:xfrm>
          <a:prstGeom prst="rect">
            <a:avLst/>
          </a:prstGeom>
          <a:noFill/>
          <a:ln w="76200">
            <a:solidFill>
              <a:srgbClr val="00B0F0"/>
            </a:solidFill>
            <a:miter lim="800000"/>
            <a:headEnd/>
            <a:tailEnd/>
          </a:ln>
          <a:effectLst/>
        </p:spPr>
      </p:pic>
      <p:pic>
        <p:nvPicPr>
          <p:cNvPr id="5" name="Picture 2"/>
          <p:cNvPicPr>
            <a:picLocks noChangeAspect="1" noChangeArrowheads="1"/>
          </p:cNvPicPr>
          <p:nvPr/>
        </p:nvPicPr>
        <p:blipFill rotWithShape="1">
          <a:blip r:embed="rId2"/>
          <a:srcRect l="26688" t="63664" r="34122" b="6212"/>
          <a:stretch/>
        </p:blipFill>
        <p:spPr bwMode="auto">
          <a:xfrm>
            <a:off x="1066800" y="2939141"/>
            <a:ext cx="1262743" cy="1055916"/>
          </a:xfrm>
          <a:prstGeom prst="rect">
            <a:avLst/>
          </a:prstGeom>
          <a:noFill/>
          <a:ln w="76200">
            <a:solidFill>
              <a:srgbClr val="00B0F0"/>
            </a:solidFill>
            <a:miter lim="800000"/>
            <a:headEnd/>
            <a:tailEnd/>
          </a:ln>
          <a:effectLst/>
        </p:spPr>
      </p:pic>
    </p:spTree>
    <p:extLst>
      <p:ext uri="{BB962C8B-B14F-4D97-AF65-F5344CB8AC3E}">
        <p14:creationId xmlns:p14="http://schemas.microsoft.com/office/powerpoint/2010/main" val="124209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 calcmode="lin" valueType="num">
                                      <p:cBhvr additive="base">
                                        <p:cTn id="25"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4495800"/>
            <a:ext cx="8839200" cy="1630363"/>
          </a:xfrm>
          <a:ln/>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r>
              <a:rPr lang="bn-BD" sz="3600" b="1" dirty="0" smtClean="0">
                <a:latin typeface="NikoshBAN" pitchFamily="2" charset="0"/>
                <a:cs typeface="NikoshBAN" pitchFamily="2" charset="0"/>
              </a:rPr>
              <a:t> </a:t>
            </a:r>
            <a:r>
              <a:rPr lang="bn-BD" sz="3900" b="1" u="sng" dirty="0" smtClean="0">
                <a:solidFill>
                  <a:srgbClr val="7030A0"/>
                </a:solidFill>
                <a:latin typeface="NikoshBAN" pitchFamily="2" charset="0"/>
                <a:cs typeface="NikoshBAN" pitchFamily="2" charset="0"/>
              </a:rPr>
              <a:t>পূরক সেট(</a:t>
            </a:r>
            <a:r>
              <a:rPr lang="en-US" sz="3900" b="1" u="sng" dirty="0" smtClean="0">
                <a:solidFill>
                  <a:srgbClr val="7030A0"/>
                </a:solidFill>
                <a:latin typeface="NikoshBAN" pitchFamily="2" charset="0"/>
                <a:cs typeface="NikoshBAN" pitchFamily="2" charset="0"/>
              </a:rPr>
              <a:t>complement Set): </a:t>
            </a:r>
            <a:r>
              <a:rPr lang="bn-BD" sz="3900" b="1" dirty="0" smtClean="0">
                <a:solidFill>
                  <a:srgbClr val="7030A0"/>
                </a:solidFill>
                <a:latin typeface="NikoshBAN" pitchFamily="2" charset="0"/>
                <a:cs typeface="NikoshBAN" pitchFamily="2" charset="0"/>
              </a:rPr>
              <a:t>কোন সেটের সদস্য গুলোকে </a:t>
            </a:r>
            <a:r>
              <a:rPr lang="bn-BD" sz="3900" b="1" dirty="0" smtClean="0">
                <a:solidFill>
                  <a:srgbClr val="FF0000"/>
                </a:solidFill>
                <a:latin typeface="NikoshBAN" pitchFamily="2" charset="0"/>
                <a:cs typeface="NikoshBAN" pitchFamily="2" charset="0"/>
              </a:rPr>
              <a:t>বাদ দিয়ে </a:t>
            </a:r>
            <a:r>
              <a:rPr lang="bn-BD" sz="3900" b="1" dirty="0" smtClean="0">
                <a:solidFill>
                  <a:srgbClr val="7030A0"/>
                </a:solidFill>
                <a:latin typeface="NikoshBAN" pitchFamily="2" charset="0"/>
                <a:cs typeface="NikoshBAN" pitchFamily="2" charset="0"/>
              </a:rPr>
              <a:t>সার্বিক সেটের অন্যান্য সমস্ত উপাদান নিয়ে গঠিত সেটকে উক্ত সেটের পূরক সেট বলে।</a:t>
            </a:r>
            <a:endParaRPr lang="en-US" sz="3900" b="1" dirty="0">
              <a:solidFill>
                <a:srgbClr val="7030A0"/>
              </a:solidFill>
              <a:latin typeface="NikoshBAN" pitchFamily="2" charset="0"/>
              <a:cs typeface="NikoshBAN" pitchFamily="2" charset="0"/>
            </a:endParaRPr>
          </a:p>
        </p:txBody>
      </p:sp>
      <p:grpSp>
        <p:nvGrpSpPr>
          <p:cNvPr id="2" name="Group 1"/>
          <p:cNvGrpSpPr/>
          <p:nvPr/>
        </p:nvGrpSpPr>
        <p:grpSpPr>
          <a:xfrm>
            <a:off x="2438400" y="304800"/>
            <a:ext cx="4114800" cy="3810000"/>
            <a:chOff x="2438400" y="304800"/>
            <a:chExt cx="4114800" cy="3810000"/>
          </a:xfrm>
        </p:grpSpPr>
        <p:sp>
          <p:nvSpPr>
            <p:cNvPr id="8" name="Rectangle 7"/>
            <p:cNvSpPr/>
            <p:nvPr/>
          </p:nvSpPr>
          <p:spPr>
            <a:xfrm>
              <a:off x="2438400" y="304800"/>
              <a:ext cx="4114800" cy="3810000"/>
            </a:xfrm>
            <a:prstGeom prst="rect">
              <a:avLst/>
            </a:prstGeom>
            <a:solidFill>
              <a:schemeClr val="accent2">
                <a:lumMod val="7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05200" y="1066800"/>
              <a:ext cx="2133600" cy="2362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A</a:t>
              </a:r>
              <a:endParaRPr lang="en-US" sz="6000" dirty="0"/>
            </a:p>
          </p:txBody>
        </p:sp>
      </p:grpSp>
    </p:spTree>
    <p:extLst>
      <p:ext uri="{BB962C8B-B14F-4D97-AF65-F5344CB8AC3E}">
        <p14:creationId xmlns:p14="http://schemas.microsoft.com/office/powerpoint/2010/main" val="99711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819400"/>
            <a:ext cx="7424058"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800" dirty="0">
                <a:solidFill>
                  <a:srgbClr val="0070C0"/>
                </a:solidFill>
              </a:rPr>
              <a:t>১।সেট </a:t>
            </a:r>
            <a:r>
              <a:rPr lang="en-US" sz="4800" dirty="0" err="1">
                <a:solidFill>
                  <a:srgbClr val="0070C0"/>
                </a:solidFill>
              </a:rPr>
              <a:t>কাকে</a:t>
            </a:r>
            <a:r>
              <a:rPr lang="en-US" sz="4800" dirty="0">
                <a:solidFill>
                  <a:srgbClr val="0070C0"/>
                </a:solidFill>
              </a:rPr>
              <a:t> </a:t>
            </a:r>
            <a:r>
              <a:rPr lang="en-US" sz="4800" dirty="0" err="1">
                <a:solidFill>
                  <a:srgbClr val="0070C0"/>
                </a:solidFill>
              </a:rPr>
              <a:t>বলে</a:t>
            </a:r>
            <a:r>
              <a:rPr lang="en-US" sz="4800" dirty="0">
                <a:solidFill>
                  <a:srgbClr val="0070C0"/>
                </a:solidFill>
              </a:rPr>
              <a:t>?</a:t>
            </a:r>
          </a:p>
          <a:p>
            <a:endParaRPr lang="en-US" dirty="0"/>
          </a:p>
        </p:txBody>
      </p:sp>
      <p:sp>
        <p:nvSpPr>
          <p:cNvPr id="5" name="TextBox 4"/>
          <p:cNvSpPr txBox="1"/>
          <p:nvPr/>
        </p:nvSpPr>
        <p:spPr>
          <a:xfrm>
            <a:off x="762000" y="3927396"/>
            <a:ext cx="7424058"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800" dirty="0">
                <a:solidFill>
                  <a:srgbClr val="0070C0"/>
                </a:solidFill>
              </a:rPr>
              <a:t>২।সেট </a:t>
            </a:r>
            <a:r>
              <a:rPr lang="en-US" sz="4800" dirty="0" err="1">
                <a:solidFill>
                  <a:srgbClr val="0070C0"/>
                </a:solidFill>
              </a:rPr>
              <a:t>কত</a:t>
            </a:r>
            <a:r>
              <a:rPr lang="en-US" sz="4800" dirty="0">
                <a:solidFill>
                  <a:srgbClr val="0070C0"/>
                </a:solidFill>
              </a:rPr>
              <a:t> </a:t>
            </a:r>
            <a:r>
              <a:rPr lang="en-US" sz="4800" dirty="0" err="1">
                <a:solidFill>
                  <a:srgbClr val="0070C0"/>
                </a:solidFill>
              </a:rPr>
              <a:t>প্রকার</a:t>
            </a:r>
            <a:r>
              <a:rPr lang="en-US" sz="4800" dirty="0">
                <a:solidFill>
                  <a:srgbClr val="0070C0"/>
                </a:solidFill>
              </a:rPr>
              <a:t> ও </a:t>
            </a:r>
            <a:r>
              <a:rPr lang="en-US" sz="4800" dirty="0" err="1">
                <a:solidFill>
                  <a:srgbClr val="0070C0"/>
                </a:solidFill>
              </a:rPr>
              <a:t>কি</a:t>
            </a:r>
            <a:r>
              <a:rPr lang="en-US" sz="4800" dirty="0">
                <a:solidFill>
                  <a:srgbClr val="0070C0"/>
                </a:solidFill>
              </a:rPr>
              <a:t> </a:t>
            </a:r>
            <a:r>
              <a:rPr lang="en-US" sz="4800" dirty="0" err="1">
                <a:solidFill>
                  <a:srgbClr val="0070C0"/>
                </a:solidFill>
              </a:rPr>
              <a:t>কি</a:t>
            </a:r>
            <a:r>
              <a:rPr lang="en-US" sz="4800" dirty="0">
                <a:solidFill>
                  <a:srgbClr val="0070C0"/>
                </a:solidFill>
              </a:rPr>
              <a:t>?</a:t>
            </a:r>
          </a:p>
          <a:p>
            <a:endParaRPr lang="en-US" dirty="0"/>
          </a:p>
        </p:txBody>
      </p:sp>
      <p:sp>
        <p:nvSpPr>
          <p:cNvPr id="6" name="TextBox 5"/>
          <p:cNvSpPr txBox="1"/>
          <p:nvPr/>
        </p:nvSpPr>
        <p:spPr>
          <a:xfrm>
            <a:off x="762000" y="5044779"/>
            <a:ext cx="7424058"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800" dirty="0">
                <a:solidFill>
                  <a:srgbClr val="0070C0"/>
                </a:solidFill>
              </a:rPr>
              <a:t>৩।সেটের </a:t>
            </a:r>
            <a:r>
              <a:rPr lang="en-US" sz="4800" dirty="0" err="1">
                <a:solidFill>
                  <a:srgbClr val="0070C0"/>
                </a:solidFill>
              </a:rPr>
              <a:t>সংযোগ</a:t>
            </a:r>
            <a:r>
              <a:rPr lang="en-US" sz="4800" dirty="0">
                <a:solidFill>
                  <a:srgbClr val="0070C0"/>
                </a:solidFill>
              </a:rPr>
              <a:t> </a:t>
            </a:r>
            <a:r>
              <a:rPr lang="en-US" sz="4800" dirty="0" err="1">
                <a:solidFill>
                  <a:srgbClr val="0070C0"/>
                </a:solidFill>
              </a:rPr>
              <a:t>বলতে</a:t>
            </a:r>
            <a:r>
              <a:rPr lang="en-US" sz="4800" dirty="0">
                <a:solidFill>
                  <a:srgbClr val="0070C0"/>
                </a:solidFill>
              </a:rPr>
              <a:t> </a:t>
            </a:r>
            <a:r>
              <a:rPr lang="en-US" sz="4800" dirty="0" err="1">
                <a:solidFill>
                  <a:srgbClr val="0070C0"/>
                </a:solidFill>
              </a:rPr>
              <a:t>কি</a:t>
            </a:r>
            <a:r>
              <a:rPr lang="en-US" sz="4800" dirty="0">
                <a:solidFill>
                  <a:srgbClr val="0070C0"/>
                </a:solidFill>
              </a:rPr>
              <a:t> </a:t>
            </a:r>
            <a:r>
              <a:rPr lang="en-US" sz="4800" dirty="0" err="1">
                <a:solidFill>
                  <a:srgbClr val="0070C0"/>
                </a:solidFill>
              </a:rPr>
              <a:t>বুঝ</a:t>
            </a:r>
            <a:r>
              <a:rPr lang="en-US" sz="4800" dirty="0">
                <a:solidFill>
                  <a:srgbClr val="0070C0"/>
                </a:solidFill>
              </a:rPr>
              <a:t>?</a:t>
            </a:r>
          </a:p>
          <a:p>
            <a:endParaRPr lang="en-US" dirty="0"/>
          </a:p>
        </p:txBody>
      </p:sp>
      <p:sp>
        <p:nvSpPr>
          <p:cNvPr id="8" name="TextBox 7"/>
          <p:cNvSpPr txBox="1"/>
          <p:nvPr/>
        </p:nvSpPr>
        <p:spPr>
          <a:xfrm>
            <a:off x="762000" y="457200"/>
            <a:ext cx="7424058"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bn-IN" sz="8000" b="1" dirty="0" smtClean="0">
                <a:solidFill>
                  <a:schemeClr val="accent6">
                    <a:lumMod val="75000"/>
                  </a:schemeClr>
                </a:solidFill>
              </a:rPr>
              <a:t>মূল্যায়ন</a:t>
            </a:r>
            <a:endParaRPr lang="en-US" b="1" dirty="0">
              <a:solidFill>
                <a:schemeClr val="accent6">
                  <a:lumMod val="75000"/>
                </a:schemeClr>
              </a:solidFill>
            </a:endParaRPr>
          </a:p>
        </p:txBody>
      </p:sp>
    </p:spTree>
    <p:extLst>
      <p:ext uri="{BB962C8B-B14F-4D97-AF65-F5344CB8AC3E}">
        <p14:creationId xmlns:p14="http://schemas.microsoft.com/office/powerpoint/2010/main" val="141082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4648200" cy="1143000"/>
          </a:xfrm>
          <a:ln/>
        </p:spPr>
        <p:style>
          <a:lnRef idx="1">
            <a:schemeClr val="accent3"/>
          </a:lnRef>
          <a:fillRef idx="2">
            <a:schemeClr val="accent3"/>
          </a:fillRef>
          <a:effectRef idx="1">
            <a:schemeClr val="accent3"/>
          </a:effectRef>
          <a:fontRef idx="minor">
            <a:schemeClr val="dk1"/>
          </a:fontRef>
        </p:style>
        <p:txBody>
          <a:bodyPr>
            <a:normAutofit/>
          </a:bodyPr>
          <a:lstStyle/>
          <a:p>
            <a:r>
              <a:rPr lang="bn-BD" sz="6600" dirty="0" smtClean="0">
                <a:solidFill>
                  <a:srgbClr val="002060"/>
                </a:solidFill>
                <a:latin typeface="NikoshBAN" pitchFamily="2" charset="0"/>
                <a:cs typeface="NikoshBAN" pitchFamily="2" charset="0"/>
              </a:rPr>
              <a:t>বাড়ীর কাজঃ</a:t>
            </a:r>
            <a:endParaRPr lang="en-US" sz="6600" dirty="0">
              <a:solidFill>
                <a:srgbClr val="002060"/>
              </a:solidFill>
              <a:latin typeface="NikoshBAN" pitchFamily="2" charset="0"/>
              <a:cs typeface="NikoshBAN" pitchFamily="2" charset="0"/>
            </a:endParaRPr>
          </a:p>
        </p:txBody>
      </p:sp>
      <p:sp>
        <p:nvSpPr>
          <p:cNvPr id="3" name="Content Placeholder 2"/>
          <p:cNvSpPr>
            <a:spLocks noGrp="1"/>
          </p:cNvSpPr>
          <p:nvPr>
            <p:ph idx="1"/>
          </p:nvPr>
        </p:nvSpPr>
        <p:spPr>
          <a:xfrm>
            <a:off x="304800" y="2743200"/>
            <a:ext cx="8229600" cy="3810000"/>
          </a:xfrm>
          <a:ln/>
        </p:spPr>
        <p:style>
          <a:lnRef idx="1">
            <a:schemeClr val="accent4"/>
          </a:lnRef>
          <a:fillRef idx="2">
            <a:schemeClr val="accent4"/>
          </a:fillRef>
          <a:effectRef idx="1">
            <a:schemeClr val="accent4"/>
          </a:effectRef>
          <a:fontRef idx="minor">
            <a:schemeClr val="dk1"/>
          </a:fontRef>
        </p:style>
        <p:txBody>
          <a:bodyPr>
            <a:normAutofit/>
          </a:bodyPr>
          <a:lstStyle/>
          <a:p>
            <a:pPr>
              <a:buNone/>
            </a:pPr>
            <a:r>
              <a:rPr lang="bn-BD" b="1" dirty="0" smtClean="0">
                <a:solidFill>
                  <a:schemeClr val="tx1"/>
                </a:solidFill>
                <a:latin typeface="NikoshBAN" pitchFamily="2" charset="0"/>
                <a:cs typeface="NikoshBAN" pitchFamily="2" charset="0"/>
              </a:rPr>
              <a:t>১।</a:t>
            </a:r>
            <a:r>
              <a:rPr lang="en-US" b="1" dirty="0" smtClean="0">
                <a:solidFill>
                  <a:schemeClr val="tx1"/>
                </a:solidFill>
                <a:latin typeface="NikoshBAN" pitchFamily="2" charset="0"/>
                <a:cs typeface="NikoshBAN" pitchFamily="2" charset="0"/>
              </a:rPr>
              <a:t>A={</a:t>
            </a:r>
            <a:r>
              <a:rPr lang="en-US" b="1" dirty="0" smtClean="0">
                <a:solidFill>
                  <a:schemeClr val="tx1"/>
                </a:solidFill>
                <a:latin typeface="Times New Roman" pitchFamily="18" charset="0"/>
                <a:cs typeface="Times New Roman" pitchFamily="18" charset="0"/>
              </a:rPr>
              <a:t>1,2,3,4,6</a:t>
            </a:r>
            <a:r>
              <a:rPr lang="en-US" b="1" dirty="0" smtClean="0">
                <a:solidFill>
                  <a:schemeClr val="tx1"/>
                </a:solidFill>
                <a:latin typeface="NikoshBAN" pitchFamily="2" charset="0"/>
                <a:cs typeface="NikoshBAN" pitchFamily="2" charset="0"/>
              </a:rPr>
              <a:t>}, B={</a:t>
            </a:r>
            <a:r>
              <a:rPr lang="en-US" b="1" dirty="0" smtClean="0">
                <a:solidFill>
                  <a:schemeClr val="tx1"/>
                </a:solidFill>
                <a:latin typeface="Times New Roman" pitchFamily="18" charset="0"/>
                <a:cs typeface="Times New Roman" pitchFamily="18" charset="0"/>
              </a:rPr>
              <a:t>5,6,7,8</a:t>
            </a:r>
            <a:r>
              <a:rPr lang="en-US" b="1" dirty="0" smtClean="0">
                <a:solidFill>
                  <a:schemeClr val="tx1"/>
                </a:solidFill>
                <a:latin typeface="NikoshBAN" pitchFamily="2" charset="0"/>
                <a:cs typeface="NikoshBAN" pitchFamily="2" charset="0"/>
              </a:rPr>
              <a:t>}</a:t>
            </a:r>
            <a:r>
              <a:rPr lang="bn-BD" b="1" dirty="0" smtClean="0">
                <a:solidFill>
                  <a:schemeClr val="tx1"/>
                </a:solidFill>
                <a:latin typeface="NikoshBAN" pitchFamily="2" charset="0"/>
                <a:cs typeface="NikoshBAN" pitchFamily="2" charset="0"/>
              </a:rPr>
              <a:t>, হলে</a:t>
            </a:r>
            <a:r>
              <a:rPr lang="en-US" b="1" dirty="0" smtClean="0">
                <a:solidFill>
                  <a:schemeClr val="tx1"/>
                </a:solidFill>
                <a:latin typeface="NikoshBAN" pitchFamily="2" charset="0"/>
                <a:cs typeface="NikoshBAN" pitchFamily="2" charset="0"/>
              </a:rPr>
              <a:t> A    B = </a:t>
            </a:r>
            <a:r>
              <a:rPr lang="bn-BD" b="1" dirty="0" smtClean="0">
                <a:solidFill>
                  <a:schemeClr val="tx1"/>
                </a:solidFill>
                <a:latin typeface="NikoshBAN" pitchFamily="2" charset="0"/>
                <a:cs typeface="NikoshBAN" pitchFamily="2" charset="0"/>
              </a:rPr>
              <a:t>কত।</a:t>
            </a:r>
          </a:p>
          <a:p>
            <a:pPr>
              <a:buNone/>
            </a:pPr>
            <a:r>
              <a:rPr lang="bn-BD" b="1" dirty="0" smtClean="0">
                <a:solidFill>
                  <a:schemeClr val="tx1"/>
                </a:solidFill>
                <a:latin typeface="NikoshBAN" pitchFamily="2" charset="0"/>
                <a:cs typeface="NikoshBAN" pitchFamily="2" charset="0"/>
              </a:rPr>
              <a:t>২। </a:t>
            </a:r>
            <a:r>
              <a:rPr lang="en-US" b="1" dirty="0" smtClean="0">
                <a:solidFill>
                  <a:schemeClr val="tx1"/>
                </a:solidFill>
                <a:latin typeface="NikoshBAN" pitchFamily="2" charset="0"/>
                <a:cs typeface="NikoshBAN" pitchFamily="2" charset="0"/>
              </a:rPr>
              <a:t>B={</a:t>
            </a:r>
            <a:r>
              <a:rPr lang="en-US" b="1" dirty="0" smtClean="0">
                <a:solidFill>
                  <a:schemeClr val="tx1"/>
                </a:solidFill>
                <a:latin typeface="Times New Roman" pitchFamily="18" charset="0"/>
                <a:cs typeface="Times New Roman" pitchFamily="18" charset="0"/>
              </a:rPr>
              <a:t>3,4,5,6,7</a:t>
            </a:r>
            <a:r>
              <a:rPr lang="en-US" b="1" dirty="0" smtClean="0">
                <a:solidFill>
                  <a:schemeClr val="tx1"/>
                </a:solidFill>
                <a:latin typeface="NikoshBAN" pitchFamily="2" charset="0"/>
                <a:cs typeface="NikoshBAN" pitchFamily="2" charset="0"/>
              </a:rPr>
              <a:t>}, C={</a:t>
            </a:r>
            <a:r>
              <a:rPr lang="en-US" b="1" dirty="0" smtClean="0">
                <a:solidFill>
                  <a:schemeClr val="tx1"/>
                </a:solidFill>
                <a:latin typeface="Times New Roman" pitchFamily="18" charset="0"/>
                <a:cs typeface="Times New Roman" pitchFamily="18" charset="0"/>
              </a:rPr>
              <a:t>5,7,8,9</a:t>
            </a:r>
            <a:r>
              <a:rPr lang="en-US" b="1" dirty="0" smtClean="0">
                <a:solidFill>
                  <a:schemeClr val="tx1"/>
                </a:solidFill>
                <a:latin typeface="NikoshBAN" pitchFamily="2" charset="0"/>
                <a:cs typeface="NikoshBAN" pitchFamily="2" charset="0"/>
              </a:rPr>
              <a:t>}  </a:t>
            </a:r>
            <a:r>
              <a:rPr lang="bn-BD" b="1" dirty="0" smtClean="0">
                <a:solidFill>
                  <a:schemeClr val="tx1"/>
                </a:solidFill>
                <a:latin typeface="NikoshBAN" pitchFamily="2" charset="0"/>
                <a:cs typeface="NikoshBAN" pitchFamily="2" charset="0"/>
              </a:rPr>
              <a:t>হলে </a:t>
            </a:r>
            <a:r>
              <a:rPr lang="en-US" b="1" dirty="0" smtClean="0">
                <a:solidFill>
                  <a:schemeClr val="tx1"/>
                </a:solidFill>
                <a:latin typeface="NikoshBAN" pitchFamily="2" charset="0"/>
                <a:cs typeface="NikoshBAN" pitchFamily="2" charset="0"/>
              </a:rPr>
              <a:t>B     C=  </a:t>
            </a:r>
            <a:r>
              <a:rPr lang="bn-BD" b="1" dirty="0" smtClean="0">
                <a:solidFill>
                  <a:schemeClr val="tx1"/>
                </a:solidFill>
                <a:latin typeface="NikoshBAN" pitchFamily="2" charset="0"/>
                <a:cs typeface="NikoshBAN" pitchFamily="2" charset="0"/>
              </a:rPr>
              <a:t>কত।</a:t>
            </a:r>
            <a:endParaRPr lang="en-US" b="1" dirty="0" smtClean="0">
              <a:solidFill>
                <a:schemeClr val="tx1"/>
              </a:solidFill>
              <a:latin typeface="NikoshBAN" pitchFamily="2" charset="0"/>
              <a:cs typeface="NikoshBAN" pitchFamily="2" charset="0"/>
            </a:endParaRPr>
          </a:p>
          <a:p>
            <a:pPr>
              <a:buNone/>
            </a:pPr>
            <a:r>
              <a:rPr lang="en-US" b="1" dirty="0" smtClean="0">
                <a:solidFill>
                  <a:schemeClr val="tx1"/>
                </a:solidFill>
                <a:latin typeface="NikoshBAN" pitchFamily="2" charset="0"/>
                <a:cs typeface="NikoshBAN" pitchFamily="2" charset="0"/>
              </a:rPr>
              <a:t>3</a:t>
            </a:r>
            <a:r>
              <a:rPr lang="bn-IN" b="1" dirty="0" smtClean="0">
                <a:solidFill>
                  <a:schemeClr val="tx1"/>
                </a:solidFill>
                <a:latin typeface="NikoshBAN" pitchFamily="2" charset="0"/>
                <a:cs typeface="NikoshBAN" pitchFamily="2" charset="0"/>
              </a:rPr>
              <a:t>।</a:t>
            </a:r>
            <a:r>
              <a:rPr lang="en-US" b="1" dirty="0" smtClean="0">
                <a:solidFill>
                  <a:schemeClr val="tx1"/>
                </a:solidFill>
                <a:latin typeface="NikoshBAN" pitchFamily="2" charset="0"/>
                <a:cs typeface="NikoshBAN" pitchFamily="2" charset="0"/>
              </a:rPr>
              <a:t>U={</a:t>
            </a:r>
            <a:r>
              <a:rPr lang="en-US" b="1" dirty="0" smtClean="0">
                <a:solidFill>
                  <a:schemeClr val="tx1"/>
                </a:solidFill>
                <a:latin typeface="Times New Roman" pitchFamily="18" charset="0"/>
                <a:cs typeface="Times New Roman" pitchFamily="18" charset="0"/>
              </a:rPr>
              <a:t>1,2,3,4,5,6,7},</a:t>
            </a:r>
            <a:r>
              <a:rPr lang="en-US" b="1" dirty="0" smtClean="0">
                <a:solidFill>
                  <a:schemeClr val="tx1"/>
                </a:solidFill>
                <a:latin typeface="NikoshBAN" pitchFamily="2" charset="0"/>
                <a:cs typeface="NikoshBAN" pitchFamily="2" charset="0"/>
              </a:rPr>
              <a:t>A={</a:t>
            </a:r>
            <a:r>
              <a:rPr lang="en-US" b="1" dirty="0" smtClean="0">
                <a:solidFill>
                  <a:schemeClr val="tx1"/>
                </a:solidFill>
                <a:latin typeface="Times New Roman" pitchFamily="18" charset="0"/>
                <a:cs typeface="Times New Roman" pitchFamily="18" charset="0"/>
              </a:rPr>
              <a:t>1,3,5</a:t>
            </a:r>
            <a:r>
              <a:rPr lang="en-US" b="1" dirty="0" smtClean="0">
                <a:solidFill>
                  <a:schemeClr val="tx1"/>
                </a:solidFill>
                <a:latin typeface="NikoshBAN" pitchFamily="2" charset="0"/>
                <a:cs typeface="NikoshBAN" pitchFamily="2" charset="0"/>
              </a:rPr>
              <a:t>}.B={</a:t>
            </a:r>
            <a:r>
              <a:rPr lang="en-US" b="1" dirty="0" smtClean="0">
                <a:solidFill>
                  <a:schemeClr val="tx1"/>
                </a:solidFill>
                <a:latin typeface="Times New Roman" pitchFamily="18" charset="0"/>
                <a:cs typeface="Times New Roman" pitchFamily="18" charset="0"/>
              </a:rPr>
              <a:t>2,4,6</a:t>
            </a:r>
            <a:r>
              <a:rPr lang="en-US" b="1" dirty="0" smtClean="0">
                <a:solidFill>
                  <a:schemeClr val="tx1"/>
                </a:solidFill>
                <a:latin typeface="NikoshBAN" pitchFamily="2" charset="0"/>
                <a:cs typeface="NikoshBAN" pitchFamily="2" charset="0"/>
              </a:rPr>
              <a:t>},</a:t>
            </a:r>
          </a:p>
          <a:p>
            <a:pPr>
              <a:buNone/>
            </a:pPr>
            <a:r>
              <a:rPr lang="en-US" b="1" dirty="0" smtClean="0">
                <a:solidFill>
                  <a:schemeClr val="tx1"/>
                </a:solidFill>
                <a:latin typeface="NikoshBAN" pitchFamily="2" charset="0"/>
                <a:cs typeface="NikoshBAN" pitchFamily="2" charset="0"/>
              </a:rPr>
              <a:t>C={</a:t>
            </a:r>
            <a:r>
              <a:rPr lang="en-US" b="1" dirty="0" smtClean="0">
                <a:solidFill>
                  <a:schemeClr val="tx1"/>
                </a:solidFill>
                <a:latin typeface="Times New Roman" pitchFamily="18" charset="0"/>
                <a:cs typeface="Times New Roman" pitchFamily="18" charset="0"/>
              </a:rPr>
              <a:t>3,4,5,6,7</a:t>
            </a:r>
            <a:r>
              <a:rPr lang="en-US" b="1" dirty="0" smtClean="0">
                <a:solidFill>
                  <a:schemeClr val="tx1"/>
                </a:solidFill>
                <a:latin typeface="NikoshBAN" pitchFamily="2" charset="0"/>
                <a:cs typeface="NikoshBAN" pitchFamily="2" charset="0"/>
              </a:rPr>
              <a:t>}</a:t>
            </a:r>
            <a:r>
              <a:rPr lang="bn-IN" b="1" dirty="0" smtClean="0">
                <a:solidFill>
                  <a:schemeClr val="tx1"/>
                </a:solidFill>
                <a:latin typeface="NikoshBAN" pitchFamily="2" charset="0"/>
                <a:cs typeface="NikoshBAN" pitchFamily="2" charset="0"/>
              </a:rPr>
              <a:t>হলে সত্যতা যাচাই করঃ</a:t>
            </a:r>
          </a:p>
          <a:p>
            <a:pPr>
              <a:buNone/>
            </a:pPr>
            <a:r>
              <a:rPr lang="bn-IN" b="1" dirty="0" smtClean="0">
                <a:solidFill>
                  <a:schemeClr val="tx1"/>
                </a:solidFill>
                <a:latin typeface="NikoshBAN" pitchFamily="2" charset="0"/>
                <a:cs typeface="NikoshBAN" pitchFamily="2" charset="0"/>
              </a:rPr>
              <a:t>(</a:t>
            </a:r>
            <a:r>
              <a:rPr lang="en-US" b="1" dirty="0" smtClean="0">
                <a:solidFill>
                  <a:schemeClr val="tx1"/>
                </a:solidFill>
                <a:latin typeface="NikoshBAN" pitchFamily="2" charset="0"/>
                <a:cs typeface="NikoshBAN" pitchFamily="2" charset="0"/>
              </a:rPr>
              <a:t>A    B)    C=(A     C)     (B      C)</a:t>
            </a:r>
            <a:endParaRPr lang="bn-IN" b="1" dirty="0" smtClean="0">
              <a:solidFill>
                <a:schemeClr val="tx1"/>
              </a:solidFill>
              <a:latin typeface="NikoshBAN" pitchFamily="2" charset="0"/>
              <a:cs typeface="NikoshBAN" pitchFamily="2" charset="0"/>
            </a:endParaRPr>
          </a:p>
          <a:p>
            <a:pPr>
              <a:buNone/>
            </a:pPr>
            <a:endParaRPr lang="en-US" dirty="0">
              <a:solidFill>
                <a:schemeClr val="tx1">
                  <a:lumMod val="85000"/>
                  <a:lumOff val="15000"/>
                </a:schemeClr>
              </a:solidFill>
              <a:latin typeface="NikoshBAN" pitchFamily="2" charset="0"/>
              <a:cs typeface="NikoshBAN" pitchFamily="2"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023300036"/>
              </p:ext>
            </p:extLst>
          </p:nvPr>
        </p:nvGraphicFramePr>
        <p:xfrm>
          <a:off x="6324600" y="2819400"/>
          <a:ext cx="381000" cy="381000"/>
        </p:xfrm>
        <a:graphic>
          <a:graphicData uri="http://schemas.openxmlformats.org/presentationml/2006/ole">
            <mc:AlternateContent xmlns:mc="http://schemas.openxmlformats.org/markup-compatibility/2006">
              <mc:Choice xmlns:v="urn:schemas-microsoft-com:vml" Requires="v">
                <p:oleObj spid="_x0000_s2099" name="Equation" r:id="rId3" imgW="164880" imgH="126720" progId="Equation.3">
                  <p:embed/>
                </p:oleObj>
              </mc:Choice>
              <mc:Fallback>
                <p:oleObj name="Equation" r:id="rId3" imgW="164880" imgH="126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2819400"/>
                        <a:ext cx="38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6400800" y="3429000"/>
          <a:ext cx="381000" cy="381000"/>
        </p:xfrm>
        <a:graphic>
          <a:graphicData uri="http://schemas.openxmlformats.org/presentationml/2006/ole">
            <mc:AlternateContent xmlns:mc="http://schemas.openxmlformats.org/markup-compatibility/2006">
              <mc:Choice xmlns:v="urn:schemas-microsoft-com:vml" Requires="v">
                <p:oleObj spid="_x0000_s2100" name="Equation" r:id="rId5" imgW="164880" imgH="126720" progId="Equation.3">
                  <p:embed/>
                </p:oleObj>
              </mc:Choice>
              <mc:Fallback>
                <p:oleObj name="Equation" r:id="rId5" imgW="164880" imgH="1267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3429000"/>
                        <a:ext cx="38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553456405"/>
              </p:ext>
            </p:extLst>
          </p:nvPr>
        </p:nvGraphicFramePr>
        <p:xfrm>
          <a:off x="762000" y="5181600"/>
          <a:ext cx="381000" cy="381000"/>
        </p:xfrm>
        <a:graphic>
          <a:graphicData uri="http://schemas.openxmlformats.org/presentationml/2006/ole">
            <mc:AlternateContent xmlns:mc="http://schemas.openxmlformats.org/markup-compatibility/2006">
              <mc:Choice xmlns:v="urn:schemas-microsoft-com:vml" Requires="v">
                <p:oleObj spid="_x0000_s2101" name="Equation" r:id="rId7" imgW="164880" imgH="126720" progId="Equation.3">
                  <p:embed/>
                </p:oleObj>
              </mc:Choice>
              <mc:Fallback>
                <p:oleObj name="Equation" r:id="rId7" imgW="164880" imgH="126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181600"/>
                        <a:ext cx="38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4876800" y="5105400"/>
          <a:ext cx="381000" cy="381000"/>
        </p:xfrm>
        <a:graphic>
          <a:graphicData uri="http://schemas.openxmlformats.org/presentationml/2006/ole">
            <mc:AlternateContent xmlns:mc="http://schemas.openxmlformats.org/markup-compatibility/2006">
              <mc:Choice xmlns:v="urn:schemas-microsoft-com:vml" Requires="v">
                <p:oleObj spid="_x0000_s2102" name="Equation" r:id="rId8" imgW="164880" imgH="126720" progId="Equation.3">
                  <p:embed/>
                </p:oleObj>
              </mc:Choice>
              <mc:Fallback>
                <p:oleObj name="Equation" r:id="rId8" imgW="164880" imgH="1267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76800" y="5105400"/>
                        <a:ext cx="38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868450933"/>
              </p:ext>
            </p:extLst>
          </p:nvPr>
        </p:nvGraphicFramePr>
        <p:xfrm>
          <a:off x="2971800" y="5105400"/>
          <a:ext cx="381000" cy="381000"/>
        </p:xfrm>
        <a:graphic>
          <a:graphicData uri="http://schemas.openxmlformats.org/presentationml/2006/ole">
            <mc:AlternateContent xmlns:mc="http://schemas.openxmlformats.org/markup-compatibility/2006">
              <mc:Choice xmlns:v="urn:schemas-microsoft-com:vml" Requires="v">
                <p:oleObj spid="_x0000_s2103" name="Equation" r:id="rId10" imgW="164880" imgH="126720" progId="Equation.3">
                  <p:embed/>
                </p:oleObj>
              </mc:Choice>
              <mc:Fallback>
                <p:oleObj name="Equation" r:id="rId10" imgW="164880" imgH="1267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71800" y="5105400"/>
                        <a:ext cx="38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1600200" y="5105400"/>
          <a:ext cx="381000" cy="381000"/>
        </p:xfrm>
        <a:graphic>
          <a:graphicData uri="http://schemas.openxmlformats.org/presentationml/2006/ole">
            <mc:AlternateContent xmlns:mc="http://schemas.openxmlformats.org/markup-compatibility/2006">
              <mc:Choice xmlns:v="urn:schemas-microsoft-com:vml" Requires="v">
                <p:oleObj spid="_x0000_s2104" name="Equation" r:id="rId11" imgW="164880" imgH="126720" progId="Equation.3">
                  <p:embed/>
                </p:oleObj>
              </mc:Choice>
              <mc:Fallback>
                <p:oleObj name="Equation" r:id="rId11" imgW="164880" imgH="1267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5105400"/>
                        <a:ext cx="38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716598314"/>
              </p:ext>
            </p:extLst>
          </p:nvPr>
        </p:nvGraphicFramePr>
        <p:xfrm>
          <a:off x="3886200" y="5181600"/>
          <a:ext cx="381000" cy="381000"/>
        </p:xfrm>
        <a:graphic>
          <a:graphicData uri="http://schemas.openxmlformats.org/presentationml/2006/ole">
            <mc:AlternateContent xmlns:mc="http://schemas.openxmlformats.org/markup-compatibility/2006">
              <mc:Choice xmlns:v="urn:schemas-microsoft-com:vml" Requires="v">
                <p:oleObj spid="_x0000_s2105" name="Equation" r:id="rId12" imgW="164880" imgH="126720" progId="Equation.3">
                  <p:embed/>
                </p:oleObj>
              </mc:Choice>
              <mc:Fallback>
                <p:oleObj name="Equation" r:id="rId12" imgW="164880" imgH="126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5181600"/>
                        <a:ext cx="38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2185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067800" cy="6858000"/>
            <a:chOff x="457200" y="228600"/>
            <a:chExt cx="7620001" cy="5638800"/>
          </a:xfrm>
        </p:grpSpPr>
        <p:pic>
          <p:nvPicPr>
            <p:cNvPr id="3" name="Picture 2"/>
            <p:cNvPicPr>
              <a:picLocks noChangeAspect="1" noChangeArrowheads="1"/>
            </p:cNvPicPr>
            <p:nvPr/>
          </p:nvPicPr>
          <p:blipFill>
            <a:blip r:embed="rId2"/>
            <a:srcRect/>
            <a:stretch>
              <a:fillRect/>
            </a:stretch>
          </p:blipFill>
          <p:spPr bwMode="auto">
            <a:xfrm>
              <a:off x="457200" y="228600"/>
              <a:ext cx="7620000" cy="56388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2" name="Rounded Rectangle 1"/>
            <p:cNvSpPr/>
            <p:nvPr/>
          </p:nvSpPr>
          <p:spPr>
            <a:xfrm>
              <a:off x="457201" y="3962400"/>
              <a:ext cx="7620000" cy="1676400"/>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bn-BD" sz="19900" b="1" dirty="0" smtClean="0">
                  <a:solidFill>
                    <a:srgbClr val="7030A0"/>
                  </a:solidFill>
                  <a:latin typeface="NikoshBAN" pitchFamily="2" charset="0"/>
                  <a:cs typeface="NikoshBAN" pitchFamily="2" charset="0"/>
                </a:rPr>
                <a:t>ধন্যবাদ</a:t>
              </a:r>
              <a:endParaRPr lang="en-US" sz="19900" b="1" dirty="0">
                <a:solidFill>
                  <a:srgbClr val="7030A0"/>
                </a:solidFill>
                <a:latin typeface="NikoshBAN" pitchFamily="2" charset="0"/>
                <a:cs typeface="NikoshBAN" pitchFamily="2" charset="0"/>
              </a:endParaRPr>
            </a:p>
          </p:txBody>
        </p:sp>
      </p:grpSp>
    </p:spTree>
    <p:extLst>
      <p:ext uri="{BB962C8B-B14F-4D97-AF65-F5344CB8AC3E}">
        <p14:creationId xmlns:p14="http://schemas.microsoft.com/office/powerpoint/2010/main" val="60530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9188777" cy="68604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endParaRPr lang="en-US" sz="5400" dirty="0" smtClean="0">
              <a:solidFill>
                <a:srgbClr val="7030A0"/>
              </a:solidFill>
            </a:endParaRPr>
          </a:p>
          <a:p>
            <a:endParaRPr lang="en-US" sz="5400" dirty="0">
              <a:solidFill>
                <a:srgbClr val="7030A0"/>
              </a:solidFill>
            </a:endParaRPr>
          </a:p>
          <a:p>
            <a:r>
              <a:rPr lang="bn-IN" sz="5400" dirty="0" smtClean="0">
                <a:solidFill>
                  <a:srgbClr val="7030A0"/>
                </a:solidFill>
              </a:rPr>
              <a:t>পরিচিতিঃ</a:t>
            </a:r>
          </a:p>
          <a:p>
            <a:r>
              <a:rPr lang="bn-IN" sz="5400" dirty="0" smtClean="0">
                <a:solidFill>
                  <a:srgbClr val="7030A0"/>
                </a:solidFill>
              </a:rPr>
              <a:t>মোঃ মাহবুব আলী </a:t>
            </a:r>
          </a:p>
          <a:p>
            <a:r>
              <a:rPr lang="bn-IN" sz="5400" dirty="0" smtClean="0">
                <a:solidFill>
                  <a:srgbClr val="7030A0"/>
                </a:solidFill>
              </a:rPr>
              <a:t>সিনিয়র শিক্ষক </a:t>
            </a:r>
          </a:p>
          <a:p>
            <a:r>
              <a:rPr lang="bn-IN" sz="5400" dirty="0" smtClean="0">
                <a:solidFill>
                  <a:srgbClr val="7030A0"/>
                </a:solidFill>
              </a:rPr>
              <a:t>আশুগঞ্জ তাপ বিদ্যুৎ কেন্দ্র উচ্চ বিদ্যালয়।</a:t>
            </a:r>
          </a:p>
          <a:p>
            <a:r>
              <a:rPr lang="bn-IN" sz="5400" dirty="0" smtClean="0">
                <a:solidFill>
                  <a:srgbClr val="7030A0"/>
                </a:solidFill>
              </a:rPr>
              <a:t>আশুগঞ্জ, ব্রাহ্মণবাড়িয়া।</a:t>
            </a:r>
            <a:endParaRPr lang="en-US" sz="5400" dirty="0">
              <a:solidFill>
                <a:srgbClr val="7030A0"/>
              </a:solidFill>
            </a:endParaRP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4418" t="2584" r="5802" b="11606"/>
          <a:stretch/>
        </p:blipFill>
        <p:spPr>
          <a:xfrm>
            <a:off x="6061435" y="697583"/>
            <a:ext cx="2394408" cy="292230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490621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USER\Pictures\images.jpg"/>
          <p:cNvPicPr>
            <a:picLocks noChangeAspect="1" noChangeArrowheads="1"/>
          </p:cNvPicPr>
          <p:nvPr/>
        </p:nvPicPr>
        <p:blipFill>
          <a:blip r:embed="rId2"/>
          <a:srcRect/>
          <a:stretch>
            <a:fillRect/>
          </a:stretch>
        </p:blipFill>
        <p:spPr bwMode="auto">
          <a:xfrm>
            <a:off x="381000" y="972153"/>
            <a:ext cx="3810000" cy="2678383"/>
          </a:xfrm>
          <a:prstGeom prst="rect">
            <a:avLst/>
          </a:prstGeom>
          <a:ln>
            <a:noFill/>
          </a:ln>
          <a:effectLst>
            <a:outerShdw blurRad="292100" dist="139700" dir="2700000" algn="tl" rotWithShape="0">
              <a:srgbClr val="333333">
                <a:alpha val="65000"/>
              </a:srgbClr>
            </a:outerShdw>
          </a:effectLst>
        </p:spPr>
      </p:pic>
      <p:sp>
        <p:nvSpPr>
          <p:cNvPr id="3" name="TextBox 2"/>
          <p:cNvSpPr txBox="1">
            <a:spLocks noChangeArrowheads="1"/>
          </p:cNvSpPr>
          <p:nvPr/>
        </p:nvSpPr>
        <p:spPr bwMode="auto">
          <a:xfrm>
            <a:off x="381000" y="2438400"/>
            <a:ext cx="2743200" cy="769441"/>
          </a:xfrm>
          <a:prstGeom prst="rect">
            <a:avLst/>
          </a:prstGeom>
          <a:noFill/>
          <a:ln w="9525">
            <a:noFill/>
            <a:miter lim="800000"/>
            <a:headEnd/>
            <a:tailEnd/>
          </a:ln>
        </p:spPr>
        <p:txBody>
          <a:bodyPr>
            <a:spAutoFit/>
          </a:bodyPr>
          <a:lstStyle/>
          <a:p>
            <a:pPr algn="ctr"/>
            <a:r>
              <a:rPr lang="bn-BD" sz="4400" b="1" dirty="0">
                <a:solidFill>
                  <a:srgbClr val="92D050"/>
                </a:solidFill>
                <a:latin typeface="NikoshBAN" pitchFamily="2" charset="0"/>
                <a:cs typeface="NikoshBAN" pitchFamily="2" charset="0"/>
              </a:rPr>
              <a:t>এক ঝাক পাখি</a:t>
            </a:r>
            <a:endParaRPr lang="en-US" sz="4400" b="1" dirty="0">
              <a:solidFill>
                <a:srgbClr val="92D050"/>
              </a:solidFill>
              <a:latin typeface="NikoshBAN" pitchFamily="2" charset="0"/>
              <a:cs typeface="NikoshBAN" pitchFamily="2" charset="0"/>
            </a:endParaRPr>
          </a:p>
        </p:txBody>
      </p:sp>
      <p:pic>
        <p:nvPicPr>
          <p:cNvPr id="14340" name="Picture 4" descr="I:\images.jpg"/>
          <p:cNvPicPr>
            <a:picLocks noChangeAspect="1" noChangeArrowheads="1"/>
          </p:cNvPicPr>
          <p:nvPr/>
        </p:nvPicPr>
        <p:blipFill>
          <a:blip r:embed="rId3"/>
          <a:srcRect/>
          <a:stretch>
            <a:fillRect/>
          </a:stretch>
        </p:blipFill>
        <p:spPr bwMode="auto">
          <a:xfrm>
            <a:off x="381000" y="4095484"/>
            <a:ext cx="3962400" cy="2641600"/>
          </a:xfrm>
          <a:prstGeom prst="rect">
            <a:avLst/>
          </a:prstGeom>
          <a:ln>
            <a:noFill/>
          </a:ln>
          <a:effectLst>
            <a:outerShdw blurRad="292100" dist="139700" dir="2700000" algn="tl" rotWithShape="0">
              <a:srgbClr val="333333">
                <a:alpha val="65000"/>
              </a:srgbClr>
            </a:outerShdw>
          </a:effectLst>
        </p:spPr>
      </p:pic>
      <p:pic>
        <p:nvPicPr>
          <p:cNvPr id="14343" name="Picture 7" descr="I:\diner.jpg"/>
          <p:cNvPicPr>
            <a:picLocks noChangeAspect="1" noChangeArrowheads="1"/>
          </p:cNvPicPr>
          <p:nvPr/>
        </p:nvPicPr>
        <p:blipFill>
          <a:blip r:embed="rId4"/>
          <a:srcRect/>
          <a:stretch>
            <a:fillRect/>
          </a:stretch>
        </p:blipFill>
        <p:spPr bwMode="auto">
          <a:xfrm>
            <a:off x="4724400" y="4095484"/>
            <a:ext cx="4038600" cy="2762515"/>
          </a:xfrm>
          <a:prstGeom prst="rect">
            <a:avLst/>
          </a:prstGeom>
          <a:ln>
            <a:noFill/>
          </a:ln>
          <a:effectLst>
            <a:outerShdw blurRad="292100" dist="139700" dir="2700000" algn="tl" rotWithShape="0">
              <a:srgbClr val="333333">
                <a:alpha val="65000"/>
              </a:srgbClr>
            </a:outerShdw>
          </a:effectLst>
        </p:spPr>
      </p:pic>
      <p:pic>
        <p:nvPicPr>
          <p:cNvPr id="14344" name="Picture 8" descr="I:\sofa.jpg"/>
          <p:cNvPicPr>
            <a:picLocks noChangeAspect="1" noChangeArrowheads="1"/>
          </p:cNvPicPr>
          <p:nvPr/>
        </p:nvPicPr>
        <p:blipFill>
          <a:blip r:embed="rId5"/>
          <a:srcRect/>
          <a:stretch>
            <a:fillRect/>
          </a:stretch>
        </p:blipFill>
        <p:spPr bwMode="auto">
          <a:xfrm>
            <a:off x="4724400" y="950382"/>
            <a:ext cx="4008120" cy="2783417"/>
          </a:xfrm>
          <a:prstGeom prst="rect">
            <a:avLst/>
          </a:prstGeom>
          <a:ln>
            <a:noFill/>
          </a:ln>
          <a:effectLst>
            <a:outerShdw blurRad="292100" dist="139700" dir="2700000" algn="tl" rotWithShape="0">
              <a:srgbClr val="333333">
                <a:alpha val="65000"/>
              </a:srgbClr>
            </a:outerShdw>
          </a:effectLst>
        </p:spPr>
      </p:pic>
      <p:sp>
        <p:nvSpPr>
          <p:cNvPr id="17" name="TextBox 16"/>
          <p:cNvSpPr txBox="1">
            <a:spLocks noChangeArrowheads="1"/>
          </p:cNvSpPr>
          <p:nvPr/>
        </p:nvSpPr>
        <p:spPr bwMode="auto">
          <a:xfrm>
            <a:off x="5486400" y="2209800"/>
            <a:ext cx="2743200" cy="830997"/>
          </a:xfrm>
          <a:prstGeom prst="rect">
            <a:avLst/>
          </a:prstGeom>
          <a:noFill/>
          <a:ln w="9525">
            <a:noFill/>
            <a:miter lim="800000"/>
            <a:headEnd/>
            <a:tailEnd/>
          </a:ln>
        </p:spPr>
        <p:txBody>
          <a:bodyPr>
            <a:spAutoFit/>
          </a:bodyPr>
          <a:lstStyle/>
          <a:p>
            <a:pPr algn="ctr"/>
            <a:r>
              <a:rPr lang="bn-BD" sz="4800" b="1" dirty="0">
                <a:solidFill>
                  <a:schemeClr val="bg1"/>
                </a:solidFill>
                <a:latin typeface="NikoshBAN" pitchFamily="2" charset="0"/>
                <a:cs typeface="NikoshBAN" pitchFamily="2" charset="0"/>
              </a:rPr>
              <a:t>সোফা সেট</a:t>
            </a:r>
            <a:endParaRPr lang="en-US" sz="4800" b="1" dirty="0">
              <a:solidFill>
                <a:schemeClr val="bg1"/>
              </a:solidFill>
              <a:latin typeface="NikoshBAN" pitchFamily="2" charset="0"/>
              <a:cs typeface="NikoshBAN" pitchFamily="2" charset="0"/>
            </a:endParaRPr>
          </a:p>
        </p:txBody>
      </p:sp>
      <p:sp>
        <p:nvSpPr>
          <p:cNvPr id="18" name="TextBox 17"/>
          <p:cNvSpPr txBox="1">
            <a:spLocks noChangeArrowheads="1"/>
          </p:cNvSpPr>
          <p:nvPr/>
        </p:nvSpPr>
        <p:spPr bwMode="auto">
          <a:xfrm>
            <a:off x="228600" y="5722938"/>
            <a:ext cx="3886200" cy="830997"/>
          </a:xfrm>
          <a:prstGeom prst="rect">
            <a:avLst/>
          </a:prstGeom>
          <a:noFill/>
          <a:ln w="9525">
            <a:noFill/>
            <a:miter lim="800000"/>
            <a:headEnd/>
            <a:tailEnd/>
          </a:ln>
        </p:spPr>
        <p:txBody>
          <a:bodyPr wrap="square">
            <a:spAutoFit/>
          </a:bodyPr>
          <a:lstStyle/>
          <a:p>
            <a:pPr algn="ctr"/>
            <a:r>
              <a:rPr lang="bn-BD" sz="4800" b="1" dirty="0">
                <a:solidFill>
                  <a:srgbClr val="FFC000"/>
                </a:solidFill>
                <a:latin typeface="NikoshBAN" pitchFamily="2" charset="0"/>
                <a:cs typeface="NikoshBAN" pitchFamily="2" charset="0"/>
              </a:rPr>
              <a:t>এক পাল জেব্রা</a:t>
            </a:r>
            <a:endParaRPr lang="en-US" sz="4800" b="1" dirty="0">
              <a:solidFill>
                <a:srgbClr val="FFC000"/>
              </a:solidFill>
              <a:latin typeface="NikoshBAN" pitchFamily="2" charset="0"/>
              <a:cs typeface="NikoshBAN" pitchFamily="2" charset="0"/>
            </a:endParaRPr>
          </a:p>
        </p:txBody>
      </p:sp>
      <p:sp>
        <p:nvSpPr>
          <p:cNvPr id="20" name="TextBox 19"/>
          <p:cNvSpPr txBox="1">
            <a:spLocks noChangeArrowheads="1"/>
          </p:cNvSpPr>
          <p:nvPr/>
        </p:nvSpPr>
        <p:spPr bwMode="auto">
          <a:xfrm>
            <a:off x="5453743" y="5936902"/>
            <a:ext cx="2743200" cy="830997"/>
          </a:xfrm>
          <a:prstGeom prst="rect">
            <a:avLst/>
          </a:prstGeom>
          <a:noFill/>
          <a:ln w="9525">
            <a:noFill/>
            <a:miter lim="800000"/>
            <a:headEnd/>
            <a:tailEnd/>
          </a:ln>
        </p:spPr>
        <p:txBody>
          <a:bodyPr>
            <a:spAutoFit/>
          </a:bodyPr>
          <a:lstStyle/>
          <a:p>
            <a:pPr algn="ctr"/>
            <a:r>
              <a:rPr lang="bn-BD" sz="4800" b="1" dirty="0">
                <a:solidFill>
                  <a:srgbClr val="002060"/>
                </a:solidFill>
                <a:latin typeface="NikoshBAN" pitchFamily="2" charset="0"/>
                <a:cs typeface="NikoshBAN" pitchFamily="2" charset="0"/>
              </a:rPr>
              <a:t>ডিনার সেট</a:t>
            </a:r>
            <a:endParaRPr lang="en-US" sz="4800"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60332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checkerboard(across)">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0" fill="hold"/>
                                        <p:tgtEl>
                                          <p:spTgt spid="18"/>
                                        </p:tgtEl>
                                        <p:attrNameLst>
                                          <p:attrName>ppt_x</p:attrName>
                                        </p:attrNameLst>
                                      </p:cBhvr>
                                      <p:tavLst>
                                        <p:tav tm="0">
                                          <p:val>
                                            <p:strVal val="#ppt_x"/>
                                          </p:val>
                                        </p:tav>
                                        <p:tav tm="100000">
                                          <p:val>
                                            <p:strVal val="#ppt_x"/>
                                          </p:val>
                                        </p:tav>
                                      </p:tavLst>
                                    </p:anim>
                                    <p:anim calcmode="lin" valueType="num">
                                      <p:cBhvr additive="base">
                                        <p:cTn id="19" dur="5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0" fill="hold"/>
                                        <p:tgtEl>
                                          <p:spTgt spid="20"/>
                                        </p:tgtEl>
                                        <p:attrNameLst>
                                          <p:attrName>ppt_x</p:attrName>
                                        </p:attrNameLst>
                                      </p:cBhvr>
                                      <p:tavLst>
                                        <p:tav tm="0">
                                          <p:val>
                                            <p:strVal val="#ppt_x"/>
                                          </p:val>
                                        </p:tav>
                                        <p:tav tm="100000">
                                          <p:val>
                                            <p:strVal val="#ppt_x"/>
                                          </p:val>
                                        </p:tav>
                                      </p:tavLst>
                                    </p:anim>
                                    <p:anim calcmode="lin" valueType="num">
                                      <p:cBhvr additive="base">
                                        <p:cTn id="25" dur="5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7" grpId="0"/>
      <p:bldP spid="18"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28600" y="724555"/>
            <a:ext cx="8458200" cy="5355312"/>
          </a:xfrm>
          <a:prstGeom prst="rect">
            <a:avLst/>
          </a:prstGeom>
          <a:noFill/>
          <a:ln w="76200">
            <a:solidFill>
              <a:schemeClr val="tx1"/>
            </a:solidFill>
            <a:miter lim="800000"/>
            <a:headEnd/>
            <a:tailEnd/>
          </a:ln>
        </p:spPr>
        <p:txBody>
          <a:bodyPr wrap="square">
            <a:spAutoFit/>
          </a:bodyPr>
          <a:lstStyle/>
          <a:p>
            <a:r>
              <a:rPr lang="en-US" sz="7200" b="1" dirty="0" smtClean="0">
                <a:solidFill>
                  <a:srgbClr val="FF0000"/>
                </a:solidFill>
                <a:latin typeface="NikoshBAN" pitchFamily="2" charset="0"/>
                <a:cs typeface="NikoshBAN" pitchFamily="2" charset="0"/>
              </a:rPr>
              <a:t>         </a:t>
            </a:r>
            <a:r>
              <a:rPr lang="bn-IN" sz="13800" b="1" dirty="0" smtClean="0">
                <a:solidFill>
                  <a:srgbClr val="7030A0"/>
                </a:solidFill>
                <a:latin typeface="NikoshBAN" pitchFamily="2" charset="0"/>
                <a:cs typeface="NikoshBAN" pitchFamily="2" charset="0"/>
              </a:rPr>
              <a:t>অধ্যয়</a:t>
            </a:r>
            <a:r>
              <a:rPr lang="en-US" sz="13800" b="1" dirty="0" smtClean="0">
                <a:solidFill>
                  <a:srgbClr val="7030A0"/>
                </a:solidFill>
                <a:latin typeface="NikoshBAN" pitchFamily="2" charset="0"/>
                <a:cs typeface="NikoshBAN" pitchFamily="2" charset="0"/>
              </a:rPr>
              <a:t>-</a:t>
            </a:r>
            <a:r>
              <a:rPr lang="bn-IN" sz="13800" b="1" dirty="0" smtClean="0">
                <a:solidFill>
                  <a:srgbClr val="7030A0"/>
                </a:solidFill>
                <a:latin typeface="NikoshBAN" pitchFamily="2" charset="0"/>
                <a:cs typeface="NikoshBAN" pitchFamily="2" charset="0"/>
              </a:rPr>
              <a:t>২</a:t>
            </a:r>
            <a:endParaRPr lang="bn-IN" sz="7200" b="1" dirty="0" smtClean="0">
              <a:solidFill>
                <a:srgbClr val="7030A0"/>
              </a:solidFill>
              <a:latin typeface="NikoshBAN" pitchFamily="2" charset="0"/>
              <a:cs typeface="NikoshBAN" pitchFamily="2" charset="0"/>
            </a:endParaRPr>
          </a:p>
          <a:p>
            <a:r>
              <a:rPr lang="bn-IN" sz="13800" b="1" dirty="0" smtClean="0">
                <a:solidFill>
                  <a:srgbClr val="002060"/>
                </a:solidFill>
                <a:latin typeface="NikoshBAN" pitchFamily="2" charset="0"/>
                <a:cs typeface="NikoshBAN" pitchFamily="2" charset="0"/>
              </a:rPr>
              <a:t>সেট ও ফাংশন</a:t>
            </a:r>
            <a:endParaRPr lang="en-US" sz="13800" b="1" dirty="0" smtClean="0">
              <a:solidFill>
                <a:srgbClr val="002060"/>
              </a:solidFill>
              <a:latin typeface="NikoshBAN" pitchFamily="2" charset="0"/>
              <a:cs typeface="NikoshBAN" pitchFamily="2" charset="0"/>
            </a:endParaRPr>
          </a:p>
          <a:p>
            <a:endParaRPr lang="en-US" sz="6600"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1322425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228600"/>
            <a:ext cx="7924800" cy="1200329"/>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a:spAutoFit/>
          </a:bodyPr>
          <a:lstStyle/>
          <a:p>
            <a:pPr algn="ctr">
              <a:defRPr/>
            </a:pPr>
            <a:r>
              <a:rPr lang="bn-IN" sz="7200" b="1" u="sng" dirty="0" smtClean="0">
                <a:solidFill>
                  <a:srgbClr val="7030A0"/>
                </a:solidFill>
                <a:latin typeface="NikoshBAN" pitchFamily="2" charset="0"/>
                <a:cs typeface="NikoshBAN" pitchFamily="2" charset="0"/>
              </a:rPr>
              <a:t>এই </a:t>
            </a:r>
            <a:r>
              <a:rPr lang="bn-BD" sz="7200" b="1" u="sng" dirty="0" smtClean="0">
                <a:solidFill>
                  <a:srgbClr val="7030A0"/>
                </a:solidFill>
                <a:latin typeface="NikoshBAN" pitchFamily="2" charset="0"/>
                <a:cs typeface="NikoshBAN" pitchFamily="2" charset="0"/>
              </a:rPr>
              <a:t>পাঠ </a:t>
            </a:r>
            <a:r>
              <a:rPr lang="bn-BD" sz="7200" b="1" u="sng" dirty="0">
                <a:solidFill>
                  <a:srgbClr val="7030A0"/>
                </a:solidFill>
                <a:latin typeface="NikoshBAN" pitchFamily="2" charset="0"/>
                <a:cs typeface="NikoshBAN" pitchFamily="2" charset="0"/>
              </a:rPr>
              <a:t>শেষে শিক্ষার্থীরা -</a:t>
            </a:r>
            <a:endParaRPr lang="en-US" sz="7200" b="1" u="sng" dirty="0">
              <a:solidFill>
                <a:srgbClr val="7030A0"/>
              </a:solidFill>
              <a:latin typeface="NikoshBAN" pitchFamily="2" charset="0"/>
              <a:cs typeface="NikoshBAN" pitchFamily="2" charset="0"/>
            </a:endParaRPr>
          </a:p>
        </p:txBody>
      </p:sp>
      <p:sp>
        <p:nvSpPr>
          <p:cNvPr id="11" name="TextBox 10"/>
          <p:cNvSpPr txBox="1">
            <a:spLocks noChangeArrowheads="1"/>
          </p:cNvSpPr>
          <p:nvPr/>
        </p:nvSpPr>
        <p:spPr bwMode="auto">
          <a:xfrm>
            <a:off x="762000" y="1371600"/>
            <a:ext cx="7467600" cy="8956298"/>
          </a:xfrm>
          <a:prstGeom prst="rect">
            <a:avLst/>
          </a:prstGeom>
          <a:noFill/>
          <a:ln w="38100">
            <a:noFill/>
            <a:miter lim="800000"/>
            <a:headEnd/>
            <a:tailEnd/>
          </a:ln>
        </p:spPr>
        <p:txBody>
          <a:bodyPr wrap="square">
            <a:spAutoFit/>
          </a:bodyPr>
          <a:lstStyle/>
          <a:p>
            <a:pPr algn="just"/>
            <a:r>
              <a:rPr lang="bn-IN" sz="4800" b="1" dirty="0" smtClean="0">
                <a:solidFill>
                  <a:schemeClr val="accent6"/>
                </a:solidFill>
                <a:latin typeface="NikoshBAN" pitchFamily="2" charset="0"/>
                <a:cs typeface="NikoshBAN" pitchFamily="2" charset="0"/>
              </a:rPr>
              <a:t>১।</a:t>
            </a:r>
            <a:r>
              <a:rPr lang="bn-BD" sz="4800" b="1" dirty="0" smtClean="0">
                <a:solidFill>
                  <a:schemeClr val="accent6"/>
                </a:solidFill>
                <a:latin typeface="NikoshBAN" pitchFamily="2" charset="0"/>
                <a:cs typeface="NikoshBAN" pitchFamily="2" charset="0"/>
              </a:rPr>
              <a:t>সেট </a:t>
            </a:r>
            <a:r>
              <a:rPr lang="bn-BD" sz="4800" b="1" dirty="0">
                <a:solidFill>
                  <a:schemeClr val="accent6"/>
                </a:solidFill>
                <a:latin typeface="NikoshBAN" pitchFamily="2" charset="0"/>
                <a:cs typeface="NikoshBAN" pitchFamily="2" charset="0"/>
              </a:rPr>
              <a:t>কী তা বলতে পারবে</a:t>
            </a:r>
            <a:r>
              <a:rPr lang="bn-BD" sz="4800" b="1" dirty="0" smtClean="0">
                <a:solidFill>
                  <a:schemeClr val="accent6"/>
                </a:solidFill>
                <a:latin typeface="NikoshBAN" pitchFamily="2" charset="0"/>
                <a:cs typeface="NikoshBAN" pitchFamily="2" charset="0"/>
              </a:rPr>
              <a:t>।</a:t>
            </a:r>
            <a:endParaRPr lang="bn-IN" sz="4800" b="1" dirty="0" smtClean="0">
              <a:solidFill>
                <a:schemeClr val="accent6"/>
              </a:solidFill>
              <a:latin typeface="NikoshBAN" pitchFamily="2" charset="0"/>
              <a:cs typeface="NikoshBAN" pitchFamily="2" charset="0"/>
            </a:endParaRPr>
          </a:p>
          <a:p>
            <a:pPr algn="just"/>
            <a:r>
              <a:rPr lang="bn-IN" sz="4800" b="1" dirty="0" smtClean="0">
                <a:solidFill>
                  <a:schemeClr val="accent6"/>
                </a:solidFill>
                <a:latin typeface="NikoshBAN" pitchFamily="2" charset="0"/>
                <a:cs typeface="NikoshBAN" pitchFamily="2" charset="0"/>
              </a:rPr>
              <a:t>২।</a:t>
            </a:r>
            <a:r>
              <a:rPr lang="bn-BD" sz="4800" b="1" dirty="0" smtClean="0">
                <a:solidFill>
                  <a:schemeClr val="accent6"/>
                </a:solidFill>
                <a:latin typeface="NikoshBAN" pitchFamily="2" charset="0"/>
                <a:cs typeface="NikoshBAN" pitchFamily="2" charset="0"/>
              </a:rPr>
              <a:t> সেট প্রকাশের পদ্ধতি বর্ণনা করতে পারবে।</a:t>
            </a:r>
            <a:endParaRPr lang="bn-IN" sz="4800" b="1" dirty="0" smtClean="0">
              <a:solidFill>
                <a:schemeClr val="accent6"/>
              </a:solidFill>
              <a:latin typeface="NikoshBAN" pitchFamily="2" charset="0"/>
              <a:cs typeface="NikoshBAN" pitchFamily="2" charset="0"/>
            </a:endParaRPr>
          </a:p>
          <a:p>
            <a:pPr algn="just"/>
            <a:r>
              <a:rPr lang="bn-IN" sz="4800" b="1" dirty="0" smtClean="0">
                <a:solidFill>
                  <a:schemeClr val="accent6"/>
                </a:solidFill>
                <a:latin typeface="NikoshBAN" pitchFamily="2" charset="0"/>
                <a:cs typeface="NikoshBAN" pitchFamily="2" charset="0"/>
              </a:rPr>
              <a:t>৩।</a:t>
            </a:r>
            <a:r>
              <a:rPr lang="bn-BD" sz="4800" b="1" dirty="0" smtClean="0">
                <a:solidFill>
                  <a:schemeClr val="accent6"/>
                </a:solidFill>
                <a:latin typeface="NikoshBAN" pitchFamily="2" charset="0"/>
                <a:cs typeface="NikoshBAN" pitchFamily="2" charset="0"/>
              </a:rPr>
              <a:t> সসীম সেট ও অসীম সেটের পার্থক্য  </a:t>
            </a:r>
          </a:p>
          <a:p>
            <a:pPr algn="just"/>
            <a:r>
              <a:rPr lang="bn-BD" sz="4800" b="1" dirty="0" smtClean="0">
                <a:solidFill>
                  <a:schemeClr val="accent6"/>
                </a:solidFill>
                <a:latin typeface="NikoshBAN" pitchFamily="2" charset="0"/>
                <a:cs typeface="NikoshBAN" pitchFamily="2" charset="0"/>
              </a:rPr>
              <a:t>    নিরুপন করতে পারবে।</a:t>
            </a:r>
            <a:endParaRPr lang="bn-IN" sz="4800" b="1" dirty="0" smtClean="0">
              <a:solidFill>
                <a:schemeClr val="accent6"/>
              </a:solidFill>
              <a:latin typeface="NikoshBAN" pitchFamily="2" charset="0"/>
              <a:cs typeface="NikoshBAN" pitchFamily="2" charset="0"/>
            </a:endParaRPr>
          </a:p>
          <a:p>
            <a:pPr algn="just"/>
            <a:r>
              <a:rPr lang="bn-IN" sz="4800" b="1" dirty="0" smtClean="0">
                <a:solidFill>
                  <a:schemeClr val="accent6"/>
                </a:solidFill>
                <a:latin typeface="NikoshBAN" pitchFamily="2" charset="0"/>
                <a:cs typeface="NikoshBAN" pitchFamily="2" charset="0"/>
              </a:rPr>
              <a:t>৪।</a:t>
            </a:r>
            <a:r>
              <a:rPr lang="bn-BD" sz="4800" b="1" dirty="0" smtClean="0">
                <a:solidFill>
                  <a:schemeClr val="accent6"/>
                </a:solidFill>
                <a:latin typeface="NikoshBAN" pitchFamily="2" charset="0"/>
                <a:cs typeface="NikoshBAN" pitchFamily="2" charset="0"/>
              </a:rPr>
              <a:t>  সেটের সংযোগ ও ছেদ ব্যাখ্যা এবং  </a:t>
            </a:r>
          </a:p>
          <a:p>
            <a:pPr algn="just"/>
            <a:r>
              <a:rPr lang="bn-BD" sz="4800" b="1" dirty="0" smtClean="0">
                <a:solidFill>
                  <a:schemeClr val="accent6"/>
                </a:solidFill>
                <a:latin typeface="NikoshBAN" pitchFamily="2" charset="0"/>
                <a:cs typeface="NikoshBAN" pitchFamily="2" charset="0"/>
              </a:rPr>
              <a:t>    যাচাই করতে পারবে</a:t>
            </a:r>
            <a:r>
              <a:rPr lang="bn-IN" sz="4800" b="1" dirty="0" smtClean="0">
                <a:solidFill>
                  <a:schemeClr val="accent6"/>
                </a:solidFill>
                <a:latin typeface="NikoshBAN" pitchFamily="2" charset="0"/>
                <a:cs typeface="NikoshBAN" pitchFamily="2" charset="0"/>
              </a:rPr>
              <a:t>।</a:t>
            </a:r>
          </a:p>
          <a:p>
            <a:pPr algn="just"/>
            <a:endParaRPr lang="bn-IN" sz="4800" b="1" dirty="0" smtClean="0">
              <a:latin typeface="NikoshBAN" pitchFamily="2" charset="0"/>
              <a:cs typeface="NikoshBAN" pitchFamily="2" charset="0"/>
            </a:endParaRPr>
          </a:p>
          <a:p>
            <a:pPr algn="just"/>
            <a:endParaRPr lang="en-US" sz="4800" b="1" dirty="0" smtClean="0">
              <a:latin typeface="SutonnyMJ" pitchFamily="2" charset="0"/>
            </a:endParaRPr>
          </a:p>
          <a:p>
            <a:endParaRPr lang="en-US" sz="4800" dirty="0" smtClean="0">
              <a:solidFill>
                <a:schemeClr val="accent2"/>
              </a:solidFill>
              <a:latin typeface="SutonnyMJ" pitchFamily="2" charset="0"/>
            </a:endParaRPr>
          </a:p>
          <a:p>
            <a:endParaRPr lang="en-US" sz="4800" dirty="0" smtClean="0">
              <a:solidFill>
                <a:schemeClr val="accent2"/>
              </a:solidFill>
              <a:latin typeface="SutonnyMJ" pitchFamily="2" charset="0"/>
            </a:endParaRPr>
          </a:p>
          <a:p>
            <a:endParaRPr lang="en-US" sz="4800" dirty="0">
              <a:solidFill>
                <a:schemeClr val="accent2"/>
              </a:solidFill>
              <a:latin typeface="SutonnyMJ" pitchFamily="2" charset="0"/>
            </a:endParaRPr>
          </a:p>
        </p:txBody>
      </p:sp>
    </p:spTree>
    <p:extLst>
      <p:ext uri="{BB962C8B-B14F-4D97-AF65-F5344CB8AC3E}">
        <p14:creationId xmlns:p14="http://schemas.microsoft.com/office/powerpoint/2010/main" val="2826648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743200"/>
            <a:ext cx="6553200" cy="258532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4800" b="1" dirty="0">
                <a:solidFill>
                  <a:srgbClr val="00B050"/>
                </a:solidFill>
                <a:latin typeface="NikoshBAN" pitchFamily="2" charset="0"/>
                <a:cs typeface="NikoshBAN" pitchFamily="2" charset="0"/>
              </a:rPr>
              <a:t>বাস্তব </a:t>
            </a:r>
            <a:r>
              <a:rPr lang="bn-BD" sz="4800" b="1" dirty="0" smtClean="0">
                <a:solidFill>
                  <a:srgbClr val="00B050"/>
                </a:solidFill>
                <a:latin typeface="NikoshBAN" pitchFamily="2" charset="0"/>
                <a:cs typeface="NikoshBAN" pitchFamily="2" charset="0"/>
              </a:rPr>
              <a:t>বা </a:t>
            </a:r>
            <a:r>
              <a:rPr lang="bn-BD" sz="4800" b="1" dirty="0">
                <a:solidFill>
                  <a:srgbClr val="00B050"/>
                </a:solidFill>
                <a:latin typeface="NikoshBAN" pitchFamily="2" charset="0"/>
                <a:cs typeface="NikoshBAN" pitchFamily="2" charset="0"/>
              </a:rPr>
              <a:t>চিন্তা </a:t>
            </a:r>
            <a:r>
              <a:rPr lang="bn-BD" sz="4800" b="1" dirty="0" smtClean="0">
                <a:solidFill>
                  <a:srgbClr val="00B050"/>
                </a:solidFill>
                <a:latin typeface="NikoshBAN" pitchFamily="2" charset="0"/>
                <a:cs typeface="NikoshBAN" pitchFamily="2" charset="0"/>
              </a:rPr>
              <a:t>জগতে</a:t>
            </a:r>
            <a:r>
              <a:rPr lang="bn-IN" sz="4800" b="1" dirty="0" smtClean="0">
                <a:solidFill>
                  <a:srgbClr val="00B050"/>
                </a:solidFill>
                <a:latin typeface="NikoshBAN" pitchFamily="2" charset="0"/>
                <a:cs typeface="NikoshBAN" pitchFamily="2" charset="0"/>
              </a:rPr>
              <a:t> সুসংঙ্গায়িত</a:t>
            </a:r>
            <a:r>
              <a:rPr lang="bn-BD" sz="4800" b="1" dirty="0" smtClean="0">
                <a:solidFill>
                  <a:srgbClr val="00B050"/>
                </a:solidFill>
                <a:latin typeface="NikoshBAN" pitchFamily="2" charset="0"/>
                <a:cs typeface="NikoshBAN" pitchFamily="2" charset="0"/>
              </a:rPr>
              <a:t> </a:t>
            </a:r>
            <a:r>
              <a:rPr lang="bn-BD" sz="4800" b="1" dirty="0">
                <a:solidFill>
                  <a:srgbClr val="00B050"/>
                </a:solidFill>
                <a:latin typeface="NikoshBAN" pitchFamily="2" charset="0"/>
                <a:cs typeface="NikoshBAN" pitchFamily="2" charset="0"/>
              </a:rPr>
              <a:t>বস্তু </a:t>
            </a:r>
            <a:r>
              <a:rPr lang="bn-BD" sz="4800" b="1" dirty="0" smtClean="0">
                <a:solidFill>
                  <a:srgbClr val="00B050"/>
                </a:solidFill>
                <a:latin typeface="NikoshBAN" pitchFamily="2" charset="0"/>
                <a:cs typeface="NikoshBAN" pitchFamily="2" charset="0"/>
              </a:rPr>
              <a:t>স</a:t>
            </a:r>
            <a:r>
              <a:rPr lang="bn-IN" sz="4800" b="1" dirty="0" smtClean="0">
                <a:solidFill>
                  <a:srgbClr val="00B050"/>
                </a:solidFill>
                <a:latin typeface="NikoshBAN" pitchFamily="2" charset="0"/>
                <a:cs typeface="NikoshBAN" pitchFamily="2" charset="0"/>
              </a:rPr>
              <a:t>মূ</a:t>
            </a:r>
            <a:r>
              <a:rPr lang="bn-BD" sz="4800" b="1" dirty="0" smtClean="0">
                <a:solidFill>
                  <a:srgbClr val="00B050"/>
                </a:solidFill>
                <a:latin typeface="NikoshBAN" pitchFamily="2" charset="0"/>
                <a:cs typeface="NikoshBAN" pitchFamily="2" charset="0"/>
              </a:rPr>
              <a:t>হের </a:t>
            </a:r>
            <a:r>
              <a:rPr lang="bn-BD" sz="4800" b="1" dirty="0">
                <a:solidFill>
                  <a:srgbClr val="00B050"/>
                </a:solidFill>
                <a:latin typeface="NikoshBAN" pitchFamily="2" charset="0"/>
                <a:cs typeface="NikoshBAN" pitchFamily="2" charset="0"/>
              </a:rPr>
              <a:t>সুনির্ধারিত সংগ্রহকে সেট বলে। </a:t>
            </a:r>
            <a:endParaRPr lang="en-US" sz="4800" b="1" dirty="0">
              <a:solidFill>
                <a:srgbClr val="00B050"/>
              </a:solidFill>
              <a:latin typeface="NikoshBAN" pitchFamily="2" charset="0"/>
              <a:cs typeface="NikoshBAN" pitchFamily="2" charset="0"/>
            </a:endParaRPr>
          </a:p>
          <a:p>
            <a:endParaRPr lang="en-US" dirty="0"/>
          </a:p>
        </p:txBody>
      </p:sp>
      <p:sp>
        <p:nvSpPr>
          <p:cNvPr id="3" name="TextBox 2"/>
          <p:cNvSpPr txBox="1"/>
          <p:nvPr/>
        </p:nvSpPr>
        <p:spPr>
          <a:xfrm>
            <a:off x="870856" y="322697"/>
            <a:ext cx="6596743"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8800" dirty="0" smtClean="0">
                <a:solidFill>
                  <a:srgbClr val="FF00FF"/>
                </a:solidFill>
              </a:rPr>
              <a:t>সেটের ধারনা</a:t>
            </a:r>
            <a:endParaRPr lang="en-US" sz="8800" dirty="0">
              <a:solidFill>
                <a:srgbClr val="FF00FF"/>
              </a:solidFill>
            </a:endParaRPr>
          </a:p>
        </p:txBody>
      </p:sp>
    </p:spTree>
    <p:extLst>
      <p:ext uri="{BB962C8B-B14F-4D97-AF65-F5344CB8AC3E}">
        <p14:creationId xmlns:p14="http://schemas.microsoft.com/office/powerpoint/2010/main" val="33970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6629400" cy="5632311"/>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6000" b="1" u="sng" dirty="0" smtClean="0">
                <a:solidFill>
                  <a:srgbClr val="00B0F0"/>
                </a:solidFill>
                <a:latin typeface="NikoshBAN" pitchFamily="2" charset="0"/>
                <a:cs typeface="NikoshBAN" pitchFamily="2" charset="0"/>
              </a:rPr>
              <a:t>সব সংগ্রহই সেট নয়ঃ</a:t>
            </a:r>
          </a:p>
          <a:p>
            <a:r>
              <a:rPr lang="bn-IN" sz="6000" b="1" dirty="0" smtClean="0">
                <a:solidFill>
                  <a:srgbClr val="00B0F0"/>
                </a:solidFill>
                <a:latin typeface="NikoshBAN" pitchFamily="2" charset="0"/>
                <a:cs typeface="NikoshBAN" pitchFamily="2" charset="0"/>
              </a:rPr>
              <a:t>১।মজার বই।</a:t>
            </a:r>
          </a:p>
          <a:p>
            <a:r>
              <a:rPr lang="bn-IN" sz="6000" b="1" dirty="0" smtClean="0">
                <a:solidFill>
                  <a:srgbClr val="00B0F0"/>
                </a:solidFill>
                <a:latin typeface="NikoshBAN" pitchFamily="2" charset="0"/>
                <a:cs typeface="NikoshBAN" pitchFamily="2" charset="0"/>
              </a:rPr>
              <a:t>২।সুসাদু খাবার।</a:t>
            </a:r>
          </a:p>
          <a:p>
            <a:r>
              <a:rPr lang="bn-IN" sz="6000" b="1" dirty="0" smtClean="0">
                <a:solidFill>
                  <a:srgbClr val="00B0F0"/>
                </a:solidFill>
                <a:latin typeface="NikoshBAN" pitchFamily="2" charset="0"/>
                <a:cs typeface="NikoshBAN" pitchFamily="2" charset="0"/>
              </a:rPr>
              <a:t>৩। বিদ্যালয়ের লম্বা বালক।</a:t>
            </a:r>
          </a:p>
          <a:p>
            <a:r>
              <a:rPr lang="bn-IN" sz="6000" b="1" dirty="0" smtClean="0">
                <a:solidFill>
                  <a:srgbClr val="00B0F0"/>
                </a:solidFill>
                <a:latin typeface="NikoshBAN" pitchFamily="2" charset="0"/>
                <a:cs typeface="NikoshBAN" pitchFamily="2" charset="0"/>
              </a:rPr>
              <a:t>৪।সুন্দর ছবি।</a:t>
            </a:r>
          </a:p>
          <a:p>
            <a:r>
              <a:rPr lang="bn-IN" sz="6000" b="1" dirty="0" smtClean="0">
                <a:solidFill>
                  <a:srgbClr val="00B0F0"/>
                </a:solidFill>
                <a:latin typeface="NikoshBAN" pitchFamily="2" charset="0"/>
                <a:cs typeface="NikoshBAN" pitchFamily="2" charset="0"/>
              </a:rPr>
              <a:t>৫।প্রিয় গান।</a:t>
            </a:r>
          </a:p>
        </p:txBody>
      </p:sp>
    </p:spTree>
    <p:extLst>
      <p:ext uri="{BB962C8B-B14F-4D97-AF65-F5344CB8AC3E}">
        <p14:creationId xmlns:p14="http://schemas.microsoft.com/office/powerpoint/2010/main" val="61107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0" y="0"/>
            <a:ext cx="9144000" cy="6858000"/>
          </a:xfrm>
          <a:prstGeom prst="rect">
            <a:avLst/>
          </a:prstGeom>
          <a:noFill/>
          <a:ln w="76200" cap="flat" cmpd="sng" algn="ctr">
            <a:solidFill>
              <a:schemeClr val="tx1"/>
            </a:solidFill>
            <a:prstDash val="solid"/>
          </a:ln>
        </p:spPr>
        <p:style>
          <a:lnRef idx="1">
            <a:schemeClr val="accent2"/>
          </a:lnRef>
          <a:fillRef idx="2">
            <a:schemeClr val="accent2"/>
          </a:fillRef>
          <a:effectRef idx="1">
            <a:schemeClr val="accent2"/>
          </a:effectRef>
          <a:fontRef idx="minor">
            <a:schemeClr val="dk1"/>
          </a:fontRef>
        </p:style>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dk1"/>
              </a:solidFill>
              <a:effectLst/>
              <a:uLnTx/>
              <a:uFillTx/>
              <a:latin typeface="NikoshBAN" pitchFamily="2" charset="0"/>
              <a:ea typeface="+mn-ea"/>
              <a:cs typeface="NikoshBAN" pitchFamily="2"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bn-BD" sz="4400" b="1" i="0" u="none" strike="noStrike" kern="1200" cap="none" spc="0" normalizeH="0" baseline="0" noProof="0" dirty="0" smtClean="0">
                <a:ln>
                  <a:noFill/>
                </a:ln>
                <a:solidFill>
                  <a:schemeClr val="dk1"/>
                </a:solidFill>
                <a:effectLst/>
                <a:uLnTx/>
                <a:uFillTx/>
                <a:latin typeface="NikoshBAN" pitchFamily="2" charset="0"/>
                <a:ea typeface="+mn-ea"/>
                <a:cs typeface="NikoshBAN" pitchFamily="2" charset="0"/>
              </a:rPr>
              <a:t> </a:t>
            </a:r>
            <a:r>
              <a:rPr kumimoji="0" lang="bn-BD" sz="4400" b="1" i="0" u="none" strike="noStrike" kern="1200" cap="none" spc="0" normalizeH="0" baseline="0" noProof="0" dirty="0" smtClean="0">
                <a:ln>
                  <a:noFill/>
                </a:ln>
                <a:solidFill>
                  <a:srgbClr val="FF0000"/>
                </a:solidFill>
                <a:effectLst/>
                <a:uLnTx/>
                <a:uFillTx/>
                <a:latin typeface="NikoshBAN" pitchFamily="2" charset="0"/>
                <a:ea typeface="+mn-ea"/>
                <a:cs typeface="NikoshBAN" pitchFamily="2" charset="0"/>
              </a:rPr>
              <a:t>সেটকে ইংরেজি বড় হরফ যেমন</a:t>
            </a:r>
            <a:r>
              <a:rPr kumimoji="0" lang="en-US" sz="4400" b="1" i="0" u="none" strike="noStrike" kern="1200" cap="none" spc="0" normalizeH="0" baseline="0" noProof="0" dirty="0" smtClean="0">
                <a:ln>
                  <a:noFill/>
                </a:ln>
                <a:solidFill>
                  <a:srgbClr val="FF0000"/>
                </a:solidFill>
                <a:effectLst/>
                <a:uLnTx/>
                <a:uFillTx/>
                <a:latin typeface="NikoshBAN" pitchFamily="2" charset="0"/>
                <a:ea typeface="+mn-ea"/>
                <a:cs typeface="NikoshBAN" pitchFamily="2" charset="0"/>
              </a:rPr>
              <a:t> A,B,C,….,X,Y ,Z </a:t>
            </a:r>
            <a:r>
              <a:rPr kumimoji="0" lang="bn-BD" sz="4400" b="1" i="0" u="none" strike="noStrike" kern="1200" cap="none" spc="0" normalizeH="0" baseline="0" noProof="0" dirty="0" smtClean="0">
                <a:ln>
                  <a:noFill/>
                </a:ln>
                <a:solidFill>
                  <a:srgbClr val="FF0000"/>
                </a:solidFill>
                <a:effectLst/>
                <a:uLnTx/>
                <a:uFillTx/>
                <a:latin typeface="NikoshBAN" pitchFamily="2" charset="0"/>
                <a:ea typeface="+mn-ea"/>
                <a:cs typeface="NikoshBAN" pitchFamily="2" charset="0"/>
              </a:rPr>
              <a:t>ইত্যাদি</a:t>
            </a:r>
            <a:r>
              <a:rPr lang="en-US" sz="4400" b="1" dirty="0">
                <a:solidFill>
                  <a:srgbClr val="FF0000"/>
                </a:solidFill>
                <a:latin typeface="NikoshBAN" pitchFamily="2" charset="0"/>
                <a:cs typeface="NikoshBAN" pitchFamily="2" charset="0"/>
              </a:rPr>
              <a:t> </a:t>
            </a:r>
            <a:r>
              <a:rPr lang="en-US" sz="4400" b="1" dirty="0" err="1" smtClean="0">
                <a:solidFill>
                  <a:srgbClr val="FF0000"/>
                </a:solidFill>
                <a:latin typeface="NikoshBAN" pitchFamily="2" charset="0"/>
                <a:cs typeface="NikoshBAN" pitchFamily="2" charset="0"/>
              </a:rPr>
              <a:t>দ্বারা</a:t>
            </a:r>
            <a:r>
              <a:rPr lang="en-US" sz="4400" b="1" dirty="0" smtClean="0">
                <a:solidFill>
                  <a:srgbClr val="FF0000"/>
                </a:solidFill>
                <a:latin typeface="NikoshBAN" pitchFamily="2" charset="0"/>
                <a:cs typeface="NikoshBAN" pitchFamily="2" charset="0"/>
              </a:rPr>
              <a:t> </a:t>
            </a:r>
            <a:r>
              <a:rPr lang="en-US" sz="4400" b="1" dirty="0" err="1" smtClean="0">
                <a:solidFill>
                  <a:srgbClr val="FF0000"/>
                </a:solidFill>
                <a:latin typeface="NikoshBAN" pitchFamily="2" charset="0"/>
                <a:cs typeface="NikoshBAN" pitchFamily="2" charset="0"/>
              </a:rPr>
              <a:t>প্রকাশ</a:t>
            </a:r>
            <a:r>
              <a:rPr lang="en-US" sz="4400" b="1" dirty="0" smtClean="0">
                <a:solidFill>
                  <a:srgbClr val="FF0000"/>
                </a:solidFill>
                <a:latin typeface="NikoshBAN" pitchFamily="2" charset="0"/>
                <a:cs typeface="NikoshBAN" pitchFamily="2" charset="0"/>
              </a:rPr>
              <a:t> </a:t>
            </a:r>
            <a:r>
              <a:rPr lang="en-US" sz="4400" b="1" dirty="0" err="1" smtClean="0">
                <a:solidFill>
                  <a:srgbClr val="FF0000"/>
                </a:solidFill>
                <a:latin typeface="NikoshBAN" pitchFamily="2" charset="0"/>
                <a:cs typeface="NikoshBAN" pitchFamily="2" charset="0"/>
              </a:rPr>
              <a:t>করা</a:t>
            </a:r>
            <a:r>
              <a:rPr lang="en-US" sz="4400" b="1" dirty="0" smtClean="0">
                <a:solidFill>
                  <a:srgbClr val="FF0000"/>
                </a:solidFill>
                <a:latin typeface="NikoshBAN" pitchFamily="2" charset="0"/>
                <a:cs typeface="NikoshBAN" pitchFamily="2" charset="0"/>
              </a:rPr>
              <a:t> </a:t>
            </a:r>
            <a:r>
              <a:rPr lang="en-US" sz="4400" b="1" dirty="0" err="1" smtClean="0">
                <a:solidFill>
                  <a:srgbClr val="FF0000"/>
                </a:solidFill>
                <a:latin typeface="NikoshBAN" pitchFamily="2" charset="0"/>
                <a:cs typeface="NikoshBAN" pitchFamily="2" charset="0"/>
              </a:rPr>
              <a:t>হয়</a:t>
            </a:r>
            <a:r>
              <a:rPr lang="en-US" sz="4400" b="1" dirty="0" smtClean="0">
                <a:solidFill>
                  <a:srgbClr val="FF0000"/>
                </a:solidFill>
                <a:latin typeface="NikoshBAN" pitchFamily="2" charset="0"/>
                <a:cs typeface="NikoshBAN" pitchFamily="2" charset="0"/>
              </a:rPr>
              <a:t>।</a:t>
            </a:r>
            <a:endParaRPr kumimoji="0" lang="bn-IN" sz="4400" b="1" i="0" u="none" strike="noStrike" kern="1200" cap="none" spc="0" normalizeH="0" baseline="0" noProof="0" dirty="0" smtClean="0">
              <a:ln>
                <a:noFill/>
              </a:ln>
              <a:solidFill>
                <a:srgbClr val="FF0000"/>
              </a:solidFill>
              <a:effectLst/>
              <a:uLnTx/>
              <a:uFillTx/>
              <a:latin typeface="NikoshBAN" pitchFamily="2" charset="0"/>
              <a:ea typeface="+mn-ea"/>
              <a:cs typeface="NikoshBAN" pitchFamily="2"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bn-IN" sz="4400" b="1" dirty="0" smtClean="0">
                <a:solidFill>
                  <a:srgbClr val="7030A0"/>
                </a:solidFill>
                <a:latin typeface="NikoshBAN" pitchFamily="2" charset="0"/>
                <a:cs typeface="NikoshBAN" pitchFamily="2" charset="0"/>
              </a:rPr>
              <a:t>সেটের সদস্যকে সেটের উপাদান</a:t>
            </a:r>
            <a:r>
              <a:rPr lang="en-US" sz="4400" b="1" dirty="0" smtClean="0">
                <a:solidFill>
                  <a:srgbClr val="7030A0"/>
                </a:solidFill>
                <a:latin typeface="NikoshBAN" pitchFamily="2" charset="0"/>
                <a:cs typeface="NikoshBAN" pitchFamily="2" charset="0"/>
              </a:rPr>
              <a:t> </a:t>
            </a:r>
            <a:r>
              <a:rPr lang="bn-IN" sz="4400" b="1" dirty="0" smtClean="0">
                <a:solidFill>
                  <a:srgbClr val="7030A0"/>
                </a:solidFill>
                <a:latin typeface="NikoshBAN" pitchFamily="2" charset="0"/>
                <a:cs typeface="NikoshBAN" pitchFamily="2" charset="0"/>
              </a:rPr>
              <a:t>বলা হয়।</a:t>
            </a:r>
            <a:endParaRPr kumimoji="0" lang="en-US" sz="4400" b="1" i="0" u="none" strike="noStrike" kern="1200" cap="none" spc="0" normalizeH="0" baseline="0" noProof="0" dirty="0" smtClean="0">
              <a:ln>
                <a:noFill/>
              </a:ln>
              <a:solidFill>
                <a:srgbClr val="7030A0"/>
              </a:solidFill>
              <a:effectLst/>
              <a:uLnTx/>
              <a:uFillTx/>
              <a:latin typeface="NikoshBAN" pitchFamily="2" charset="0"/>
              <a:ea typeface="+mn-ea"/>
              <a:cs typeface="NikoshBAN" pitchFamily="2"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bn-BD" sz="4400" b="1" i="0" u="none" strike="noStrike" kern="1200" cap="none" spc="0" normalizeH="0" baseline="0" noProof="0" dirty="0" smtClean="0">
                <a:ln>
                  <a:noFill/>
                </a:ln>
                <a:solidFill>
                  <a:schemeClr val="dk1"/>
                </a:solidFill>
                <a:effectLst/>
                <a:uLnTx/>
                <a:uFillTx/>
                <a:latin typeface="NikoshBAN" pitchFamily="2" charset="0"/>
                <a:ea typeface="+mn-ea"/>
                <a:cs typeface="NikoshBAN" pitchFamily="2" charset="0"/>
              </a:rPr>
              <a:t> </a:t>
            </a:r>
            <a:r>
              <a:rPr kumimoji="0" lang="bn-BD" sz="4400" b="1" i="0" u="none" strike="noStrike" kern="1200" cap="none" spc="0" normalizeH="0" baseline="0" noProof="0" dirty="0" smtClean="0">
                <a:ln>
                  <a:noFill/>
                </a:ln>
                <a:solidFill>
                  <a:srgbClr val="00B050"/>
                </a:solidFill>
                <a:effectLst/>
                <a:uLnTx/>
                <a:uFillTx/>
                <a:latin typeface="NikoshBAN" pitchFamily="2" charset="0"/>
                <a:ea typeface="+mn-ea"/>
                <a:cs typeface="NikoshBAN" pitchFamily="2" charset="0"/>
              </a:rPr>
              <a:t>সেটের সদস্যকে ইংরেজি ছোট হরফ </a:t>
            </a:r>
            <a:r>
              <a:rPr kumimoji="0" lang="en-US" sz="4400" b="1" i="0" u="none" strike="noStrike" kern="1200" cap="none" spc="0" normalizeH="0" baseline="0" noProof="0" dirty="0" err="1" smtClean="0">
                <a:ln>
                  <a:noFill/>
                </a:ln>
                <a:solidFill>
                  <a:srgbClr val="00B050"/>
                </a:solidFill>
                <a:effectLst/>
                <a:uLnTx/>
                <a:uFillTx/>
                <a:latin typeface="NikoshBAN" pitchFamily="2" charset="0"/>
                <a:ea typeface="+mn-ea"/>
                <a:cs typeface="NikoshBAN" pitchFamily="2" charset="0"/>
              </a:rPr>
              <a:t>a,b,c</a:t>
            </a:r>
            <a:r>
              <a:rPr kumimoji="0" lang="en-US" sz="4400" b="1" i="0" u="none" strike="noStrike" kern="1200" cap="none" spc="0" normalizeH="0" baseline="0" noProof="0" dirty="0" smtClean="0">
                <a:ln>
                  <a:noFill/>
                </a:ln>
                <a:solidFill>
                  <a:srgbClr val="00B050"/>
                </a:solidFill>
                <a:effectLst/>
                <a:uLnTx/>
                <a:uFillTx/>
                <a:latin typeface="NikoshBAN" pitchFamily="2" charset="0"/>
                <a:ea typeface="+mn-ea"/>
                <a:cs typeface="NikoshBAN" pitchFamily="2" charset="0"/>
              </a:rPr>
              <a:t>…</a:t>
            </a:r>
            <a:r>
              <a:rPr kumimoji="0" lang="en-US" sz="4400" b="1" i="0" u="none" strike="noStrike" kern="1200" cap="none" spc="0" normalizeH="0" baseline="0" noProof="0" dirty="0" err="1" smtClean="0">
                <a:ln>
                  <a:noFill/>
                </a:ln>
                <a:solidFill>
                  <a:srgbClr val="00B050"/>
                </a:solidFill>
                <a:effectLst/>
                <a:uLnTx/>
                <a:uFillTx/>
                <a:latin typeface="NikoshBAN" pitchFamily="2" charset="0"/>
                <a:ea typeface="+mn-ea"/>
                <a:cs typeface="NikoshBAN" pitchFamily="2" charset="0"/>
              </a:rPr>
              <a:t>x,y,z</a:t>
            </a:r>
            <a:r>
              <a:rPr kumimoji="0" lang="bn-BD" sz="4400" b="1" i="0" u="none" strike="noStrike" kern="1200" cap="none" spc="0" normalizeH="0" baseline="0" noProof="0" dirty="0" smtClean="0">
                <a:ln>
                  <a:noFill/>
                </a:ln>
                <a:solidFill>
                  <a:srgbClr val="00B050"/>
                </a:solidFill>
                <a:effectLst/>
                <a:uLnTx/>
                <a:uFillTx/>
                <a:latin typeface="NikoshBAN" pitchFamily="2" charset="0"/>
                <a:ea typeface="+mn-ea"/>
                <a:cs typeface="NikoshBAN" pitchFamily="2" charset="0"/>
              </a:rPr>
              <a:t> ইত্যাদি</a:t>
            </a:r>
            <a:r>
              <a:rPr kumimoji="0" lang="en-US" sz="4400" b="1" i="0" u="none" strike="noStrike" kern="1200" cap="none" spc="0" normalizeH="0" baseline="0" noProof="0" dirty="0" smtClean="0">
                <a:ln>
                  <a:noFill/>
                </a:ln>
                <a:solidFill>
                  <a:srgbClr val="00B050"/>
                </a:solidFill>
                <a:effectLst/>
                <a:uLnTx/>
                <a:uFillTx/>
                <a:latin typeface="NikoshBAN" pitchFamily="2" charset="0"/>
                <a:ea typeface="+mn-ea"/>
                <a:cs typeface="NikoshBAN" pitchFamily="2" charset="0"/>
              </a:rPr>
              <a:t> </a:t>
            </a:r>
            <a:r>
              <a:rPr kumimoji="0" lang="bn-IN" sz="4400" b="1" i="0" u="none" strike="noStrike" kern="1200" cap="none" spc="0" normalizeH="0" baseline="0" noProof="0" dirty="0" smtClean="0">
                <a:ln>
                  <a:noFill/>
                </a:ln>
                <a:solidFill>
                  <a:srgbClr val="00B050"/>
                </a:solidFill>
                <a:effectLst/>
                <a:uLnTx/>
                <a:uFillTx/>
                <a:latin typeface="NikoshBAN" pitchFamily="2" charset="0"/>
                <a:ea typeface="+mn-ea"/>
                <a:cs typeface="NikoshBAN" pitchFamily="2" charset="0"/>
              </a:rPr>
              <a:t>এবং</a:t>
            </a:r>
            <a:r>
              <a:rPr kumimoji="0" lang="bn-IN" sz="4400" b="1" i="0" u="none" strike="noStrike" kern="1200" cap="none" spc="0" normalizeH="0" noProof="0" dirty="0" smtClean="0">
                <a:ln>
                  <a:noFill/>
                </a:ln>
                <a:solidFill>
                  <a:srgbClr val="00B050"/>
                </a:solidFill>
                <a:effectLst/>
                <a:uLnTx/>
                <a:uFillTx/>
                <a:latin typeface="NikoshBAN" pitchFamily="2" charset="0"/>
                <a:ea typeface="+mn-ea"/>
                <a:cs typeface="NikoshBAN" pitchFamily="2" charset="0"/>
              </a:rPr>
              <a:t> </a:t>
            </a:r>
            <a:r>
              <a:rPr kumimoji="0" lang="en-US" sz="4400" b="1" i="0" u="none" strike="noStrike" kern="1200" cap="none" spc="0" normalizeH="0" noProof="0" dirty="0" smtClean="0">
                <a:ln>
                  <a:noFill/>
                </a:ln>
                <a:solidFill>
                  <a:srgbClr val="00B050"/>
                </a:solidFill>
                <a:effectLst/>
                <a:uLnTx/>
                <a:uFillTx/>
                <a:latin typeface="Times New Roman" pitchFamily="18" charset="0"/>
                <a:cs typeface="Times New Roman" pitchFamily="18" charset="0"/>
              </a:rPr>
              <a:t>1,2,3,…</a:t>
            </a:r>
            <a:r>
              <a:rPr kumimoji="0" lang="bn-IN" sz="4400" b="1" i="0" u="none" strike="noStrike" kern="1200" cap="none" spc="0" normalizeH="0" noProof="0" dirty="0" smtClean="0">
                <a:ln>
                  <a:noFill/>
                </a:ln>
                <a:solidFill>
                  <a:srgbClr val="00B050"/>
                </a:solidFill>
                <a:effectLst/>
                <a:uLnTx/>
                <a:uFillTx/>
                <a:latin typeface="NikoshBAN" pitchFamily="2" charset="0"/>
                <a:ea typeface="+mn-ea"/>
                <a:cs typeface="NikoshBAN" pitchFamily="2" charset="0"/>
              </a:rPr>
              <a:t>সংখ্যা</a:t>
            </a:r>
            <a:r>
              <a:rPr kumimoji="0" lang="bn-BD" sz="4400" b="1" i="0" u="none" strike="noStrike" kern="1200" cap="none" spc="0" normalizeH="0" baseline="0" noProof="0" dirty="0" smtClean="0">
                <a:ln>
                  <a:noFill/>
                </a:ln>
                <a:solidFill>
                  <a:srgbClr val="00B050"/>
                </a:solidFill>
                <a:effectLst/>
                <a:uLnTx/>
                <a:uFillTx/>
                <a:latin typeface="NikoshBAN" pitchFamily="2" charset="0"/>
                <a:ea typeface="+mn-ea"/>
                <a:cs typeface="NikoshBAN" pitchFamily="2" charset="0"/>
              </a:rPr>
              <a:t> দ্বারা প্রকাশ করা হয়।</a:t>
            </a:r>
            <a:endParaRPr kumimoji="0" lang="bn-IN" sz="4400" b="1" i="0" u="none" strike="noStrike" kern="1200" cap="none" spc="0" normalizeH="0" baseline="0" noProof="0" dirty="0" smtClean="0">
              <a:ln>
                <a:noFill/>
              </a:ln>
              <a:solidFill>
                <a:srgbClr val="00B050"/>
              </a:solidFill>
              <a:effectLst/>
              <a:uLnTx/>
              <a:uFillTx/>
              <a:latin typeface="NikoshBAN" pitchFamily="2" charset="0"/>
              <a:ea typeface="+mn-ea"/>
              <a:cs typeface="NikoshBAN" pitchFamily="2"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bn-IN" sz="4400" b="1" dirty="0" smtClean="0">
                <a:solidFill>
                  <a:schemeClr val="accent6">
                    <a:lumMod val="50000"/>
                  </a:schemeClr>
                </a:solidFill>
                <a:latin typeface="NikoshBAN" pitchFamily="2" charset="0"/>
                <a:cs typeface="NikoshBAN" pitchFamily="2" charset="0"/>
              </a:rPr>
              <a:t>সেটের উপাদান প্রকাশের চিহ্ন </a:t>
            </a:r>
            <a:r>
              <a:rPr lang="en-US" sz="4400" b="1" dirty="0" smtClean="0">
                <a:solidFill>
                  <a:schemeClr val="accent6">
                    <a:lumMod val="50000"/>
                  </a:schemeClr>
                </a:solidFill>
                <a:latin typeface="NikoshBAN" pitchFamily="2" charset="0"/>
                <a:cs typeface="NikoshBAN" pitchFamily="2" charset="0"/>
              </a:rPr>
              <a:t> €</a:t>
            </a:r>
            <a:endParaRPr lang="bn-IN" sz="4400" b="1" dirty="0" smtClean="0">
              <a:solidFill>
                <a:schemeClr val="accent6">
                  <a:lumMod val="50000"/>
                </a:schemeClr>
              </a:solidFill>
              <a:latin typeface="NikoshBAN" pitchFamily="2" charset="0"/>
              <a:cs typeface="NikoshBAN" pitchFamily="2" charset="0"/>
            </a:endParaRPr>
          </a:p>
          <a:p>
            <a:pPr marL="342900" lvl="0" indent="-342900">
              <a:spcBef>
                <a:spcPct val="20000"/>
              </a:spcBef>
            </a:pPr>
            <a:endParaRPr kumimoji="0" lang="bn-IN" sz="4400" b="0" i="0" u="none" strike="noStrike" kern="1200" cap="none" spc="0" normalizeH="0" baseline="0" noProof="0" dirty="0" smtClean="0">
              <a:ln>
                <a:noFill/>
              </a:ln>
              <a:solidFill>
                <a:schemeClr val="dk1"/>
              </a:solidFill>
              <a:effectLst/>
              <a:uLnTx/>
              <a:uFillTx/>
              <a:latin typeface="NikoshBAN" pitchFamily="2" charset="0"/>
              <a:ea typeface="+mn-ea"/>
              <a:cs typeface="NikoshBAN" pitchFamily="2"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bn-BD" sz="4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4400" b="0" i="0" u="none" strike="noStrike" kern="1200" cap="none" spc="0" normalizeH="0" baseline="0" noProof="0" dirty="0">
              <a:ln>
                <a:noFill/>
              </a:ln>
              <a:solidFill>
                <a:schemeClr val="dk1"/>
              </a:solidFill>
              <a:effectLst/>
              <a:uLnTx/>
              <a:uFillTx/>
              <a:latin typeface="+mn-lt"/>
              <a:ea typeface="+mn-ea"/>
              <a:cs typeface="+mn-cs"/>
            </a:endParaRPr>
          </a:p>
        </p:txBody>
      </p:sp>
    </p:spTree>
    <p:extLst>
      <p:ext uri="{BB962C8B-B14F-4D97-AF65-F5344CB8AC3E}">
        <p14:creationId xmlns:p14="http://schemas.microsoft.com/office/powerpoint/2010/main" val="1107131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4270" y="2591612"/>
            <a:ext cx="3646445" cy="1823222"/>
          </a:xfrm>
          <a:custGeom>
            <a:avLst/>
            <a:gdLst>
              <a:gd name="connsiteX0" fmla="*/ 0 w 3646445"/>
              <a:gd name="connsiteY0" fmla="*/ 182322 h 1823222"/>
              <a:gd name="connsiteX1" fmla="*/ 182322 w 3646445"/>
              <a:gd name="connsiteY1" fmla="*/ 0 h 1823222"/>
              <a:gd name="connsiteX2" fmla="*/ 3464123 w 3646445"/>
              <a:gd name="connsiteY2" fmla="*/ 0 h 1823222"/>
              <a:gd name="connsiteX3" fmla="*/ 3646445 w 3646445"/>
              <a:gd name="connsiteY3" fmla="*/ 182322 h 1823222"/>
              <a:gd name="connsiteX4" fmla="*/ 3646445 w 3646445"/>
              <a:gd name="connsiteY4" fmla="*/ 1640900 h 1823222"/>
              <a:gd name="connsiteX5" fmla="*/ 3464123 w 3646445"/>
              <a:gd name="connsiteY5" fmla="*/ 1823222 h 1823222"/>
              <a:gd name="connsiteX6" fmla="*/ 182322 w 3646445"/>
              <a:gd name="connsiteY6" fmla="*/ 1823222 h 1823222"/>
              <a:gd name="connsiteX7" fmla="*/ 0 w 3646445"/>
              <a:gd name="connsiteY7" fmla="*/ 1640900 h 1823222"/>
              <a:gd name="connsiteX8" fmla="*/ 0 w 3646445"/>
              <a:gd name="connsiteY8" fmla="*/ 182322 h 182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46445" h="1823222">
                <a:moveTo>
                  <a:pt x="0" y="182322"/>
                </a:moveTo>
                <a:cubicBezTo>
                  <a:pt x="0" y="81628"/>
                  <a:pt x="81628" y="0"/>
                  <a:pt x="182322" y="0"/>
                </a:cubicBezTo>
                <a:lnTo>
                  <a:pt x="3464123" y="0"/>
                </a:lnTo>
                <a:cubicBezTo>
                  <a:pt x="3564817" y="0"/>
                  <a:pt x="3646445" y="81628"/>
                  <a:pt x="3646445" y="182322"/>
                </a:cubicBezTo>
                <a:lnTo>
                  <a:pt x="3646445" y="1640900"/>
                </a:lnTo>
                <a:cubicBezTo>
                  <a:pt x="3646445" y="1741594"/>
                  <a:pt x="3564817" y="1823222"/>
                  <a:pt x="3464123" y="1823222"/>
                </a:cubicBezTo>
                <a:lnTo>
                  <a:pt x="182322" y="1823222"/>
                </a:lnTo>
                <a:cubicBezTo>
                  <a:pt x="81628" y="1823222"/>
                  <a:pt x="0" y="1741594"/>
                  <a:pt x="0" y="1640900"/>
                </a:cubicBezTo>
                <a:lnTo>
                  <a:pt x="0" y="182322"/>
                </a:lnTo>
                <a:close/>
              </a:path>
            </a:pathLst>
          </a:custGeom>
          <a:noFill/>
          <a:ln w="57150">
            <a:solidFill>
              <a:srgbClr val="7030A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8800" tIns="78800" rIns="78800" bIns="78800" numCol="1" spcCol="1270" anchor="ctr" anchorCtr="0">
            <a:noAutofit/>
          </a:bodyPr>
          <a:lstStyle/>
          <a:p>
            <a:pPr lvl="0" algn="ctr" defTabSz="1778000">
              <a:lnSpc>
                <a:spcPct val="90000"/>
              </a:lnSpc>
              <a:spcBef>
                <a:spcPct val="0"/>
              </a:spcBef>
              <a:spcAft>
                <a:spcPct val="35000"/>
              </a:spcAft>
            </a:pPr>
            <a:r>
              <a:rPr lang="bn-BD" sz="4000" b="1" kern="1200" dirty="0" smtClean="0">
                <a:solidFill>
                  <a:schemeClr val="tx1"/>
                </a:solidFill>
                <a:latin typeface="NikoshBAN" pitchFamily="2" charset="0"/>
                <a:cs typeface="NikoshBAN" pitchFamily="2" charset="0"/>
              </a:rPr>
              <a:t>সেট প্রকাশের পদ্ধতি</a:t>
            </a:r>
            <a:endParaRPr lang="en-US" sz="4000" b="1" kern="1200" dirty="0" smtClean="0">
              <a:solidFill>
                <a:schemeClr val="tx1"/>
              </a:solidFill>
              <a:latin typeface="NikoshBAN" pitchFamily="2" charset="0"/>
              <a:cs typeface="NikoshBAN" pitchFamily="2" charset="0"/>
            </a:endParaRPr>
          </a:p>
          <a:p>
            <a:pPr lvl="0" algn="ctr" defTabSz="1778000">
              <a:lnSpc>
                <a:spcPct val="90000"/>
              </a:lnSpc>
              <a:spcBef>
                <a:spcPct val="0"/>
              </a:spcBef>
              <a:spcAft>
                <a:spcPct val="35000"/>
              </a:spcAft>
            </a:pPr>
            <a:r>
              <a:rPr lang="en-US" sz="2900" b="1" kern="1200" dirty="0" smtClean="0">
                <a:solidFill>
                  <a:schemeClr val="tx1"/>
                </a:solidFill>
                <a:latin typeface="NikoshBAN" pitchFamily="2" charset="0"/>
                <a:cs typeface="NikoshBAN" pitchFamily="2" charset="0"/>
              </a:rPr>
              <a:t>Different methods of Expressing Set </a:t>
            </a:r>
            <a:endParaRPr lang="en-US" sz="2900" b="1" kern="1200" dirty="0">
              <a:solidFill>
                <a:schemeClr val="tx1"/>
              </a:solidFill>
            </a:endParaRPr>
          </a:p>
        </p:txBody>
      </p:sp>
      <p:sp>
        <p:nvSpPr>
          <p:cNvPr id="5" name="Freeform 4"/>
          <p:cNvSpPr/>
          <p:nvPr/>
        </p:nvSpPr>
        <p:spPr>
          <a:xfrm rot="18235384">
            <a:off x="3072628" y="2393831"/>
            <a:ext cx="2616246" cy="47853"/>
          </a:xfrm>
          <a:custGeom>
            <a:avLst/>
            <a:gdLst>
              <a:gd name="connsiteX0" fmla="*/ 0 w 2616246"/>
              <a:gd name="connsiteY0" fmla="*/ 23926 h 47853"/>
              <a:gd name="connsiteX1" fmla="*/ 2616246 w 2616246"/>
              <a:gd name="connsiteY1" fmla="*/ 23926 h 47853"/>
            </a:gdLst>
            <a:ahLst/>
            <a:cxnLst>
              <a:cxn ang="0">
                <a:pos x="connsiteX0" y="connsiteY0"/>
              </a:cxn>
              <a:cxn ang="0">
                <a:pos x="connsiteX1" y="connsiteY1"/>
              </a:cxn>
            </a:cxnLst>
            <a:rect l="l" t="t" r="r" b="b"/>
            <a:pathLst>
              <a:path w="2616246" h="47853">
                <a:moveTo>
                  <a:pt x="0" y="23926"/>
                </a:moveTo>
                <a:lnTo>
                  <a:pt x="2616246" y="23926"/>
                </a:lnTo>
              </a:path>
            </a:pathLst>
          </a:custGeom>
          <a:noFill/>
          <a:ln w="57150">
            <a:solidFill>
              <a:srgbClr val="7030A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255416" tIns="-41479" rIns="1255417" bIns="-41481" numCol="1" spcCol="1270" anchor="ctr" anchorCtr="0">
            <a:noAutofit/>
          </a:bodyPr>
          <a:lstStyle/>
          <a:p>
            <a:pPr lvl="0" algn="ctr" defTabSz="400050">
              <a:lnSpc>
                <a:spcPct val="90000"/>
              </a:lnSpc>
              <a:spcBef>
                <a:spcPct val="0"/>
              </a:spcBef>
              <a:spcAft>
                <a:spcPct val="35000"/>
              </a:spcAft>
            </a:pPr>
            <a:endParaRPr lang="en-US" sz="900" kern="1200"/>
          </a:p>
        </p:txBody>
      </p:sp>
      <p:sp>
        <p:nvSpPr>
          <p:cNvPr id="6" name="Freeform 5"/>
          <p:cNvSpPr/>
          <p:nvPr/>
        </p:nvSpPr>
        <p:spPr>
          <a:xfrm>
            <a:off x="5110789" y="420682"/>
            <a:ext cx="3646445" cy="1823222"/>
          </a:xfrm>
          <a:custGeom>
            <a:avLst/>
            <a:gdLst>
              <a:gd name="connsiteX0" fmla="*/ 0 w 3646445"/>
              <a:gd name="connsiteY0" fmla="*/ 182322 h 1823222"/>
              <a:gd name="connsiteX1" fmla="*/ 182322 w 3646445"/>
              <a:gd name="connsiteY1" fmla="*/ 0 h 1823222"/>
              <a:gd name="connsiteX2" fmla="*/ 3464123 w 3646445"/>
              <a:gd name="connsiteY2" fmla="*/ 0 h 1823222"/>
              <a:gd name="connsiteX3" fmla="*/ 3646445 w 3646445"/>
              <a:gd name="connsiteY3" fmla="*/ 182322 h 1823222"/>
              <a:gd name="connsiteX4" fmla="*/ 3646445 w 3646445"/>
              <a:gd name="connsiteY4" fmla="*/ 1640900 h 1823222"/>
              <a:gd name="connsiteX5" fmla="*/ 3464123 w 3646445"/>
              <a:gd name="connsiteY5" fmla="*/ 1823222 h 1823222"/>
              <a:gd name="connsiteX6" fmla="*/ 182322 w 3646445"/>
              <a:gd name="connsiteY6" fmla="*/ 1823222 h 1823222"/>
              <a:gd name="connsiteX7" fmla="*/ 0 w 3646445"/>
              <a:gd name="connsiteY7" fmla="*/ 1640900 h 1823222"/>
              <a:gd name="connsiteX8" fmla="*/ 0 w 3646445"/>
              <a:gd name="connsiteY8" fmla="*/ 182322 h 182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46445" h="1823222">
                <a:moveTo>
                  <a:pt x="0" y="182322"/>
                </a:moveTo>
                <a:cubicBezTo>
                  <a:pt x="0" y="81628"/>
                  <a:pt x="81628" y="0"/>
                  <a:pt x="182322" y="0"/>
                </a:cubicBezTo>
                <a:lnTo>
                  <a:pt x="3464123" y="0"/>
                </a:lnTo>
                <a:cubicBezTo>
                  <a:pt x="3564817" y="0"/>
                  <a:pt x="3646445" y="81628"/>
                  <a:pt x="3646445" y="182322"/>
                </a:cubicBezTo>
                <a:lnTo>
                  <a:pt x="3646445" y="1640900"/>
                </a:lnTo>
                <a:cubicBezTo>
                  <a:pt x="3646445" y="1741594"/>
                  <a:pt x="3564817" y="1823222"/>
                  <a:pt x="3464123" y="1823222"/>
                </a:cubicBezTo>
                <a:lnTo>
                  <a:pt x="182322" y="1823222"/>
                </a:lnTo>
                <a:cubicBezTo>
                  <a:pt x="81628" y="1823222"/>
                  <a:pt x="0" y="1741594"/>
                  <a:pt x="0" y="1640900"/>
                </a:cubicBezTo>
                <a:lnTo>
                  <a:pt x="0" y="182322"/>
                </a:lnTo>
                <a:close/>
              </a:path>
            </a:pathLst>
          </a:custGeom>
          <a:noFill/>
          <a:ln w="57150">
            <a:solidFill>
              <a:srgbClr val="7030A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60" tIns="76260" rIns="76260" bIns="76260" numCol="1" spcCol="1270" anchor="ctr" anchorCtr="0">
            <a:noAutofit/>
          </a:bodyPr>
          <a:lstStyle/>
          <a:p>
            <a:pPr lvl="0" algn="ctr" defTabSz="1600200">
              <a:lnSpc>
                <a:spcPct val="90000"/>
              </a:lnSpc>
              <a:spcBef>
                <a:spcPct val="0"/>
              </a:spcBef>
              <a:spcAft>
                <a:spcPct val="35000"/>
              </a:spcAft>
            </a:pPr>
            <a:r>
              <a:rPr lang="bn-BD" sz="3600" b="1" kern="1200" dirty="0" smtClean="0">
                <a:solidFill>
                  <a:schemeClr val="tx1"/>
                </a:solidFill>
                <a:latin typeface="NikoshBAN" pitchFamily="2" charset="0"/>
                <a:cs typeface="NikoshBAN" pitchFamily="2" charset="0"/>
              </a:rPr>
              <a:t>১। তালিকা পদ্ধতি</a:t>
            </a:r>
            <a:endParaRPr lang="en-US" sz="3600" b="1" kern="1200" dirty="0" smtClean="0">
              <a:solidFill>
                <a:schemeClr val="tx1"/>
              </a:solidFill>
              <a:latin typeface="NikoshBAN" pitchFamily="2" charset="0"/>
              <a:cs typeface="NikoshBAN" pitchFamily="2" charset="0"/>
            </a:endParaRPr>
          </a:p>
          <a:p>
            <a:pPr lvl="0" algn="ctr" defTabSz="1600200">
              <a:lnSpc>
                <a:spcPct val="90000"/>
              </a:lnSpc>
              <a:spcBef>
                <a:spcPct val="0"/>
              </a:spcBef>
              <a:spcAft>
                <a:spcPct val="35000"/>
              </a:spcAft>
            </a:pPr>
            <a:r>
              <a:rPr lang="en-US" sz="3600" b="1" kern="1200" dirty="0" smtClean="0">
                <a:solidFill>
                  <a:schemeClr val="tx1"/>
                </a:solidFill>
                <a:latin typeface="NikoshBAN" pitchFamily="2" charset="0"/>
                <a:cs typeface="NikoshBAN" pitchFamily="2" charset="0"/>
              </a:rPr>
              <a:t>Tabular Form</a:t>
            </a:r>
            <a:endParaRPr lang="en-US" sz="3600" b="1" kern="1200" dirty="0">
              <a:solidFill>
                <a:schemeClr val="tx1"/>
              </a:solidFill>
            </a:endParaRPr>
          </a:p>
        </p:txBody>
      </p:sp>
      <p:sp>
        <p:nvSpPr>
          <p:cNvPr id="7" name="Freeform 6"/>
          <p:cNvSpPr/>
          <p:nvPr/>
        </p:nvSpPr>
        <p:spPr>
          <a:xfrm rot="21425391">
            <a:off x="3649773" y="3442184"/>
            <a:ext cx="1461958" cy="47853"/>
          </a:xfrm>
          <a:custGeom>
            <a:avLst/>
            <a:gdLst>
              <a:gd name="connsiteX0" fmla="*/ 0 w 1461958"/>
              <a:gd name="connsiteY0" fmla="*/ 23926 h 47853"/>
              <a:gd name="connsiteX1" fmla="*/ 1461958 w 1461958"/>
              <a:gd name="connsiteY1" fmla="*/ 23926 h 47853"/>
            </a:gdLst>
            <a:ahLst/>
            <a:cxnLst>
              <a:cxn ang="0">
                <a:pos x="connsiteX0" y="connsiteY0"/>
              </a:cxn>
              <a:cxn ang="0">
                <a:pos x="connsiteX1" y="connsiteY1"/>
              </a:cxn>
            </a:cxnLst>
            <a:rect l="l" t="t" r="r" b="b"/>
            <a:pathLst>
              <a:path w="1461958" h="47853">
                <a:moveTo>
                  <a:pt x="0" y="23926"/>
                </a:moveTo>
                <a:lnTo>
                  <a:pt x="1461958" y="23926"/>
                </a:lnTo>
              </a:path>
            </a:pathLst>
          </a:custGeom>
          <a:noFill/>
          <a:ln w="57150">
            <a:solidFill>
              <a:srgbClr val="7030A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707129" tIns="-12623" rIns="707131" bIns="-12622" numCol="1" spcCol="1270" anchor="ctr" anchorCtr="0">
            <a:noAutofit/>
          </a:bodyPr>
          <a:lstStyle/>
          <a:p>
            <a:pPr lvl="0" algn="ctr" defTabSz="222250">
              <a:lnSpc>
                <a:spcPct val="90000"/>
              </a:lnSpc>
              <a:spcBef>
                <a:spcPct val="0"/>
              </a:spcBef>
              <a:spcAft>
                <a:spcPct val="35000"/>
              </a:spcAft>
            </a:pPr>
            <a:endParaRPr lang="en-US" sz="500" kern="1200"/>
          </a:p>
        </p:txBody>
      </p:sp>
      <p:sp>
        <p:nvSpPr>
          <p:cNvPr id="8" name="Freeform 7"/>
          <p:cNvSpPr/>
          <p:nvPr/>
        </p:nvSpPr>
        <p:spPr>
          <a:xfrm>
            <a:off x="5110789" y="2517388"/>
            <a:ext cx="3646445" cy="1823222"/>
          </a:xfrm>
          <a:custGeom>
            <a:avLst/>
            <a:gdLst>
              <a:gd name="connsiteX0" fmla="*/ 0 w 3646445"/>
              <a:gd name="connsiteY0" fmla="*/ 182322 h 1823222"/>
              <a:gd name="connsiteX1" fmla="*/ 182322 w 3646445"/>
              <a:gd name="connsiteY1" fmla="*/ 0 h 1823222"/>
              <a:gd name="connsiteX2" fmla="*/ 3464123 w 3646445"/>
              <a:gd name="connsiteY2" fmla="*/ 0 h 1823222"/>
              <a:gd name="connsiteX3" fmla="*/ 3646445 w 3646445"/>
              <a:gd name="connsiteY3" fmla="*/ 182322 h 1823222"/>
              <a:gd name="connsiteX4" fmla="*/ 3646445 w 3646445"/>
              <a:gd name="connsiteY4" fmla="*/ 1640900 h 1823222"/>
              <a:gd name="connsiteX5" fmla="*/ 3464123 w 3646445"/>
              <a:gd name="connsiteY5" fmla="*/ 1823222 h 1823222"/>
              <a:gd name="connsiteX6" fmla="*/ 182322 w 3646445"/>
              <a:gd name="connsiteY6" fmla="*/ 1823222 h 1823222"/>
              <a:gd name="connsiteX7" fmla="*/ 0 w 3646445"/>
              <a:gd name="connsiteY7" fmla="*/ 1640900 h 1823222"/>
              <a:gd name="connsiteX8" fmla="*/ 0 w 3646445"/>
              <a:gd name="connsiteY8" fmla="*/ 182322 h 182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46445" h="1823222">
                <a:moveTo>
                  <a:pt x="0" y="182322"/>
                </a:moveTo>
                <a:cubicBezTo>
                  <a:pt x="0" y="81628"/>
                  <a:pt x="81628" y="0"/>
                  <a:pt x="182322" y="0"/>
                </a:cubicBezTo>
                <a:lnTo>
                  <a:pt x="3464123" y="0"/>
                </a:lnTo>
                <a:cubicBezTo>
                  <a:pt x="3564817" y="0"/>
                  <a:pt x="3646445" y="81628"/>
                  <a:pt x="3646445" y="182322"/>
                </a:cubicBezTo>
                <a:lnTo>
                  <a:pt x="3646445" y="1640900"/>
                </a:lnTo>
                <a:cubicBezTo>
                  <a:pt x="3646445" y="1741594"/>
                  <a:pt x="3564817" y="1823222"/>
                  <a:pt x="3464123" y="1823222"/>
                </a:cubicBezTo>
                <a:lnTo>
                  <a:pt x="182322" y="1823222"/>
                </a:lnTo>
                <a:cubicBezTo>
                  <a:pt x="81628" y="1823222"/>
                  <a:pt x="0" y="1741594"/>
                  <a:pt x="0" y="1640900"/>
                </a:cubicBezTo>
                <a:lnTo>
                  <a:pt x="0" y="182322"/>
                </a:lnTo>
                <a:close/>
              </a:path>
            </a:pathLst>
          </a:custGeom>
          <a:noFill/>
          <a:ln w="57150">
            <a:solidFill>
              <a:srgbClr val="7030A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3720" tIns="73720" rIns="73720" bIns="73720" numCol="1" spcCol="1270" anchor="ctr" anchorCtr="0">
            <a:noAutofit/>
          </a:bodyPr>
          <a:lstStyle/>
          <a:p>
            <a:pPr lvl="0" algn="ctr" defTabSz="1422400">
              <a:lnSpc>
                <a:spcPct val="90000"/>
              </a:lnSpc>
              <a:spcBef>
                <a:spcPct val="0"/>
              </a:spcBef>
              <a:spcAft>
                <a:spcPct val="35000"/>
              </a:spcAft>
            </a:pPr>
            <a:r>
              <a:rPr lang="bn-BD" sz="3200" b="1" kern="1200" dirty="0" smtClean="0">
                <a:solidFill>
                  <a:schemeClr val="tx1"/>
                </a:solidFill>
                <a:latin typeface="NikoshBAN" pitchFamily="2" charset="0"/>
                <a:cs typeface="NikoshBAN" pitchFamily="2" charset="0"/>
              </a:rPr>
              <a:t>২। সেট গঠন পদ্ধতি</a:t>
            </a:r>
            <a:endParaRPr lang="en-US" sz="3200" b="1" kern="1200" dirty="0" smtClean="0">
              <a:solidFill>
                <a:schemeClr val="tx1"/>
              </a:solidFill>
              <a:latin typeface="NikoshBAN" pitchFamily="2" charset="0"/>
              <a:cs typeface="NikoshBAN" pitchFamily="2" charset="0"/>
            </a:endParaRPr>
          </a:p>
          <a:p>
            <a:pPr lvl="0" algn="ctr" defTabSz="1422400">
              <a:lnSpc>
                <a:spcPct val="90000"/>
              </a:lnSpc>
              <a:spcBef>
                <a:spcPct val="0"/>
              </a:spcBef>
              <a:spcAft>
                <a:spcPct val="35000"/>
              </a:spcAft>
            </a:pPr>
            <a:r>
              <a:rPr lang="en-US" sz="3200" b="1" kern="1200" dirty="0" smtClean="0">
                <a:solidFill>
                  <a:schemeClr val="tx1"/>
                </a:solidFill>
                <a:latin typeface="NikoshBAN" pitchFamily="2" charset="0"/>
                <a:cs typeface="NikoshBAN" pitchFamily="2" charset="0"/>
              </a:rPr>
              <a:t>Set Builder Form</a:t>
            </a:r>
            <a:endParaRPr lang="en-US" sz="3200" b="1" kern="1200" dirty="0">
              <a:solidFill>
                <a:schemeClr val="tx1"/>
              </a:solidFill>
            </a:endParaRPr>
          </a:p>
        </p:txBody>
      </p:sp>
      <p:sp>
        <p:nvSpPr>
          <p:cNvPr id="9" name="Freeform 8"/>
          <p:cNvSpPr/>
          <p:nvPr/>
        </p:nvSpPr>
        <p:spPr>
          <a:xfrm rot="3250421">
            <a:off x="3133530" y="4490537"/>
            <a:ext cx="2494443" cy="47853"/>
          </a:xfrm>
          <a:custGeom>
            <a:avLst/>
            <a:gdLst>
              <a:gd name="connsiteX0" fmla="*/ 0 w 2494443"/>
              <a:gd name="connsiteY0" fmla="*/ 23926 h 47853"/>
              <a:gd name="connsiteX1" fmla="*/ 2494443 w 2494443"/>
              <a:gd name="connsiteY1" fmla="*/ 23926 h 47853"/>
            </a:gdLst>
            <a:ahLst/>
            <a:cxnLst>
              <a:cxn ang="0">
                <a:pos x="connsiteX0" y="connsiteY0"/>
              </a:cxn>
              <a:cxn ang="0">
                <a:pos x="connsiteX1" y="connsiteY1"/>
              </a:cxn>
            </a:cxnLst>
            <a:rect l="l" t="t" r="r" b="b"/>
            <a:pathLst>
              <a:path w="2494443" h="47853">
                <a:moveTo>
                  <a:pt x="0" y="23926"/>
                </a:moveTo>
                <a:lnTo>
                  <a:pt x="2494443" y="23926"/>
                </a:lnTo>
              </a:path>
            </a:pathLst>
          </a:custGeom>
          <a:noFill/>
          <a:ln w="57150">
            <a:solidFill>
              <a:srgbClr val="7030A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197561" tIns="-38436" rIns="1197559" bIns="-38434" numCol="1" spcCol="1270" anchor="ctr" anchorCtr="0">
            <a:noAutofit/>
          </a:bodyPr>
          <a:lstStyle/>
          <a:p>
            <a:pPr lvl="0" algn="ctr" defTabSz="355600">
              <a:lnSpc>
                <a:spcPct val="90000"/>
              </a:lnSpc>
              <a:spcBef>
                <a:spcPct val="0"/>
              </a:spcBef>
              <a:spcAft>
                <a:spcPct val="35000"/>
              </a:spcAft>
            </a:pPr>
            <a:endParaRPr lang="en-US" sz="800" kern="1200"/>
          </a:p>
        </p:txBody>
      </p:sp>
      <p:sp>
        <p:nvSpPr>
          <p:cNvPr id="10" name="Freeform 9"/>
          <p:cNvSpPr/>
          <p:nvPr/>
        </p:nvSpPr>
        <p:spPr>
          <a:xfrm>
            <a:off x="5110789" y="4614094"/>
            <a:ext cx="3646445" cy="1823222"/>
          </a:xfrm>
          <a:custGeom>
            <a:avLst/>
            <a:gdLst>
              <a:gd name="connsiteX0" fmla="*/ 0 w 3646445"/>
              <a:gd name="connsiteY0" fmla="*/ 182322 h 1823222"/>
              <a:gd name="connsiteX1" fmla="*/ 182322 w 3646445"/>
              <a:gd name="connsiteY1" fmla="*/ 0 h 1823222"/>
              <a:gd name="connsiteX2" fmla="*/ 3464123 w 3646445"/>
              <a:gd name="connsiteY2" fmla="*/ 0 h 1823222"/>
              <a:gd name="connsiteX3" fmla="*/ 3646445 w 3646445"/>
              <a:gd name="connsiteY3" fmla="*/ 182322 h 1823222"/>
              <a:gd name="connsiteX4" fmla="*/ 3646445 w 3646445"/>
              <a:gd name="connsiteY4" fmla="*/ 1640900 h 1823222"/>
              <a:gd name="connsiteX5" fmla="*/ 3464123 w 3646445"/>
              <a:gd name="connsiteY5" fmla="*/ 1823222 h 1823222"/>
              <a:gd name="connsiteX6" fmla="*/ 182322 w 3646445"/>
              <a:gd name="connsiteY6" fmla="*/ 1823222 h 1823222"/>
              <a:gd name="connsiteX7" fmla="*/ 0 w 3646445"/>
              <a:gd name="connsiteY7" fmla="*/ 1640900 h 1823222"/>
              <a:gd name="connsiteX8" fmla="*/ 0 w 3646445"/>
              <a:gd name="connsiteY8" fmla="*/ 182322 h 182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46445" h="1823222">
                <a:moveTo>
                  <a:pt x="0" y="182322"/>
                </a:moveTo>
                <a:cubicBezTo>
                  <a:pt x="0" y="81628"/>
                  <a:pt x="81628" y="0"/>
                  <a:pt x="182322" y="0"/>
                </a:cubicBezTo>
                <a:lnTo>
                  <a:pt x="3464123" y="0"/>
                </a:lnTo>
                <a:cubicBezTo>
                  <a:pt x="3564817" y="0"/>
                  <a:pt x="3646445" y="81628"/>
                  <a:pt x="3646445" y="182322"/>
                </a:cubicBezTo>
                <a:lnTo>
                  <a:pt x="3646445" y="1640900"/>
                </a:lnTo>
                <a:cubicBezTo>
                  <a:pt x="3646445" y="1741594"/>
                  <a:pt x="3564817" y="1823222"/>
                  <a:pt x="3464123" y="1823222"/>
                </a:cubicBezTo>
                <a:lnTo>
                  <a:pt x="182322" y="1823222"/>
                </a:lnTo>
                <a:cubicBezTo>
                  <a:pt x="81628" y="1823222"/>
                  <a:pt x="0" y="1741594"/>
                  <a:pt x="0" y="1640900"/>
                </a:cubicBezTo>
                <a:lnTo>
                  <a:pt x="0" y="182322"/>
                </a:lnTo>
                <a:close/>
              </a:path>
            </a:pathLst>
          </a:custGeom>
          <a:noFill/>
          <a:ln w="57150">
            <a:solidFill>
              <a:srgbClr val="7030A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3720" tIns="73720" rIns="73720" bIns="73720" numCol="1" spcCol="1270" anchor="ctr" anchorCtr="0">
            <a:noAutofit/>
          </a:bodyPr>
          <a:lstStyle/>
          <a:p>
            <a:pPr lvl="0" algn="ctr" defTabSz="1422400">
              <a:lnSpc>
                <a:spcPct val="90000"/>
              </a:lnSpc>
              <a:spcBef>
                <a:spcPct val="0"/>
              </a:spcBef>
              <a:spcAft>
                <a:spcPct val="35000"/>
              </a:spcAft>
            </a:pPr>
            <a:r>
              <a:rPr lang="bn-IN" sz="3200" b="1" kern="1200" dirty="0" smtClean="0">
                <a:solidFill>
                  <a:schemeClr val="tx1"/>
                </a:solidFill>
              </a:rPr>
              <a:t>৩।ভেনচিএ পদ্ধতি</a:t>
            </a:r>
            <a:endParaRPr lang="en-US" sz="3200" b="1" kern="1200" dirty="0" smtClean="0">
              <a:solidFill>
                <a:schemeClr val="tx1"/>
              </a:solidFill>
            </a:endParaRPr>
          </a:p>
          <a:p>
            <a:pPr lvl="0" algn="ctr" defTabSz="1422400">
              <a:lnSpc>
                <a:spcPct val="90000"/>
              </a:lnSpc>
              <a:spcBef>
                <a:spcPct val="0"/>
              </a:spcBef>
              <a:spcAft>
                <a:spcPct val="35000"/>
              </a:spcAft>
            </a:pPr>
            <a:r>
              <a:rPr lang="en-US" sz="3200" b="1" kern="1200" dirty="0" err="1" smtClean="0">
                <a:solidFill>
                  <a:schemeClr val="tx1"/>
                </a:solidFill>
              </a:rPr>
              <a:t>Ven</a:t>
            </a:r>
            <a:r>
              <a:rPr lang="en-US" sz="3200" b="1" kern="1200" dirty="0" smtClean="0">
                <a:solidFill>
                  <a:schemeClr val="tx1"/>
                </a:solidFill>
              </a:rPr>
              <a:t> Diagram Form</a:t>
            </a:r>
            <a:endParaRPr lang="bn-IN" sz="3200" b="1" kern="1200" dirty="0" smtClean="0">
              <a:solidFill>
                <a:schemeClr val="tx1"/>
              </a:solidFill>
            </a:endParaRPr>
          </a:p>
          <a:p>
            <a:pPr lvl="0" algn="ctr" defTabSz="1422400">
              <a:lnSpc>
                <a:spcPct val="90000"/>
              </a:lnSpc>
              <a:spcBef>
                <a:spcPct val="0"/>
              </a:spcBef>
              <a:spcAft>
                <a:spcPct val="35000"/>
              </a:spcAft>
            </a:pPr>
            <a:endParaRPr lang="en-US" sz="2800" kern="1200" dirty="0">
              <a:solidFill>
                <a:schemeClr val="tx1"/>
              </a:solidFill>
            </a:endParaRPr>
          </a:p>
        </p:txBody>
      </p:sp>
    </p:spTree>
    <p:extLst>
      <p:ext uri="{BB962C8B-B14F-4D97-AF65-F5344CB8AC3E}">
        <p14:creationId xmlns:p14="http://schemas.microsoft.com/office/powerpoint/2010/main" val="205100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559</Words>
  <Application>Microsoft Office PowerPoint</Application>
  <PresentationFormat>On-screen Show (4:3)</PresentationFormat>
  <Paragraphs>78</Paragraphs>
  <Slides>18</Slides>
  <Notes>0</Notes>
  <HiddenSlides>0</HiddenSlides>
  <MMClips>0</MMClips>
  <ScaleCrop>false</ScaleCrop>
  <HeadingPairs>
    <vt:vector size="8" baseType="variant">
      <vt:variant>
        <vt:lpstr>Theme</vt:lpstr>
      </vt:variant>
      <vt:variant>
        <vt:i4>1</vt:i4>
      </vt:variant>
      <vt:variant>
        <vt:lpstr>Embedded OLE Servers</vt:lpstr>
      </vt:variant>
      <vt:variant>
        <vt:i4>1</vt:i4>
      </vt:variant>
      <vt:variant>
        <vt:lpstr>Slide Titles</vt:lpstr>
      </vt:variant>
      <vt:variant>
        <vt:i4>18</vt:i4>
      </vt:variant>
      <vt:variant>
        <vt:lpstr>Custom Shows</vt:lpstr>
      </vt:variant>
      <vt:variant>
        <vt:i4>2</vt:i4>
      </vt:variant>
    </vt:vector>
  </HeadingPairs>
  <TitlesOfParts>
    <vt:vector size="22"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বাড়ীর কাজঃ</vt:lpstr>
      <vt:lpstr>PowerPoint Presentation</vt:lpstr>
      <vt:lpstr>pp1</vt:lpstr>
      <vt:lpstr>Copy of pp1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uitrce</dc:creator>
  <cp:lastModifiedBy>ismail - [2010]</cp:lastModifiedBy>
  <cp:revision>16</cp:revision>
  <dcterms:created xsi:type="dcterms:W3CDTF">2006-08-16T00:00:00Z</dcterms:created>
  <dcterms:modified xsi:type="dcterms:W3CDTF">2021-06-14T23:55:18Z</dcterms:modified>
</cp:coreProperties>
</file>