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9" r:id="rId2"/>
    <p:sldId id="258" r:id="rId3"/>
    <p:sldId id="260" r:id="rId4"/>
    <p:sldId id="261" r:id="rId5"/>
    <p:sldId id="262" r:id="rId6"/>
    <p:sldId id="266" r:id="rId7"/>
    <p:sldId id="263" r:id="rId8"/>
    <p:sldId id="264" r:id="rId9"/>
    <p:sldId id="265" r:id="rId10"/>
    <p:sldId id="268" r:id="rId11"/>
    <p:sldId id="275" r:id="rId12"/>
    <p:sldId id="270" r:id="rId13"/>
    <p:sldId id="271" r:id="rId14"/>
    <p:sldId id="272" r:id="rId15"/>
    <p:sldId id="274" r:id="rId16"/>
    <p:sldId id="273" r:id="rId17"/>
    <p:sldId id="267" r:id="rId18"/>
    <p:sldId id="276"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400" autoAdjust="0"/>
  </p:normalViewPr>
  <p:slideViewPr>
    <p:cSldViewPr snapToGrid="0">
      <p:cViewPr varScale="1">
        <p:scale>
          <a:sx n="85" d="100"/>
          <a:sy n="85"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2DA88-CEA0-473E-A445-4852564985DB}" type="datetimeFigureOut">
              <a:rPr lang="en-US" smtClean="0"/>
              <a:t>6/13/2021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92EA6-3E97-47CC-983D-FBE61B4A2F13}" type="slidenum">
              <a:rPr lang="en-US" smtClean="0"/>
              <a:t>‹#›</a:t>
            </a:fld>
            <a:endParaRPr lang="en-US"/>
          </a:p>
        </p:txBody>
      </p:sp>
    </p:spTree>
    <p:extLst>
      <p:ext uri="{BB962C8B-B14F-4D97-AF65-F5344CB8AC3E}">
        <p14:creationId xmlns:p14="http://schemas.microsoft.com/office/powerpoint/2010/main" val="3806257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092EA6-3E97-47CC-983D-FBE61B4A2F13}" type="slidenum">
              <a:rPr lang="en-US" smtClean="0"/>
              <a:t>1</a:t>
            </a:fld>
            <a:endParaRPr lang="en-US"/>
          </a:p>
        </p:txBody>
      </p:sp>
    </p:spTree>
    <p:extLst>
      <p:ext uri="{BB962C8B-B14F-4D97-AF65-F5344CB8AC3E}">
        <p14:creationId xmlns:p14="http://schemas.microsoft.com/office/powerpoint/2010/main" val="3782290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76A311-BC3A-4449-BF2D-E9E86164BFF9}"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20734-A686-4608-8865-DF599DB08460}" type="slidenum">
              <a:rPr lang="en-US" smtClean="0"/>
              <a:t>‹#›</a:t>
            </a:fld>
            <a:endParaRPr lang="en-US"/>
          </a:p>
        </p:txBody>
      </p:sp>
    </p:spTree>
    <p:extLst>
      <p:ext uri="{BB962C8B-B14F-4D97-AF65-F5344CB8AC3E}">
        <p14:creationId xmlns:p14="http://schemas.microsoft.com/office/powerpoint/2010/main" val="634170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76A311-BC3A-4449-BF2D-E9E86164BFF9}"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20734-A686-4608-8865-DF599DB08460}" type="slidenum">
              <a:rPr lang="en-US" smtClean="0"/>
              <a:t>‹#›</a:t>
            </a:fld>
            <a:endParaRPr lang="en-US"/>
          </a:p>
        </p:txBody>
      </p:sp>
    </p:spTree>
    <p:extLst>
      <p:ext uri="{BB962C8B-B14F-4D97-AF65-F5344CB8AC3E}">
        <p14:creationId xmlns:p14="http://schemas.microsoft.com/office/powerpoint/2010/main" val="2460489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76A311-BC3A-4449-BF2D-E9E86164BFF9}"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20734-A686-4608-8865-DF599DB08460}" type="slidenum">
              <a:rPr lang="en-US" smtClean="0"/>
              <a:t>‹#›</a:t>
            </a:fld>
            <a:endParaRPr lang="en-US"/>
          </a:p>
        </p:txBody>
      </p:sp>
    </p:spTree>
    <p:extLst>
      <p:ext uri="{BB962C8B-B14F-4D97-AF65-F5344CB8AC3E}">
        <p14:creationId xmlns:p14="http://schemas.microsoft.com/office/powerpoint/2010/main" val="398593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76A311-BC3A-4449-BF2D-E9E86164BFF9}"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20734-A686-4608-8865-DF599DB08460}" type="slidenum">
              <a:rPr lang="en-US" smtClean="0"/>
              <a:t>‹#›</a:t>
            </a:fld>
            <a:endParaRPr lang="en-US"/>
          </a:p>
        </p:txBody>
      </p:sp>
    </p:spTree>
    <p:extLst>
      <p:ext uri="{BB962C8B-B14F-4D97-AF65-F5344CB8AC3E}">
        <p14:creationId xmlns:p14="http://schemas.microsoft.com/office/powerpoint/2010/main" val="1684048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76A311-BC3A-4449-BF2D-E9E86164BFF9}"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20734-A686-4608-8865-DF599DB08460}" type="slidenum">
              <a:rPr lang="en-US" smtClean="0"/>
              <a:t>‹#›</a:t>
            </a:fld>
            <a:endParaRPr lang="en-US"/>
          </a:p>
        </p:txBody>
      </p:sp>
    </p:spTree>
    <p:extLst>
      <p:ext uri="{BB962C8B-B14F-4D97-AF65-F5344CB8AC3E}">
        <p14:creationId xmlns:p14="http://schemas.microsoft.com/office/powerpoint/2010/main" val="4093628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76A311-BC3A-4449-BF2D-E9E86164BFF9}"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20734-A686-4608-8865-DF599DB08460}" type="slidenum">
              <a:rPr lang="en-US" smtClean="0"/>
              <a:t>‹#›</a:t>
            </a:fld>
            <a:endParaRPr lang="en-US"/>
          </a:p>
        </p:txBody>
      </p:sp>
    </p:spTree>
    <p:extLst>
      <p:ext uri="{BB962C8B-B14F-4D97-AF65-F5344CB8AC3E}">
        <p14:creationId xmlns:p14="http://schemas.microsoft.com/office/powerpoint/2010/main" val="3299572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76A311-BC3A-4449-BF2D-E9E86164BFF9}" type="datetimeFigureOut">
              <a:rPr lang="en-US" smtClean="0"/>
              <a:t>6/13/2021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120734-A686-4608-8865-DF599DB08460}" type="slidenum">
              <a:rPr lang="en-US" smtClean="0"/>
              <a:t>‹#›</a:t>
            </a:fld>
            <a:endParaRPr lang="en-US"/>
          </a:p>
        </p:txBody>
      </p:sp>
    </p:spTree>
    <p:extLst>
      <p:ext uri="{BB962C8B-B14F-4D97-AF65-F5344CB8AC3E}">
        <p14:creationId xmlns:p14="http://schemas.microsoft.com/office/powerpoint/2010/main" val="1540602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76A311-BC3A-4449-BF2D-E9E86164BFF9}" type="datetimeFigureOut">
              <a:rPr lang="en-US" smtClean="0"/>
              <a:t>6/13/2021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120734-A686-4608-8865-DF599DB08460}" type="slidenum">
              <a:rPr lang="en-US" smtClean="0"/>
              <a:t>‹#›</a:t>
            </a:fld>
            <a:endParaRPr lang="en-US"/>
          </a:p>
        </p:txBody>
      </p:sp>
    </p:spTree>
    <p:extLst>
      <p:ext uri="{BB962C8B-B14F-4D97-AF65-F5344CB8AC3E}">
        <p14:creationId xmlns:p14="http://schemas.microsoft.com/office/powerpoint/2010/main" val="532523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6A311-BC3A-4449-BF2D-E9E86164BFF9}" type="datetimeFigureOut">
              <a:rPr lang="en-US" smtClean="0"/>
              <a:t>6/13/2021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120734-A686-4608-8865-DF599DB08460}" type="slidenum">
              <a:rPr lang="en-US" smtClean="0"/>
              <a:t>‹#›</a:t>
            </a:fld>
            <a:endParaRPr lang="en-US"/>
          </a:p>
        </p:txBody>
      </p:sp>
    </p:spTree>
    <p:extLst>
      <p:ext uri="{BB962C8B-B14F-4D97-AF65-F5344CB8AC3E}">
        <p14:creationId xmlns:p14="http://schemas.microsoft.com/office/powerpoint/2010/main" val="155450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76A311-BC3A-4449-BF2D-E9E86164BFF9}"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20734-A686-4608-8865-DF599DB08460}" type="slidenum">
              <a:rPr lang="en-US" smtClean="0"/>
              <a:t>‹#›</a:t>
            </a:fld>
            <a:endParaRPr lang="en-US"/>
          </a:p>
        </p:txBody>
      </p:sp>
    </p:spTree>
    <p:extLst>
      <p:ext uri="{BB962C8B-B14F-4D97-AF65-F5344CB8AC3E}">
        <p14:creationId xmlns:p14="http://schemas.microsoft.com/office/powerpoint/2010/main" val="376858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76A311-BC3A-4449-BF2D-E9E86164BFF9}"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20734-A686-4608-8865-DF599DB08460}" type="slidenum">
              <a:rPr lang="en-US" smtClean="0"/>
              <a:t>‹#›</a:t>
            </a:fld>
            <a:endParaRPr lang="en-US"/>
          </a:p>
        </p:txBody>
      </p:sp>
    </p:spTree>
    <p:extLst>
      <p:ext uri="{BB962C8B-B14F-4D97-AF65-F5344CB8AC3E}">
        <p14:creationId xmlns:p14="http://schemas.microsoft.com/office/powerpoint/2010/main" val="2125001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alpha val="0"/>
                <a:lumMod val="0"/>
                <a:lumOff val="100000"/>
              </a:schemeClr>
            </a:gs>
            <a:gs pos="85000">
              <a:schemeClr val="accent1">
                <a:lumMod val="45000"/>
                <a:lumOff val="55000"/>
              </a:schemeClr>
            </a:gs>
            <a:gs pos="9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6A311-BC3A-4449-BF2D-E9E86164BFF9}" type="datetimeFigureOut">
              <a:rPr lang="en-US" smtClean="0"/>
              <a:t>6/13/2021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20734-A686-4608-8865-DF599DB08460}" type="slidenum">
              <a:rPr lang="en-US" smtClean="0"/>
              <a:t>‹#›</a:t>
            </a:fld>
            <a:endParaRPr lang="en-US"/>
          </a:p>
        </p:txBody>
      </p:sp>
    </p:spTree>
    <p:extLst>
      <p:ext uri="{BB962C8B-B14F-4D97-AF65-F5344CB8AC3E}">
        <p14:creationId xmlns:p14="http://schemas.microsoft.com/office/powerpoint/2010/main" val="1242048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5.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22005" y="254874"/>
            <a:ext cx="6347988" cy="141234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accent6"/>
                </a:solidFill>
                <a:latin typeface="Times New Roman" panose="02020603050405020304" pitchFamily="18" charset="0"/>
                <a:cs typeface="Times New Roman" panose="02020603050405020304" pitchFamily="18" charset="0"/>
              </a:rPr>
              <a:t>Welcome my dear students</a:t>
            </a:r>
            <a:endParaRPr lang="en-US" sz="4400" dirty="0">
              <a:solidFill>
                <a:schemeClr val="accent6"/>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900" y="1981200"/>
            <a:ext cx="7378197" cy="4144087"/>
          </a:xfrm>
          <a:prstGeom prst="rect">
            <a:avLst/>
          </a:prstGeom>
        </p:spPr>
      </p:pic>
      <p:sp>
        <p:nvSpPr>
          <p:cNvPr id="4" name="Rectangle 3"/>
          <p:cNvSpPr/>
          <p:nvPr/>
        </p:nvSpPr>
        <p:spPr>
          <a:xfrm>
            <a:off x="-2" y="-262748"/>
            <a:ext cx="12192000" cy="3682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0" y="3419926"/>
            <a:ext cx="12192000" cy="46663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54911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0 -2.59259E-6 L 0.00273 -0.5044 " pathEditMode="relative" rAng="0" ptsTypes="AA">
                                      <p:cBhvr>
                                        <p:cTn id="6" dur="2000" fill="hold"/>
                                        <p:tgtEl>
                                          <p:spTgt spid="4"/>
                                        </p:tgtEl>
                                        <p:attrNameLst>
                                          <p:attrName>ppt_x</p:attrName>
                                          <p:attrName>ppt_y</p:attrName>
                                        </p:attrNameLst>
                                      </p:cBhvr>
                                      <p:rCtr x="130" y="-25208"/>
                                    </p:animMotion>
                                  </p:childTnLst>
                                </p:cTn>
                              </p:par>
                              <p:par>
                                <p:cTn id="7" presetID="42" presetClass="path" presetSubtype="0" accel="50000" decel="50000" fill="hold" grpId="0" nodeType="withEffect">
                                  <p:stCondLst>
                                    <p:cond delay="0"/>
                                  </p:stCondLst>
                                  <p:childTnLst>
                                    <p:animMotion origin="layout" path="M -0.00729 -0.00232 L -0.01992 0.71134 " pathEditMode="relative" rAng="0" ptsTypes="AA">
                                      <p:cBhvr>
                                        <p:cTn id="8" dur="2000" fill="hold"/>
                                        <p:tgtEl>
                                          <p:spTgt spid="5"/>
                                        </p:tgtEl>
                                        <p:attrNameLst>
                                          <p:attrName>ppt_x</p:attrName>
                                          <p:attrName>ppt_y</p:attrName>
                                        </p:attrNameLst>
                                      </p:cBhvr>
                                      <p:rCtr x="-638" y="35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2905" y="476213"/>
            <a:ext cx="2908149" cy="461665"/>
          </a:xfrm>
          <a:prstGeom prst="rect">
            <a:avLst/>
          </a:prstGeom>
          <a:noFill/>
          <a:ln>
            <a:solidFill>
              <a:srgbClr val="FF0000"/>
            </a:solidFill>
          </a:ln>
        </p:spPr>
        <p:txBody>
          <a:bodyPr wrap="square" rtlCol="0">
            <a:spAutoFit/>
          </a:bodyPr>
          <a:lstStyle/>
          <a:p>
            <a:pPr algn="ctr"/>
            <a:r>
              <a:rPr lang="en-US" sz="2400" dirty="0" smtClean="0">
                <a:latin typeface="Arial Black" panose="020B0A04020102020204" pitchFamily="34" charset="0"/>
                <a:cs typeface="Times New Roman" panose="02020603050405020304" pitchFamily="18" charset="0"/>
              </a:rPr>
              <a:t>Individual Work </a:t>
            </a:r>
            <a:endParaRPr lang="en-US" sz="2400" dirty="0">
              <a:latin typeface="Arial Black" panose="020B0A04020102020204" pitchFamily="34" charset="0"/>
              <a:cs typeface="Times New Roman" panose="02020603050405020304" pitchFamily="18" charset="0"/>
            </a:endParaRPr>
          </a:p>
        </p:txBody>
      </p:sp>
      <p:sp>
        <p:nvSpPr>
          <p:cNvPr id="4" name="TextBox 3"/>
          <p:cNvSpPr txBox="1"/>
          <p:nvPr/>
        </p:nvSpPr>
        <p:spPr>
          <a:xfrm>
            <a:off x="310261" y="1519383"/>
            <a:ext cx="11573436" cy="830997"/>
          </a:xfrm>
          <a:prstGeom prst="rect">
            <a:avLst/>
          </a:prstGeom>
          <a:noFill/>
        </p:spPr>
        <p:txBody>
          <a:bodyPr wrap="square" rtlCol="0">
            <a:spAutoFit/>
          </a:bodyPr>
          <a:lstStyle/>
          <a:p>
            <a:pPr marL="571500" indent="-571500">
              <a:buFont typeface="Wingdings" panose="05000000000000000000" pitchFamily="2" charset="2"/>
              <a:buChar char="Ø"/>
            </a:pPr>
            <a:r>
              <a:rPr lang="en-US" sz="2400" dirty="0" smtClean="0">
                <a:latin typeface="Arial Black" panose="020B0A04020102020204" pitchFamily="34" charset="0"/>
              </a:rPr>
              <a:t>List the five ways how Pakistani Army tortured </a:t>
            </a:r>
            <a:r>
              <a:rPr lang="en-US" sz="2400" dirty="0" err="1" smtClean="0">
                <a:latin typeface="Arial Black" panose="020B0A04020102020204" pitchFamily="34" charset="0"/>
              </a:rPr>
              <a:t>Bangabandhu’s</a:t>
            </a:r>
            <a:r>
              <a:rPr lang="en-US" sz="2400" dirty="0" smtClean="0">
                <a:latin typeface="Arial Black" panose="020B0A04020102020204" pitchFamily="34" charset="0"/>
              </a:rPr>
              <a:t> family.</a:t>
            </a:r>
            <a:endParaRPr lang="en-US" sz="2400" dirty="0">
              <a:latin typeface="Arial Black" panose="020B0A040201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6102" y="2931885"/>
            <a:ext cx="4812087" cy="345017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0930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838" y="1296595"/>
            <a:ext cx="11689975" cy="4154984"/>
          </a:xfrm>
          <a:prstGeom prst="rect">
            <a:avLst/>
          </a:prstGeom>
          <a:noFill/>
          <a:ln>
            <a:solidFill>
              <a:srgbClr val="FF0000"/>
            </a:solidFill>
          </a:ln>
        </p:spPr>
        <p:txBody>
          <a:bodyPr wrap="square" rtlCol="0">
            <a:spAutoFit/>
          </a:bodyPr>
          <a:lstStyle/>
          <a:p>
            <a:pPr algn="ctr"/>
            <a:endParaRPr lang="en-US" sz="2400" b="1" u="sng" dirty="0" smtClean="0">
              <a:latin typeface="Times New Roman" panose="02020603050405020304" pitchFamily="18" charset="0"/>
              <a:cs typeface="Times New Roman" panose="02020603050405020304" pitchFamily="18" charset="0"/>
            </a:endParaRPr>
          </a:p>
          <a:p>
            <a:pPr marL="457200" indent="-457200">
              <a:buAutoNum type="arabicPeriod"/>
            </a:pPr>
            <a:r>
              <a:rPr lang="en-US" sz="2400" dirty="0" smtClean="0">
                <a:latin typeface="Times New Roman" panose="02020603050405020304" pitchFamily="18" charset="0"/>
                <a:cs typeface="Times New Roman" panose="02020603050405020304" pitchFamily="18" charset="0"/>
              </a:rPr>
              <a:t>Compel </a:t>
            </a:r>
            <a:r>
              <a:rPr lang="en-US" sz="2400" dirty="0">
                <a:latin typeface="Times New Roman" panose="02020603050405020304" pitchFamily="18" charset="0"/>
                <a:cs typeface="Times New Roman" panose="02020603050405020304" pitchFamily="18" charset="0"/>
              </a:rPr>
              <a:t>the family to leave house no 32 with their children and other members of their home</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 To keep them under house arrest at </a:t>
            </a:r>
            <a:r>
              <a:rPr lang="en-US" sz="2400" dirty="0" err="1">
                <a:latin typeface="Times New Roman" panose="02020603050405020304" pitchFamily="18" charset="0"/>
                <a:cs typeface="Times New Roman" panose="02020603050405020304" pitchFamily="18" charset="0"/>
              </a:rPr>
              <a:t>Dhanmondi</a:t>
            </a:r>
            <a:r>
              <a:rPr lang="en-US" sz="2400" dirty="0">
                <a:latin typeface="Times New Roman" panose="02020603050405020304" pitchFamily="18" charset="0"/>
                <a:cs typeface="Times New Roman" panose="02020603050405020304" pitchFamily="18" charset="0"/>
              </a:rPr>
              <a:t> house no 18</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3. To set fire to </a:t>
            </a:r>
            <a:r>
              <a:rPr lang="en-US" sz="2400" dirty="0" err="1">
                <a:latin typeface="Times New Roman" panose="02020603050405020304" pitchFamily="18" charset="0"/>
                <a:cs typeface="Times New Roman" panose="02020603050405020304" pitchFamily="18" charset="0"/>
              </a:rPr>
              <a:t>Bangabandhu’s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Tungipara</a:t>
            </a:r>
            <a:r>
              <a:rPr lang="en-US" sz="2400" dirty="0">
                <a:latin typeface="Times New Roman" panose="02020603050405020304" pitchFamily="18" charset="0"/>
                <a:cs typeface="Times New Roman" panose="02020603050405020304" pitchFamily="18" charset="0"/>
              </a:rPr>
              <a:t> house in front of his parents</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4. Begum </a:t>
            </a:r>
            <a:r>
              <a:rPr lang="en-US" sz="2400" dirty="0" err="1">
                <a:latin typeface="Times New Roman" panose="02020603050405020304" pitchFamily="18" charset="0"/>
                <a:cs typeface="Times New Roman" panose="02020603050405020304" pitchFamily="18" charset="0"/>
              </a:rPr>
              <a:t>Mujib</a:t>
            </a:r>
            <a:r>
              <a:rPr lang="en-US" sz="2400" dirty="0">
                <a:latin typeface="Times New Roman" panose="02020603050405020304" pitchFamily="18" charset="0"/>
                <a:cs typeface="Times New Roman" panose="02020603050405020304" pitchFamily="18" charset="0"/>
              </a:rPr>
              <a:t> was not allowed to be with her daughter Sheikh </a:t>
            </a:r>
            <a:r>
              <a:rPr lang="en-US" sz="2400" dirty="0" err="1">
                <a:latin typeface="Times New Roman" panose="02020603050405020304" pitchFamily="18" charset="0"/>
                <a:cs typeface="Times New Roman" panose="02020603050405020304" pitchFamily="18" charset="0"/>
              </a:rPr>
              <a:t>Hasina</a:t>
            </a:r>
            <a:r>
              <a:rPr lang="en-US" sz="2400" dirty="0">
                <a:latin typeface="Times New Roman" panose="02020603050405020304" pitchFamily="18" charset="0"/>
                <a:cs typeface="Times New Roman" panose="02020603050405020304" pitchFamily="18" charset="0"/>
              </a:rPr>
              <a:t> at hospital.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Sheikh Jamal was threatened to hang upside down.</a:t>
            </a:r>
          </a:p>
          <a:p>
            <a:endParaRPr lang="en-US" sz="2400" dirty="0" smtClean="0">
              <a:latin typeface="Times New Roman" panose="02020603050405020304" pitchFamily="18" charset="0"/>
              <a:cs typeface="Times New Roman" panose="02020603050405020304" pitchFamily="18" charset="0"/>
            </a:endParaRPr>
          </a:p>
        </p:txBody>
      </p:sp>
      <p:sp>
        <p:nvSpPr>
          <p:cNvPr id="3" name="TextBox 2"/>
          <p:cNvSpPr txBox="1"/>
          <p:nvPr/>
        </p:nvSpPr>
        <p:spPr>
          <a:xfrm>
            <a:off x="3451411" y="277906"/>
            <a:ext cx="4473388" cy="523220"/>
          </a:xfrm>
          <a:prstGeom prst="rect">
            <a:avLst/>
          </a:prstGeom>
          <a:noFill/>
        </p:spPr>
        <p:txBody>
          <a:bodyPr wrap="square" rtlCol="0">
            <a:spAutoFit/>
          </a:bodyPr>
          <a:lstStyle/>
          <a:p>
            <a:pPr algn="ctr"/>
            <a:r>
              <a:rPr lang="en-US" sz="2800" b="1" u="sng" dirty="0">
                <a:latin typeface="Times New Roman" panose="02020603050405020304" pitchFamily="18" charset="0"/>
                <a:cs typeface="Times New Roman" panose="02020603050405020304" pitchFamily="18" charset="0"/>
              </a:rPr>
              <a:t>Suggested Answers</a:t>
            </a:r>
          </a:p>
        </p:txBody>
      </p:sp>
    </p:spTree>
    <p:extLst>
      <p:ext uri="{BB962C8B-B14F-4D97-AF65-F5344CB8AC3E}">
        <p14:creationId xmlns:p14="http://schemas.microsoft.com/office/powerpoint/2010/main" val="225236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6899836" y="1224571"/>
            <a:ext cx="3657600" cy="36576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1625600" y="1224571"/>
            <a:ext cx="3657600" cy="3657600"/>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4067743" y="230485"/>
            <a:ext cx="4152892" cy="461665"/>
          </a:xfrm>
          <a:prstGeom prst="rect">
            <a:avLst/>
          </a:prstGeom>
          <a:noFill/>
          <a:ln>
            <a:solidFill>
              <a:srgbClr val="FF0000"/>
            </a:solidFill>
          </a:ln>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Bangabandhu’s</a:t>
            </a:r>
            <a:r>
              <a:rPr lang="en-US" sz="2400" dirty="0" smtClean="0">
                <a:latin typeface="Times New Roman" panose="02020603050405020304" pitchFamily="18" charset="0"/>
                <a:cs typeface="Times New Roman" panose="02020603050405020304" pitchFamily="18" charset="0"/>
              </a:rPr>
              <a:t> family members</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625600" y="5620781"/>
            <a:ext cx="3657600" cy="461665"/>
          </a:xfrm>
          <a:prstGeom prst="rect">
            <a:avLst/>
          </a:prstGeom>
          <a:noFill/>
          <a:ln>
            <a:solidFill>
              <a:srgbClr val="FF0000"/>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Begum </a:t>
            </a:r>
            <a:r>
              <a:rPr lang="en-US" sz="2400" dirty="0" err="1" smtClean="0">
                <a:latin typeface="Times New Roman" panose="02020603050405020304" pitchFamily="18" charset="0"/>
                <a:cs typeface="Times New Roman" panose="02020603050405020304" pitchFamily="18" charset="0"/>
              </a:rPr>
              <a:t>Fazilatunnesa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Mujib</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799885" y="5251450"/>
            <a:ext cx="5015597" cy="1200329"/>
          </a:xfrm>
          <a:prstGeom prst="rect">
            <a:avLst/>
          </a:prstGeom>
          <a:noFill/>
          <a:ln>
            <a:solidFill>
              <a:srgbClr val="FF0000"/>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Sheikh </a:t>
            </a:r>
            <a:r>
              <a:rPr lang="en-US" sz="2400" dirty="0" err="1" smtClean="0">
                <a:latin typeface="Times New Roman" panose="02020603050405020304" pitchFamily="18" charset="0"/>
                <a:cs typeface="Times New Roman" panose="02020603050405020304" pitchFamily="18" charset="0"/>
              </a:rPr>
              <a:t>Hasina</a:t>
            </a:r>
            <a:r>
              <a:rPr lang="en-US" sz="2400" dirty="0" smtClean="0">
                <a:latin typeface="Times New Roman" panose="02020603050405020304" pitchFamily="18" charset="0"/>
                <a:cs typeface="Times New Roman" panose="02020603050405020304" pitchFamily="18" charset="0"/>
              </a:rPr>
              <a:t>, Sheikh </a:t>
            </a:r>
            <a:r>
              <a:rPr lang="en-US" sz="2400" dirty="0" err="1" smtClean="0">
                <a:latin typeface="Times New Roman" panose="02020603050405020304" pitchFamily="18" charset="0"/>
                <a:cs typeface="Times New Roman" panose="02020603050405020304" pitchFamily="18" charset="0"/>
              </a:rPr>
              <a:t>Rehana</a:t>
            </a:r>
            <a:r>
              <a:rPr lang="en-US" sz="2400" dirty="0" smtClean="0">
                <a:latin typeface="Times New Roman" panose="02020603050405020304" pitchFamily="18" charset="0"/>
                <a:cs typeface="Times New Roman" panose="02020603050405020304" pitchFamily="18" charset="0"/>
              </a:rPr>
              <a:t> and Khadija Hossain Lily (</a:t>
            </a:r>
            <a:r>
              <a:rPr lang="en-US" sz="2400" dirty="0" err="1" smtClean="0">
                <a:latin typeface="Times New Roman" panose="02020603050405020304" pitchFamily="18" charset="0"/>
                <a:cs typeface="Times New Roman" panose="02020603050405020304" pitchFamily="18" charset="0"/>
              </a:rPr>
              <a:t>Bangabandhu’s</a:t>
            </a:r>
            <a:r>
              <a:rPr lang="en-US" sz="2400" dirty="0" smtClean="0">
                <a:latin typeface="Times New Roman" panose="02020603050405020304" pitchFamily="18" charset="0"/>
                <a:cs typeface="Times New Roman" panose="02020603050405020304" pitchFamily="18" charset="0"/>
              </a:rPr>
              <a:t> youngest sister)</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7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304800" y="1371600"/>
            <a:ext cx="3657600" cy="4114800"/>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8229600" y="1371600"/>
            <a:ext cx="3657600" cy="41148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4267200" y="1371600"/>
            <a:ext cx="3657600" cy="411480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3771892" y="266344"/>
            <a:ext cx="4278398" cy="461665"/>
          </a:xfrm>
          <a:prstGeom prst="rect">
            <a:avLst/>
          </a:prstGeom>
          <a:noFill/>
          <a:ln>
            <a:solidFill>
              <a:srgbClr val="FF0000"/>
            </a:solidFill>
          </a:ln>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Bangabandhu’s</a:t>
            </a:r>
            <a:r>
              <a:rPr lang="en-US" sz="2400" dirty="0" smtClean="0">
                <a:latin typeface="Times New Roman" panose="02020603050405020304" pitchFamily="18" charset="0"/>
                <a:cs typeface="Times New Roman" panose="02020603050405020304" pitchFamily="18" charset="0"/>
              </a:rPr>
              <a:t> family members</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433892" y="5752741"/>
            <a:ext cx="3324216" cy="461665"/>
          </a:xfrm>
          <a:prstGeom prst="rect">
            <a:avLst/>
          </a:prstGeom>
          <a:noFill/>
          <a:ln>
            <a:solidFill>
              <a:srgbClr val="FF0000"/>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Sheikh Jamal</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95308" y="5752741"/>
            <a:ext cx="3276584" cy="461665"/>
          </a:xfrm>
          <a:prstGeom prst="rect">
            <a:avLst/>
          </a:prstGeom>
          <a:noFill/>
          <a:ln>
            <a:solidFill>
              <a:srgbClr val="FF0000"/>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Sheikh Kamal</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416742" y="5752742"/>
            <a:ext cx="3283316" cy="461665"/>
          </a:xfrm>
          <a:prstGeom prst="rect">
            <a:avLst/>
          </a:prstGeom>
          <a:noFill/>
          <a:ln>
            <a:solidFill>
              <a:srgbClr val="FF0000"/>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Sheikh </a:t>
            </a:r>
            <a:r>
              <a:rPr lang="en-US" sz="2400" dirty="0" err="1" smtClean="0">
                <a:latin typeface="Times New Roman" panose="02020603050405020304" pitchFamily="18" charset="0"/>
                <a:cs typeface="Times New Roman" panose="02020603050405020304" pitchFamily="18" charset="0"/>
              </a:rPr>
              <a:t>Rasel</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16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0791" y="257212"/>
            <a:ext cx="2700610" cy="461665"/>
          </a:xfrm>
          <a:prstGeom prst="rect">
            <a:avLst/>
          </a:prstGeom>
          <a:noFill/>
          <a:ln>
            <a:solidFill>
              <a:srgbClr val="FF0000"/>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Pair Work</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10462" y="1172738"/>
            <a:ext cx="10661268" cy="830997"/>
          </a:xfrm>
          <a:prstGeom prst="rect">
            <a:avLst/>
          </a:prstGeom>
          <a:noFill/>
          <a:ln>
            <a:solidFill>
              <a:srgbClr val="FF0000"/>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Make a dialogue about the sufferings of </a:t>
            </a:r>
            <a:r>
              <a:rPr lang="en-US" sz="2400" dirty="0" err="1" smtClean="0">
                <a:latin typeface="Times New Roman" panose="02020603050405020304" pitchFamily="18" charset="0"/>
                <a:cs typeface="Times New Roman" panose="02020603050405020304" pitchFamily="18" charset="0"/>
              </a:rPr>
              <a:t>Bangabandhu’s</a:t>
            </a:r>
            <a:r>
              <a:rPr lang="en-US" sz="2400" dirty="0" smtClean="0">
                <a:latin typeface="Times New Roman" panose="02020603050405020304" pitchFamily="18" charset="0"/>
                <a:cs typeface="Times New Roman" panose="02020603050405020304" pitchFamily="18" charset="0"/>
              </a:rPr>
              <a:t> family during liberation war (Do not look at book)</a:t>
            </a:r>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612" y="2576791"/>
            <a:ext cx="5468523" cy="378097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48277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6343" y="360089"/>
            <a:ext cx="2700610" cy="461665"/>
          </a:xfrm>
          <a:prstGeom prst="rect">
            <a:avLst/>
          </a:prstGeom>
          <a:noFill/>
          <a:ln>
            <a:solidFill>
              <a:srgbClr val="FF0000"/>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Suggested answers</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34260" y="1338603"/>
            <a:ext cx="10795739" cy="452431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Stdudent</a:t>
            </a:r>
            <a:r>
              <a:rPr lang="en-US" sz="2400" dirty="0" smtClean="0">
                <a:latin typeface="Times New Roman" panose="02020603050405020304" pitchFamily="18" charset="0"/>
                <a:cs typeface="Times New Roman" panose="02020603050405020304" pitchFamily="18" charset="0"/>
              </a:rPr>
              <a:t> 1 : Hello, friend . What do you know about </a:t>
            </a:r>
            <a:r>
              <a:rPr lang="en-US" sz="2400" dirty="0">
                <a:latin typeface="Times New Roman" panose="02020603050405020304" pitchFamily="18" charset="0"/>
                <a:cs typeface="Times New Roman" panose="02020603050405020304" pitchFamily="18" charset="0"/>
              </a:rPr>
              <a:t>the sufferings of </a:t>
            </a:r>
            <a:r>
              <a:rPr lang="en-US" sz="2400" dirty="0" err="1">
                <a:latin typeface="Times New Roman" panose="02020603050405020304" pitchFamily="18" charset="0"/>
                <a:cs typeface="Times New Roman" panose="02020603050405020304" pitchFamily="18" charset="0"/>
              </a:rPr>
              <a:t>Bangabandhu’s</a:t>
            </a:r>
            <a:r>
              <a:rPr lang="en-US" sz="2400" dirty="0">
                <a:latin typeface="Times New Roman" panose="02020603050405020304" pitchFamily="18" charset="0"/>
                <a:cs typeface="Times New Roman" panose="02020603050405020304" pitchFamily="18" charset="0"/>
              </a:rPr>
              <a:t> family during liberation </a:t>
            </a:r>
            <a:r>
              <a:rPr lang="en-US" sz="2400" dirty="0" smtClean="0">
                <a:latin typeface="Times New Roman" panose="02020603050405020304" pitchFamily="18" charset="0"/>
                <a:cs typeface="Times New Roman" panose="02020603050405020304" pitchFamily="18" charset="0"/>
              </a:rPr>
              <a:t>war?</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Student 2: Well , after declaring the independence of Bangladesh , </a:t>
            </a:r>
            <a:r>
              <a:rPr lang="en-US" sz="2400" dirty="0" err="1" smtClean="0">
                <a:latin typeface="Times New Roman" panose="02020603050405020304" pitchFamily="18" charset="0"/>
                <a:cs typeface="Times New Roman" panose="02020603050405020304" pitchFamily="18" charset="0"/>
              </a:rPr>
              <a:t>Bangabandhu</a:t>
            </a:r>
            <a:r>
              <a:rPr lang="en-US" sz="2400" dirty="0" smtClean="0">
                <a:latin typeface="Times New Roman" panose="02020603050405020304" pitchFamily="18" charset="0"/>
                <a:cs typeface="Times New Roman" panose="02020603050405020304" pitchFamily="18" charset="0"/>
              </a:rPr>
              <a:t> was arrested by the Pakistani Army and was sent to the prison of Pakistan. They also compelled the family to leave house no 32. Then the family moved from one place to another for a safer shelter for two months. At that time some people helped them with money and food stuff, while some other refused to help.</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Student 1: You are right. But soon the family was kept under house arrest at </a:t>
            </a:r>
            <a:r>
              <a:rPr lang="en-US" sz="2400" dirty="0" err="1" smtClean="0">
                <a:latin typeface="Times New Roman" panose="02020603050405020304" pitchFamily="18" charset="0"/>
                <a:cs typeface="Times New Roman" panose="02020603050405020304" pitchFamily="18" charset="0"/>
              </a:rPr>
              <a:t>Dhanmondi</a:t>
            </a:r>
            <a:r>
              <a:rPr lang="en-US" sz="2400" dirty="0" smtClean="0">
                <a:latin typeface="Times New Roman" panose="02020603050405020304" pitchFamily="18" charset="0"/>
                <a:cs typeface="Times New Roman" panose="02020603050405020304" pitchFamily="18" charset="0"/>
              </a:rPr>
              <a:t> house no 18. Not only that the Pakistani Army set fire to </a:t>
            </a:r>
            <a:r>
              <a:rPr lang="en-US" sz="2400" dirty="0" err="1" smtClean="0">
                <a:latin typeface="Times New Roman" panose="02020603050405020304" pitchFamily="18" charset="0"/>
                <a:cs typeface="Times New Roman" panose="02020603050405020304" pitchFamily="18" charset="0"/>
              </a:rPr>
              <a:t>Bangabandhu’s</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Tungipara</a:t>
            </a:r>
            <a:r>
              <a:rPr lang="en-US" sz="2400" dirty="0" smtClean="0">
                <a:latin typeface="Times New Roman" panose="02020603050405020304" pitchFamily="18" charset="0"/>
                <a:cs typeface="Times New Roman" panose="02020603050405020304" pitchFamily="18" charset="0"/>
              </a:rPr>
              <a:t> home in front of his parents.</a:t>
            </a:r>
            <a:endParaRPr lang="en-US" sz="2400" dirty="0"/>
          </a:p>
        </p:txBody>
      </p:sp>
    </p:spTree>
    <p:extLst>
      <p:ext uri="{BB962C8B-B14F-4D97-AF65-F5344CB8AC3E}">
        <p14:creationId xmlns:p14="http://schemas.microsoft.com/office/powerpoint/2010/main" val="2605378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9094" y="831907"/>
            <a:ext cx="11293282" cy="5386090"/>
          </a:xfrm>
          <a:prstGeom prst="rect">
            <a:avLst/>
          </a:prstGeom>
          <a:noFill/>
          <a:ln>
            <a:solidFill>
              <a:srgbClr val="FF0000"/>
            </a:solidFill>
          </a:ln>
        </p:spPr>
        <p:txBody>
          <a:bodyPr wrap="square" rtlCol="0">
            <a:spAutoFit/>
          </a:bodyPr>
          <a:lstStyle/>
          <a:p>
            <a:pPr algn="just"/>
            <a:r>
              <a:rPr lang="en-US" sz="3200" dirty="0" smtClean="0">
                <a:latin typeface="Times New Roman" panose="02020603050405020304" pitchFamily="18" charset="0"/>
                <a:cs typeface="Times New Roman" panose="02020603050405020304" pitchFamily="18" charset="0"/>
              </a:rPr>
              <a:t>Student 2 :What a cruel incident! The Pak army also did not permit                        </a:t>
            </a:r>
          </a:p>
          <a:p>
            <a:pPr algn="just"/>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Begum </a:t>
            </a:r>
            <a:r>
              <a:rPr lang="en-US" sz="3200" dirty="0" err="1" smtClean="0">
                <a:latin typeface="Times New Roman" panose="02020603050405020304" pitchFamily="18" charset="0"/>
                <a:cs typeface="Times New Roman" panose="02020603050405020304" pitchFamily="18" charset="0"/>
              </a:rPr>
              <a:t>Mujib</a:t>
            </a:r>
            <a:r>
              <a:rPr lang="en-US" sz="3200" dirty="0" smtClean="0">
                <a:latin typeface="Times New Roman" panose="02020603050405020304" pitchFamily="18" charset="0"/>
                <a:cs typeface="Times New Roman" panose="02020603050405020304" pitchFamily="18" charset="0"/>
              </a:rPr>
              <a:t> to be with her daughter Sheikh </a:t>
            </a:r>
            <a:r>
              <a:rPr lang="en-US" sz="3200" dirty="0" err="1" smtClean="0">
                <a:latin typeface="Times New Roman" panose="02020603050405020304" pitchFamily="18" charset="0"/>
                <a:cs typeface="Times New Roman" panose="02020603050405020304" pitchFamily="18" charset="0"/>
              </a:rPr>
              <a:t>Hasina</a:t>
            </a:r>
            <a:r>
              <a:rPr lang="en-US" sz="3200" dirty="0" smtClean="0">
                <a:latin typeface="Times New Roman" panose="02020603050405020304" pitchFamily="18" charset="0"/>
                <a:cs typeface="Times New Roman" panose="02020603050405020304" pitchFamily="18" charset="0"/>
              </a:rPr>
              <a:t> in </a:t>
            </a:r>
          </a:p>
          <a:p>
            <a:pPr algn="just"/>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the hospital. Besides they often used to threaten Sheikh   </a:t>
            </a:r>
          </a:p>
          <a:p>
            <a:pPr algn="just"/>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Jamal to hang him upside down.</a:t>
            </a:r>
          </a:p>
          <a:p>
            <a:pPr algn="just"/>
            <a:r>
              <a:rPr lang="en-US" sz="3200" dirty="0" smtClean="0">
                <a:latin typeface="Times New Roman" panose="02020603050405020304" pitchFamily="18" charset="0"/>
                <a:cs typeface="Times New Roman" panose="02020603050405020304" pitchFamily="18" charset="0"/>
              </a:rPr>
              <a:t>Student 1: Really </a:t>
            </a:r>
            <a:r>
              <a:rPr lang="en-US" sz="3200" dirty="0" err="1" smtClean="0">
                <a:latin typeface="Times New Roman" panose="02020603050405020304" pitchFamily="18" charset="0"/>
                <a:cs typeface="Times New Roman" panose="02020603050405020304" pitchFamily="18" charset="0"/>
              </a:rPr>
              <a:t>Bangabandhu’s</a:t>
            </a:r>
            <a:r>
              <a:rPr lang="en-US" sz="3200" dirty="0" smtClean="0">
                <a:latin typeface="Times New Roman" panose="02020603050405020304" pitchFamily="18" charset="0"/>
                <a:cs typeface="Times New Roman" panose="02020603050405020304" pitchFamily="18" charset="0"/>
              </a:rPr>
              <a:t> family suffered a lot during </a:t>
            </a:r>
          </a:p>
          <a:p>
            <a:pPr algn="just"/>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liberation war.</a:t>
            </a:r>
          </a:p>
          <a:p>
            <a:pPr algn="just"/>
            <a:r>
              <a:rPr lang="en-US" sz="3200" dirty="0">
                <a:latin typeface="Times New Roman" panose="02020603050405020304" pitchFamily="18" charset="0"/>
                <a:cs typeface="Times New Roman" panose="02020603050405020304" pitchFamily="18" charset="0"/>
              </a:rPr>
              <a:t>Student </a:t>
            </a:r>
            <a:r>
              <a:rPr lang="en-US" sz="3200" dirty="0" smtClean="0">
                <a:latin typeface="Times New Roman" panose="02020603050405020304" pitchFamily="18" charset="0"/>
                <a:cs typeface="Times New Roman" panose="02020603050405020304" pitchFamily="18" charset="0"/>
              </a:rPr>
              <a:t>2 : Of course. Because of their sacrifice we got independent </a:t>
            </a:r>
          </a:p>
          <a:p>
            <a:pPr algn="just"/>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Bangladesh.</a:t>
            </a:r>
          </a:p>
          <a:p>
            <a:pPr algn="just"/>
            <a:r>
              <a:rPr lang="en-US" sz="3200" dirty="0">
                <a:latin typeface="Times New Roman" panose="02020603050405020304" pitchFamily="18" charset="0"/>
                <a:cs typeface="Times New Roman" panose="02020603050405020304" pitchFamily="18" charset="0"/>
              </a:rPr>
              <a:t>Student 1</a:t>
            </a:r>
            <a:r>
              <a:rPr lang="en-US" sz="3200" dirty="0" smtClean="0">
                <a:latin typeface="Times New Roman" panose="02020603050405020304" pitchFamily="18" charset="0"/>
                <a:cs typeface="Times New Roman" panose="02020603050405020304" pitchFamily="18" charset="0"/>
              </a:rPr>
              <a:t>: Obviously. Thank you.</a:t>
            </a:r>
          </a:p>
          <a:p>
            <a:pPr algn="just"/>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Student 2 </a:t>
            </a:r>
            <a:r>
              <a:rPr lang="en-US" sz="3200" dirty="0" smtClean="0">
                <a:latin typeface="Times New Roman" panose="02020603050405020304" pitchFamily="18" charset="0"/>
                <a:cs typeface="Times New Roman" panose="02020603050405020304" pitchFamily="18" charset="0"/>
              </a:rPr>
              <a:t>: Welcome.</a:t>
            </a:r>
          </a:p>
          <a:p>
            <a:pPr algn="ct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9510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8248002" y="2866584"/>
            <a:ext cx="3657600" cy="27432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316972" y="1319747"/>
            <a:ext cx="3657600" cy="274320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4323065" y="162447"/>
            <a:ext cx="3638348" cy="461665"/>
          </a:xfrm>
          <a:prstGeom prst="rect">
            <a:avLst/>
          </a:prstGeom>
          <a:noFill/>
          <a:ln>
            <a:solidFill>
              <a:srgbClr val="FF0000"/>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Let us see some pictures</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16972" y="4310864"/>
            <a:ext cx="3657599" cy="461665"/>
          </a:xfrm>
          <a:prstGeom prst="rect">
            <a:avLst/>
          </a:prstGeom>
          <a:noFill/>
          <a:ln>
            <a:solidFill>
              <a:srgbClr val="FF0000"/>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Torture</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248002" y="5801249"/>
            <a:ext cx="3657600" cy="461665"/>
          </a:xfrm>
          <a:prstGeom prst="rect">
            <a:avLst/>
          </a:prstGeom>
          <a:noFill/>
          <a:ln>
            <a:solidFill>
              <a:srgbClr val="FF0000"/>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In search of shelter</a:t>
            </a:r>
            <a:endParaRPr lang="en-US" sz="2400" dirty="0">
              <a:latin typeface="Times New Roman" panose="02020603050405020304" pitchFamily="18" charset="0"/>
              <a:cs typeface="Times New Roman" panose="02020603050405020304" pitchFamily="18" charset="0"/>
            </a:endParaRPr>
          </a:p>
        </p:txBody>
      </p:sp>
      <p:pic>
        <p:nvPicPr>
          <p:cNvPr id="12" name="Picture 11"/>
          <p:cNvPicPr>
            <a:picLocks/>
          </p:cNvPicPr>
          <p:nvPr/>
        </p:nvPicPr>
        <p:blipFill>
          <a:blip r:embed="rId4">
            <a:extLst>
              <a:ext uri="{28A0092B-C50C-407E-A947-70E740481C1C}">
                <a14:useLocalDpi xmlns:a14="http://schemas.microsoft.com/office/drawing/2010/main" val="0"/>
              </a:ext>
            </a:extLst>
          </a:blip>
          <a:stretch>
            <a:fillRect/>
          </a:stretch>
        </p:blipFill>
        <p:spPr>
          <a:xfrm>
            <a:off x="4282487" y="2029329"/>
            <a:ext cx="3657600" cy="2743200"/>
          </a:xfrm>
          <a:prstGeom prst="rect">
            <a:avLst/>
          </a:prstGeom>
          <a:ln w="88900" cap="sq" cmpd="thickThin">
            <a:solidFill>
              <a:srgbClr val="000000"/>
            </a:solidFill>
            <a:prstDash val="solid"/>
            <a:miter lim="800000"/>
          </a:ln>
          <a:effectLst>
            <a:innerShdw blurRad="76200">
              <a:srgbClr val="000000"/>
            </a:innerShdw>
          </a:effectLst>
        </p:spPr>
      </p:pic>
      <p:sp>
        <p:nvSpPr>
          <p:cNvPr id="13" name="TextBox 12"/>
          <p:cNvSpPr txBox="1"/>
          <p:nvPr/>
        </p:nvSpPr>
        <p:spPr>
          <a:xfrm>
            <a:off x="4282487" y="5067437"/>
            <a:ext cx="3657600" cy="461665"/>
          </a:xfrm>
          <a:prstGeom prst="rect">
            <a:avLst/>
          </a:prstGeom>
          <a:noFill/>
          <a:ln>
            <a:solidFill>
              <a:srgbClr val="FF0000"/>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Genocide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89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9246" y="726141"/>
            <a:ext cx="2895601" cy="523220"/>
          </a:xfrm>
          <a:prstGeom prst="rect">
            <a:avLst/>
          </a:prstGeom>
          <a:noFill/>
          <a:ln w="28575">
            <a:solidFill>
              <a:schemeClr val="tx1"/>
            </a:solidFill>
          </a:ln>
        </p:spPr>
        <p:txBody>
          <a:bodyPr wrap="square" rtlCol="0">
            <a:spAutoFit/>
          </a:bodyPr>
          <a:lstStyle/>
          <a:p>
            <a:pPr algn="ctr"/>
            <a:r>
              <a:rPr lang="en-US" sz="2800" dirty="0" smtClean="0">
                <a:latin typeface="Arial Black" panose="020B0A04020102020204" pitchFamily="34" charset="0"/>
              </a:rPr>
              <a:t>Home Work</a:t>
            </a:r>
            <a:endParaRPr lang="en-US" sz="2800" dirty="0">
              <a:latin typeface="Arial Black" panose="020B0A04020102020204" pitchFamily="34" charset="0"/>
            </a:endParaRPr>
          </a:p>
        </p:txBody>
      </p:sp>
      <p:sp>
        <p:nvSpPr>
          <p:cNvPr id="3" name="TextBox 2"/>
          <p:cNvSpPr txBox="1"/>
          <p:nvPr/>
        </p:nvSpPr>
        <p:spPr>
          <a:xfrm>
            <a:off x="1936376" y="2474259"/>
            <a:ext cx="9036424" cy="1938992"/>
          </a:xfrm>
          <a:prstGeom prst="rect">
            <a:avLst/>
          </a:prstGeom>
          <a:noFill/>
          <a:ln w="57150">
            <a:solidFill>
              <a:schemeClr val="tx1"/>
            </a:solidFill>
          </a:ln>
        </p:spPr>
        <p:txBody>
          <a:bodyPr wrap="square" rtlCol="0">
            <a:spAutoFit/>
          </a:bodyPr>
          <a:lstStyle/>
          <a:p>
            <a:r>
              <a:rPr lang="en-US" sz="4000" dirty="0" smtClean="0">
                <a:solidFill>
                  <a:srgbClr val="7030A0"/>
                </a:solidFill>
                <a:latin typeface="Arial Black" panose="020B0A04020102020204" pitchFamily="34" charset="0"/>
              </a:rPr>
              <a:t>Write a short paragraph on “ The sufferings of people during Liberation War”</a:t>
            </a:r>
            <a:endParaRPr lang="en-US" sz="4000" dirty="0">
              <a:solidFill>
                <a:srgbClr val="7030A0"/>
              </a:solidFill>
              <a:latin typeface="Arial Black" panose="020B0A04020102020204" pitchFamily="34" charset="0"/>
            </a:endParaRPr>
          </a:p>
        </p:txBody>
      </p:sp>
    </p:spTree>
    <p:extLst>
      <p:ext uri="{BB962C8B-B14F-4D97-AF65-F5344CB8AC3E}">
        <p14:creationId xmlns:p14="http://schemas.microsoft.com/office/powerpoint/2010/main" val="3621589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8376" y="1649506"/>
            <a:ext cx="5342965" cy="3046988"/>
          </a:xfrm>
          <a:prstGeom prst="rect">
            <a:avLst/>
          </a:prstGeom>
          <a:noFill/>
        </p:spPr>
        <p:txBody>
          <a:bodyPr wrap="square" rtlCol="0">
            <a:spAutoFit/>
          </a:bodyPr>
          <a:lstStyle/>
          <a:p>
            <a:r>
              <a:rPr lang="en-US" sz="9600" spc="600" dirty="0" smtClean="0">
                <a:solidFill>
                  <a:srgbClr val="7030A0"/>
                </a:solidFill>
                <a:latin typeface="Arial Black" panose="020B0A04020102020204" pitchFamily="34" charset="0"/>
              </a:rPr>
              <a:t>ALLAH HAFEZ</a:t>
            </a:r>
            <a:endParaRPr lang="en-US" sz="9600" spc="600" dirty="0">
              <a:solidFill>
                <a:srgbClr val="7030A0"/>
              </a:solidFill>
              <a:latin typeface="Arial Black" panose="020B0A04020102020204" pitchFamily="34" charset="0"/>
            </a:endParaRPr>
          </a:p>
        </p:txBody>
      </p:sp>
    </p:spTree>
    <p:extLst>
      <p:ext uri="{BB962C8B-B14F-4D97-AF65-F5344CB8AC3E}">
        <p14:creationId xmlns:p14="http://schemas.microsoft.com/office/powerpoint/2010/main" val="958855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16284" y="144944"/>
            <a:ext cx="2525918" cy="2804443"/>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90105" y="650872"/>
            <a:ext cx="5404921" cy="646331"/>
          </a:xfrm>
          <a:prstGeom prst="rect">
            <a:avLst/>
          </a:prstGeom>
          <a:solidFill>
            <a:schemeClr val="accent4">
              <a:lumMod val="40000"/>
              <a:lumOff val="60000"/>
            </a:schemeClr>
          </a:solidFill>
          <a:effectLst/>
          <a:scene3d>
            <a:camera prst="orthographicFront"/>
            <a:lightRig rig="threePt" dir="t"/>
          </a:scene3d>
          <a:sp3d>
            <a:bevelT w="165100" prst="coolSlant"/>
          </a:sp3d>
        </p:spPr>
        <p:txBody>
          <a:bodyPr wrap="square" rtlCol="0">
            <a:spAutoFit/>
          </a:bodyPr>
          <a:lstStyle/>
          <a:p>
            <a:r>
              <a:rPr lang="en-US" sz="3600" spc="600" dirty="0" smtClean="0">
                <a:latin typeface="Arial Black" panose="020B0A04020102020204" pitchFamily="34" charset="0"/>
              </a:rPr>
              <a:t>INTRODUCTION</a:t>
            </a:r>
            <a:endParaRPr lang="en-US" sz="3600" spc="600" dirty="0">
              <a:latin typeface="Arial Black" panose="020B0A04020102020204" pitchFamily="34" charset="0"/>
            </a:endParaRPr>
          </a:p>
        </p:txBody>
      </p:sp>
      <p:sp>
        <p:nvSpPr>
          <p:cNvPr id="4" name="TextBox 3"/>
          <p:cNvSpPr txBox="1"/>
          <p:nvPr/>
        </p:nvSpPr>
        <p:spPr>
          <a:xfrm>
            <a:off x="4590105" y="3178601"/>
            <a:ext cx="7079813" cy="2862322"/>
          </a:xfrm>
          <a:prstGeom prst="rect">
            <a:avLst/>
          </a:prstGeom>
          <a:solidFill>
            <a:schemeClr val="accent5">
              <a:lumMod val="20000"/>
              <a:lumOff val="80000"/>
            </a:schemeClr>
          </a:solidFill>
          <a:scene3d>
            <a:camera prst="orthographicFront"/>
            <a:lightRig rig="threePt" dir="t"/>
          </a:scene3d>
          <a:sp3d>
            <a:bevelT w="114300" prst="artDeco"/>
          </a:sp3d>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Md. </a:t>
            </a:r>
            <a:r>
              <a:rPr lang="en-US" sz="3600" dirty="0" err="1" smtClean="0">
                <a:latin typeface="Times New Roman" panose="02020603050405020304" pitchFamily="18" charset="0"/>
                <a:cs typeface="Times New Roman" panose="02020603050405020304" pitchFamily="18" charset="0"/>
              </a:rPr>
              <a:t>Khalilur</a:t>
            </a:r>
            <a:r>
              <a:rPr lang="en-US" sz="3600" dirty="0" smtClean="0">
                <a:latin typeface="Times New Roman" panose="02020603050405020304" pitchFamily="18" charset="0"/>
                <a:cs typeface="Times New Roman" panose="02020603050405020304" pitchFamily="18" charset="0"/>
              </a:rPr>
              <a:t> Rahman</a:t>
            </a:r>
          </a:p>
          <a:p>
            <a:r>
              <a:rPr lang="en-US" sz="3600" dirty="0" smtClean="0">
                <a:latin typeface="Times New Roman" panose="02020603050405020304" pitchFamily="18" charset="0"/>
                <a:cs typeface="Times New Roman" panose="02020603050405020304" pitchFamily="18" charset="0"/>
              </a:rPr>
              <a:t>Assistant Teacher (English)</a:t>
            </a:r>
          </a:p>
          <a:p>
            <a:r>
              <a:rPr lang="en-US" sz="3600" dirty="0" err="1" smtClean="0">
                <a:latin typeface="Times New Roman" panose="02020603050405020304" pitchFamily="18" charset="0"/>
                <a:cs typeface="Times New Roman" panose="02020603050405020304" pitchFamily="18" charset="0"/>
              </a:rPr>
              <a:t>Gaibandha</a:t>
            </a:r>
            <a:r>
              <a:rPr lang="en-US" sz="3600" dirty="0" smtClean="0">
                <a:latin typeface="Times New Roman" panose="02020603050405020304" pitchFamily="18" charset="0"/>
                <a:cs typeface="Times New Roman" panose="02020603050405020304" pitchFamily="18" charset="0"/>
              </a:rPr>
              <a:t> Govt. Girls’ High School</a:t>
            </a:r>
          </a:p>
          <a:p>
            <a:r>
              <a:rPr lang="en-US" sz="3600" dirty="0" smtClean="0">
                <a:latin typeface="Times New Roman" panose="02020603050405020304" pitchFamily="18" charset="0"/>
                <a:cs typeface="Times New Roman" panose="02020603050405020304" pitchFamily="18" charset="0"/>
              </a:rPr>
              <a:t>Mobile No 01718935913</a:t>
            </a:r>
          </a:p>
          <a:p>
            <a:r>
              <a:rPr lang="en-US" sz="3600" dirty="0" smtClean="0">
                <a:latin typeface="Times New Roman" panose="02020603050405020304" pitchFamily="18" charset="0"/>
                <a:cs typeface="Times New Roman" panose="02020603050405020304" pitchFamily="18" charset="0"/>
              </a:rPr>
              <a:t>Email - rkhalilur03@gmail.com</a:t>
            </a:r>
            <a:endParaRPr lang="en-US" sz="36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284" y="3178601"/>
            <a:ext cx="2643610" cy="3421931"/>
          </a:xfrm>
          <a:prstGeom prst="rect">
            <a:avLst/>
          </a:prstGeom>
        </p:spPr>
      </p:pic>
    </p:spTree>
    <p:extLst>
      <p:ext uri="{BB962C8B-B14F-4D97-AF65-F5344CB8AC3E}">
        <p14:creationId xmlns:p14="http://schemas.microsoft.com/office/powerpoint/2010/main" val="988665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974" y="1526876"/>
            <a:ext cx="5305925" cy="3804248"/>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873" y="1526876"/>
            <a:ext cx="5275152" cy="3804248"/>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2034988" y="253497"/>
            <a:ext cx="7362510" cy="523220"/>
          </a:xfrm>
          <a:prstGeom prst="rect">
            <a:avLst/>
          </a:prstGeom>
          <a:noFill/>
        </p:spPr>
        <p:txBody>
          <a:bodyPr wrap="square" rtlCol="0">
            <a:spAutoFit/>
          </a:bodyPr>
          <a:lstStyle/>
          <a:p>
            <a:pPr algn="ctr"/>
            <a:r>
              <a:rPr lang="en-US" sz="2800" dirty="0" smtClean="0">
                <a:latin typeface="Arial Black" panose="020B0A04020102020204" pitchFamily="34" charset="0"/>
              </a:rPr>
              <a:t>Who can you see in these pictures?</a:t>
            </a:r>
            <a:endParaRPr lang="en-US" sz="2800" dirty="0">
              <a:latin typeface="Arial Black" panose="020B0A04020102020204" pitchFamily="34" charset="0"/>
            </a:endParaRPr>
          </a:p>
        </p:txBody>
      </p:sp>
    </p:spTree>
    <p:extLst>
      <p:ext uri="{BB962C8B-B14F-4D97-AF65-F5344CB8AC3E}">
        <p14:creationId xmlns:p14="http://schemas.microsoft.com/office/powerpoint/2010/main" val="139064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6126" y="154500"/>
            <a:ext cx="5703951" cy="707886"/>
          </a:xfrm>
          <a:prstGeom prst="rect">
            <a:avLst/>
          </a:prstGeom>
          <a:noFill/>
        </p:spPr>
        <p:txBody>
          <a:bodyPr wrap="square" rtlCol="0">
            <a:spAutoFit/>
          </a:bodyPr>
          <a:lstStyle/>
          <a:p>
            <a:pPr algn="ctr"/>
            <a:r>
              <a:rPr lang="en-US" sz="4000" dirty="0" smtClean="0">
                <a:latin typeface="Arial Black" panose="020B0A04020102020204" pitchFamily="34" charset="0"/>
              </a:rPr>
              <a:t>Today our topic is-- </a:t>
            </a:r>
            <a:endParaRPr lang="en-US" sz="4000" dirty="0">
              <a:latin typeface="Arial Black" panose="020B0A04020102020204" pitchFamily="34" charset="0"/>
            </a:endParaRPr>
          </a:p>
        </p:txBody>
      </p:sp>
      <p:sp>
        <p:nvSpPr>
          <p:cNvPr id="3" name="Oval 2"/>
          <p:cNvSpPr/>
          <p:nvPr/>
        </p:nvSpPr>
        <p:spPr>
          <a:xfrm>
            <a:off x="3612109" y="1006262"/>
            <a:ext cx="4491986" cy="163748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95000"/>
                    <a:lumOff val="5000"/>
                  </a:schemeClr>
                </a:solidFill>
                <a:latin typeface="Arial Black" panose="020B0A04020102020204" pitchFamily="34" charset="0"/>
              </a:rPr>
              <a:t>Bangabandhu’s</a:t>
            </a:r>
            <a:r>
              <a:rPr lang="en-US" sz="2800" dirty="0" smtClean="0">
                <a:solidFill>
                  <a:schemeClr val="tx1">
                    <a:lumMod val="95000"/>
                    <a:lumOff val="5000"/>
                  </a:schemeClr>
                </a:solidFill>
                <a:latin typeface="Arial Black" panose="020B0A04020102020204" pitchFamily="34" charset="0"/>
              </a:rPr>
              <a:t> Family in 1971</a:t>
            </a:r>
            <a:endParaRPr lang="en-US" sz="2800" dirty="0">
              <a:solidFill>
                <a:schemeClr val="tx1">
                  <a:lumMod val="95000"/>
                  <a:lumOff val="5000"/>
                </a:schemeClr>
              </a:solidFill>
              <a:latin typeface="Arial Black" panose="020B0A040201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4194" y="3042956"/>
            <a:ext cx="5115861" cy="35371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88632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0541" y="887506"/>
            <a:ext cx="5127812" cy="584775"/>
          </a:xfrm>
          <a:prstGeom prst="rect">
            <a:avLst/>
          </a:prstGeom>
          <a:noFill/>
          <a:ln w="28575">
            <a:solidFill>
              <a:srgbClr val="FFC000"/>
            </a:solidFill>
          </a:ln>
        </p:spPr>
        <p:txBody>
          <a:bodyPr wrap="square" rtlCol="0">
            <a:spAutoFit/>
          </a:bodyPr>
          <a:lstStyle/>
          <a:p>
            <a:r>
              <a:rPr lang="en-US" sz="3200" dirty="0" smtClean="0">
                <a:latin typeface="Arial Black" panose="020B0A04020102020204" pitchFamily="34" charset="0"/>
              </a:rPr>
              <a:t>Learning outcomes:-</a:t>
            </a:r>
            <a:endParaRPr lang="en-US" sz="3200" dirty="0">
              <a:latin typeface="Arial Black" panose="020B0A04020102020204" pitchFamily="34" charset="0"/>
            </a:endParaRPr>
          </a:p>
        </p:txBody>
      </p:sp>
      <p:sp>
        <p:nvSpPr>
          <p:cNvPr id="3" name="TextBox 2"/>
          <p:cNvSpPr txBox="1"/>
          <p:nvPr/>
        </p:nvSpPr>
        <p:spPr>
          <a:xfrm>
            <a:off x="1640542" y="2079811"/>
            <a:ext cx="8301317" cy="3108543"/>
          </a:xfrm>
          <a:prstGeom prst="rect">
            <a:avLst/>
          </a:prstGeom>
          <a:noFill/>
          <a:ln w="28575">
            <a:solidFill>
              <a:srgbClr val="FFC00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After studying this unit students will be able to ---</a:t>
            </a:r>
          </a:p>
          <a:p>
            <a:endParaRPr lang="en-US"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Describe the ways how the Pakistani Army tortured </a:t>
            </a:r>
            <a:r>
              <a:rPr lang="en-US" sz="2800" dirty="0" err="1">
                <a:latin typeface="Times New Roman" panose="02020603050405020304" pitchFamily="18" charset="0"/>
                <a:cs typeface="Times New Roman" panose="02020603050405020304" pitchFamily="18" charset="0"/>
              </a:rPr>
              <a:t>Bangabandhu’s</a:t>
            </a:r>
            <a:r>
              <a:rPr lang="en-US" sz="2800" dirty="0">
                <a:latin typeface="Times New Roman" panose="02020603050405020304" pitchFamily="18" charset="0"/>
                <a:cs typeface="Times New Roman" panose="02020603050405020304" pitchFamily="18" charset="0"/>
              </a:rPr>
              <a:t> family.</a:t>
            </a:r>
          </a:p>
          <a:p>
            <a:endParaRPr lang="en-US"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 Describe the sufferings of </a:t>
            </a:r>
            <a:r>
              <a:rPr lang="en-US" sz="2800" dirty="0" err="1" smtClean="0">
                <a:latin typeface="Times New Roman" panose="02020603050405020304" pitchFamily="18" charset="0"/>
                <a:cs typeface="Times New Roman" panose="02020603050405020304" pitchFamily="18" charset="0"/>
              </a:rPr>
              <a:t>Bangabandhu’s</a:t>
            </a:r>
            <a:r>
              <a:rPr lang="en-US" sz="2800" dirty="0" smtClean="0">
                <a:latin typeface="Times New Roman" panose="02020603050405020304" pitchFamily="18" charset="0"/>
                <a:cs typeface="Times New Roman" panose="02020603050405020304" pitchFamily="18" charset="0"/>
              </a:rPr>
              <a:t> family during liberation war.</a:t>
            </a:r>
          </a:p>
        </p:txBody>
      </p:sp>
    </p:spTree>
    <p:extLst>
      <p:ext uri="{BB962C8B-B14F-4D97-AF65-F5344CB8AC3E}">
        <p14:creationId xmlns:p14="http://schemas.microsoft.com/office/powerpoint/2010/main" val="2333680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5000">
              <a:schemeClr val="accent1">
                <a:alpha val="0"/>
                <a:lumMod val="0"/>
                <a:lumOff val="100000"/>
              </a:schemeClr>
            </a:gs>
            <a:gs pos="85000">
              <a:schemeClr val="accent1">
                <a:lumMod val="45000"/>
                <a:lumOff val="55000"/>
              </a:schemeClr>
            </a:gs>
            <a:gs pos="9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2268071" y="428796"/>
            <a:ext cx="6093075" cy="584775"/>
          </a:xfrm>
          <a:prstGeom prst="rect">
            <a:avLst/>
          </a:prstGeom>
          <a:noFill/>
          <a:ln w="28575">
            <a:solidFill>
              <a:srgbClr val="FFC000"/>
            </a:solidFill>
          </a:ln>
        </p:spPr>
        <p:txBody>
          <a:bodyPr wrap="square" rtlCol="0">
            <a:spAutoFit/>
          </a:bodyPr>
          <a:lstStyle/>
          <a:p>
            <a:r>
              <a:rPr lang="en-US" sz="3200" dirty="0" smtClean="0">
                <a:latin typeface="Arial Black" panose="020B0A04020102020204" pitchFamily="34" charset="0"/>
              </a:rPr>
              <a:t>Let us listen to the audio</a:t>
            </a:r>
            <a:endParaRPr lang="en-US" sz="3200" dirty="0">
              <a:latin typeface="Arial Black" panose="020B0A04020102020204" pitchFamily="34"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032047" y="1374603"/>
            <a:ext cx="487363" cy="487363"/>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1153" y="2710362"/>
            <a:ext cx="5549153" cy="383671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291319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52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0307" y="71718"/>
            <a:ext cx="2510118" cy="523220"/>
          </a:xfrm>
          <a:prstGeom prst="rect">
            <a:avLst/>
          </a:prstGeom>
          <a:noFill/>
          <a:ln>
            <a:solidFill>
              <a:srgbClr val="FF0000"/>
            </a:solidFill>
          </a:ln>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Word Meaning</a:t>
            </a:r>
            <a:endParaRPr lang="en-US"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04800" y="1272988"/>
            <a:ext cx="1497106" cy="461665"/>
          </a:xfrm>
          <a:prstGeom prst="rect">
            <a:avLst/>
          </a:prstGeom>
          <a:noFill/>
          <a:ln>
            <a:solidFill>
              <a:srgbClr val="FF0000"/>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Tragic</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853083" y="838217"/>
            <a:ext cx="2178424" cy="461665"/>
          </a:xfrm>
          <a:prstGeom prst="rect">
            <a:avLst/>
          </a:prstGeom>
          <a:noFill/>
          <a:ln>
            <a:solidFill>
              <a:srgbClr val="FF0000"/>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Miserable</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04800" y="4294095"/>
            <a:ext cx="1497106" cy="461665"/>
          </a:xfrm>
          <a:prstGeom prst="rect">
            <a:avLst/>
          </a:prstGeom>
          <a:noFill/>
          <a:ln>
            <a:solidFill>
              <a:srgbClr val="FF0000"/>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Barricade</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853083" y="3971364"/>
            <a:ext cx="2178424" cy="461665"/>
          </a:xfrm>
          <a:prstGeom prst="rect">
            <a:avLst/>
          </a:prstGeom>
          <a:noFill/>
          <a:ln>
            <a:solidFill>
              <a:srgbClr val="FF0000"/>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Obstacle</a:t>
            </a:r>
            <a:endParaRPr lang="en-US" sz="2400" dirty="0">
              <a:latin typeface="Times New Roman" panose="02020603050405020304" pitchFamily="18" charset="0"/>
              <a:cs typeface="Times New Roman" panose="02020603050405020304" pitchFamily="18" charset="0"/>
            </a:endParaRPr>
          </a:p>
        </p:txBody>
      </p:sp>
      <p:pic>
        <p:nvPicPr>
          <p:cNvPr id="1026" name="Picture 2" descr="The dark chapter:1971 tragedy | Pakistan Defenc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835" y="767160"/>
            <a:ext cx="4114800" cy="2743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8" name="Picture 4"/>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89835" y="3867591"/>
            <a:ext cx="4114800" cy="2743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853083" y="1734653"/>
            <a:ext cx="4168588" cy="461665"/>
          </a:xfrm>
          <a:prstGeom prst="rect">
            <a:avLst/>
          </a:prstGeom>
          <a:noFill/>
          <a:ln>
            <a:solidFill>
              <a:srgbClr val="FF0000"/>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We saw some tragic sceneries</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853083" y="4898532"/>
            <a:ext cx="4096870" cy="830997"/>
          </a:xfrm>
          <a:prstGeom prst="rect">
            <a:avLst/>
          </a:prstGeom>
          <a:noFill/>
          <a:ln>
            <a:solidFill>
              <a:srgbClr val="FF0000"/>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Sheikh Kamal was busy to barricade the Pakistan Army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083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 calcmode="lin" valueType="num">
                                      <p:cBhvr>
                                        <p:cTn id="35" dur="500" fill="hold"/>
                                        <p:tgtEl>
                                          <p:spTgt spid="1028"/>
                                        </p:tgtEl>
                                        <p:attrNameLst>
                                          <p:attrName>ppt_w</p:attrName>
                                        </p:attrNameLst>
                                      </p:cBhvr>
                                      <p:tavLst>
                                        <p:tav tm="0">
                                          <p:val>
                                            <p:fltVal val="0"/>
                                          </p:val>
                                        </p:tav>
                                        <p:tav tm="100000">
                                          <p:val>
                                            <p:strVal val="#ppt_w"/>
                                          </p:val>
                                        </p:tav>
                                      </p:tavLst>
                                    </p:anim>
                                    <p:anim calcmode="lin" valueType="num">
                                      <p:cBhvr>
                                        <p:cTn id="36" dur="500" fill="hold"/>
                                        <p:tgtEl>
                                          <p:spTgt spid="1028"/>
                                        </p:tgtEl>
                                        <p:attrNameLst>
                                          <p:attrName>ppt_h</p:attrName>
                                        </p:attrNameLst>
                                      </p:cBhvr>
                                      <p:tavLst>
                                        <p:tav tm="0">
                                          <p:val>
                                            <p:fltVal val="0"/>
                                          </p:val>
                                        </p:tav>
                                        <p:tav tm="100000">
                                          <p:val>
                                            <p:strVal val="#ppt_h"/>
                                          </p:val>
                                        </p:tav>
                                      </p:tavLst>
                                    </p:anim>
                                    <p:animEffect transition="in" filter="fade">
                                      <p:cBhvr>
                                        <p:cTn id="37" dur="500"/>
                                        <p:tgtEl>
                                          <p:spTgt spid="102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224 Personal belongings Stock Photos, Images | Download Personal  belongings Pictures on Depositphotos®"/>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3603" y="3888208"/>
            <a:ext cx="4114800" cy="2743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2" name="Picture 4" descr="The Art of Spy Disguise | Reading. Writing. Spyi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603" y="869973"/>
            <a:ext cx="4114800" cy="2743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799" y="4348877"/>
            <a:ext cx="1658471" cy="461665"/>
          </a:xfrm>
          <a:prstGeom prst="rect">
            <a:avLst/>
          </a:prstGeom>
          <a:noFill/>
          <a:ln>
            <a:solidFill>
              <a:srgbClr val="FF0000"/>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Belongings</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079370" y="4348876"/>
            <a:ext cx="1497106" cy="461665"/>
          </a:xfrm>
          <a:prstGeom prst="rect">
            <a:avLst/>
          </a:prstGeom>
          <a:noFill/>
          <a:ln>
            <a:solidFill>
              <a:srgbClr val="FF0000"/>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Things</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04799" y="1272988"/>
            <a:ext cx="1497106" cy="461665"/>
          </a:xfrm>
          <a:prstGeom prst="rect">
            <a:avLst/>
          </a:prstGeom>
          <a:noFill/>
          <a:ln>
            <a:solidFill>
              <a:srgbClr val="FF0000"/>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Disguise</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079370" y="5408724"/>
            <a:ext cx="3865581" cy="830997"/>
          </a:xfrm>
          <a:prstGeom prst="rect">
            <a:avLst/>
          </a:prstGeom>
          <a:noFill/>
          <a:ln>
            <a:solidFill>
              <a:srgbClr val="FF0000"/>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Begum </a:t>
            </a:r>
            <a:r>
              <a:rPr lang="en-US" sz="2400" dirty="0" err="1" smtClean="0">
                <a:latin typeface="Times New Roman" panose="02020603050405020304" pitchFamily="18" charset="0"/>
                <a:cs typeface="Times New Roman" panose="02020603050405020304" pitchFamily="18" charset="0"/>
              </a:rPr>
              <a:t>Mujib</a:t>
            </a:r>
            <a:r>
              <a:rPr lang="en-US" sz="2400" dirty="0" smtClean="0">
                <a:latin typeface="Times New Roman" panose="02020603050405020304" pitchFamily="18" charset="0"/>
                <a:cs typeface="Times New Roman" panose="02020603050405020304" pitchFamily="18" charset="0"/>
              </a:rPr>
              <a:t> packed the belongings</a:t>
            </a:r>
            <a:endParaRPr lang="en-US"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079370" y="1043150"/>
            <a:ext cx="1871454" cy="461665"/>
          </a:xfrm>
          <a:prstGeom prst="rect">
            <a:avLst/>
          </a:prstGeom>
          <a:noFill/>
          <a:ln>
            <a:solidFill>
              <a:srgbClr val="FF0000"/>
            </a:solidFill>
          </a:ln>
        </p:spPr>
        <p:txBody>
          <a:bodyPr wrap="square" rtlCol="0">
            <a:spAutoFit/>
          </a:bodyPr>
          <a:lstStyle/>
          <a:p>
            <a:r>
              <a:rPr lang="en-US" sz="2400" dirty="0"/>
              <a:t>Concealment</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8079370" y="1963932"/>
            <a:ext cx="3865581" cy="830997"/>
          </a:xfrm>
          <a:prstGeom prst="rect">
            <a:avLst/>
          </a:prstGeom>
          <a:noFill/>
          <a:ln>
            <a:solidFill>
              <a:srgbClr val="FF0000"/>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Sheikh Kamal came to his family in disguise</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105944" y="71718"/>
            <a:ext cx="2510118" cy="523220"/>
          </a:xfrm>
          <a:prstGeom prst="rect">
            <a:avLst/>
          </a:prstGeom>
          <a:noFill/>
          <a:ln>
            <a:solidFill>
              <a:srgbClr val="FF0000"/>
            </a:solidFill>
          </a:ln>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Word Meaning</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169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anim calcmode="lin" valueType="num">
                                      <p:cBhvr>
                                        <p:cTn id="35" dur="500" fill="hold"/>
                                        <p:tgtEl>
                                          <p:spTgt spid="2050"/>
                                        </p:tgtEl>
                                        <p:attrNameLst>
                                          <p:attrName>ppt_w</p:attrName>
                                        </p:attrNameLst>
                                      </p:cBhvr>
                                      <p:tavLst>
                                        <p:tav tm="0">
                                          <p:val>
                                            <p:fltVal val="0"/>
                                          </p:val>
                                        </p:tav>
                                        <p:tav tm="100000">
                                          <p:val>
                                            <p:strVal val="#ppt_w"/>
                                          </p:val>
                                        </p:tav>
                                      </p:tavLst>
                                    </p:anim>
                                    <p:anim calcmode="lin" valueType="num">
                                      <p:cBhvr>
                                        <p:cTn id="36" dur="500" fill="hold"/>
                                        <p:tgtEl>
                                          <p:spTgt spid="2050"/>
                                        </p:tgtEl>
                                        <p:attrNameLst>
                                          <p:attrName>ppt_h</p:attrName>
                                        </p:attrNameLst>
                                      </p:cBhvr>
                                      <p:tavLst>
                                        <p:tav tm="0">
                                          <p:val>
                                            <p:fltVal val="0"/>
                                          </p:val>
                                        </p:tav>
                                        <p:tav tm="100000">
                                          <p:val>
                                            <p:strVal val="#ppt_h"/>
                                          </p:val>
                                        </p:tav>
                                      </p:tavLst>
                                    </p:anim>
                                    <p:animEffect transition="in" filter="fade">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1">
                <a:alpha val="0"/>
                <a:lumMod val="0"/>
                <a:lumOff val="100000"/>
              </a:schemeClr>
            </a:gs>
            <a:gs pos="85000">
              <a:schemeClr val="accent1">
                <a:lumMod val="45000"/>
                <a:lumOff val="55000"/>
              </a:schemeClr>
            </a:gs>
            <a:gs pos="9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3792072" y="162448"/>
            <a:ext cx="4486972" cy="461665"/>
          </a:xfrm>
          <a:prstGeom prst="rect">
            <a:avLst/>
          </a:prstGeom>
          <a:noFill/>
          <a:ln>
            <a:solidFill>
              <a:srgbClr val="FF0000"/>
            </a:solidFill>
          </a:ln>
        </p:spPr>
        <p:txBody>
          <a:bodyPr wrap="square" rtlCol="0">
            <a:spAutoFit/>
          </a:bodyPr>
          <a:lstStyle/>
          <a:p>
            <a:pPr algn="ctr"/>
            <a:r>
              <a:rPr lang="en-US" sz="2400" dirty="0" smtClean="0">
                <a:latin typeface="Arial Black" panose="020B0A04020102020204" pitchFamily="34" charset="0"/>
                <a:cs typeface="Times New Roman" panose="02020603050405020304" pitchFamily="18" charset="0"/>
              </a:rPr>
              <a:t>Let us see some pictures</a:t>
            </a:r>
            <a:endParaRPr lang="en-US" sz="2400" dirty="0">
              <a:latin typeface="Arial Black" panose="020B0A04020102020204" pitchFamily="34" charset="0"/>
              <a:cs typeface="Times New Roman" panose="02020603050405020304" pitchFamily="18" charset="0"/>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231947" y="904251"/>
            <a:ext cx="3657600" cy="274320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241573" y="3894739"/>
            <a:ext cx="3638348" cy="461665"/>
          </a:xfrm>
          <a:prstGeom prst="rect">
            <a:avLst/>
          </a:prstGeom>
          <a:noFill/>
          <a:ln>
            <a:solidFill>
              <a:srgbClr val="FF0000"/>
            </a:solidFill>
          </a:ln>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Dhanmondi</a:t>
            </a:r>
            <a:r>
              <a:rPr lang="en-US" sz="2400" dirty="0" smtClean="0">
                <a:latin typeface="Times New Roman" panose="02020603050405020304" pitchFamily="18" charset="0"/>
                <a:cs typeface="Times New Roman" panose="02020603050405020304" pitchFamily="18" charset="0"/>
              </a:rPr>
              <a:t> 32 No House</a:t>
            </a:r>
            <a:endParaRPr lang="en-US" sz="2400" dirty="0">
              <a:latin typeface="Times New Roman" panose="02020603050405020304" pitchFamily="18" charset="0"/>
              <a:cs typeface="Times New Roman" panose="02020603050405020304" pitchFamily="18" charset="0"/>
            </a:endParaRPr>
          </a:p>
        </p:txBody>
      </p:sp>
      <p:pic>
        <p:nvPicPr>
          <p:cNvPr id="11" name="Picture 10"/>
          <p:cNvPicPr>
            <a:picLocks/>
          </p:cNvPicPr>
          <p:nvPr/>
        </p:nvPicPr>
        <p:blipFill>
          <a:blip r:embed="rId3">
            <a:extLst>
              <a:ext uri="{28A0092B-C50C-407E-A947-70E740481C1C}">
                <a14:useLocalDpi xmlns:a14="http://schemas.microsoft.com/office/drawing/2010/main" val="0"/>
              </a:ext>
            </a:extLst>
          </a:blip>
          <a:stretch>
            <a:fillRect/>
          </a:stretch>
        </p:blipFill>
        <p:spPr>
          <a:xfrm>
            <a:off x="4255495" y="1735616"/>
            <a:ext cx="3657600" cy="2743200"/>
          </a:xfrm>
          <a:prstGeom prst="rect">
            <a:avLst/>
          </a:prstGeom>
          <a:ln w="88900" cap="sq" cmpd="thickThin">
            <a:solidFill>
              <a:srgbClr val="000000"/>
            </a:solidFill>
            <a:prstDash val="solid"/>
            <a:miter lim="800000"/>
          </a:ln>
          <a:effectLst>
            <a:innerShdw blurRad="76200">
              <a:srgbClr val="000000"/>
            </a:innerShdw>
          </a:effectLst>
        </p:spPr>
      </p:pic>
      <p:sp>
        <p:nvSpPr>
          <p:cNvPr id="12" name="TextBox 11"/>
          <p:cNvSpPr txBox="1"/>
          <p:nvPr/>
        </p:nvSpPr>
        <p:spPr>
          <a:xfrm>
            <a:off x="4265121" y="4700683"/>
            <a:ext cx="3638348" cy="461665"/>
          </a:xfrm>
          <a:prstGeom prst="rect">
            <a:avLst/>
          </a:prstGeom>
          <a:noFill/>
          <a:ln>
            <a:solidFill>
              <a:srgbClr val="FF0000"/>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Captivity</a:t>
            </a:r>
            <a:endParaRPr lang="en-US" sz="2400" dirty="0">
              <a:latin typeface="Times New Roman" panose="02020603050405020304" pitchFamily="18" charset="0"/>
              <a:cs typeface="Times New Roman" panose="02020603050405020304" pitchFamily="18" charset="0"/>
            </a:endParaRPr>
          </a:p>
        </p:txBody>
      </p:sp>
      <p:pic>
        <p:nvPicPr>
          <p:cNvPr id="13" name="Picture 12"/>
          <p:cNvPicPr>
            <a:picLocks/>
          </p:cNvPicPr>
          <p:nvPr/>
        </p:nvPicPr>
        <p:blipFill>
          <a:blip r:embed="rId4">
            <a:extLst>
              <a:ext uri="{28A0092B-C50C-407E-A947-70E740481C1C}">
                <a14:useLocalDpi xmlns:a14="http://schemas.microsoft.com/office/drawing/2010/main" val="0"/>
              </a:ext>
            </a:extLst>
          </a:blip>
          <a:stretch>
            <a:fillRect/>
          </a:stretch>
        </p:blipFill>
        <p:spPr>
          <a:xfrm>
            <a:off x="8279043" y="2552487"/>
            <a:ext cx="3657600" cy="2743200"/>
          </a:xfrm>
          <a:prstGeom prst="rect">
            <a:avLst/>
          </a:prstGeom>
          <a:ln w="88900" cap="sq" cmpd="thickThin">
            <a:solidFill>
              <a:srgbClr val="000000"/>
            </a:solidFill>
            <a:prstDash val="solid"/>
            <a:miter lim="800000"/>
          </a:ln>
          <a:effectLst>
            <a:innerShdw blurRad="76200">
              <a:srgbClr val="000000"/>
            </a:innerShdw>
          </a:effectLst>
        </p:spPr>
      </p:pic>
      <p:sp>
        <p:nvSpPr>
          <p:cNvPr id="14" name="TextBox 13"/>
          <p:cNvSpPr txBox="1"/>
          <p:nvPr/>
        </p:nvSpPr>
        <p:spPr>
          <a:xfrm>
            <a:off x="8288669" y="5507662"/>
            <a:ext cx="3638348" cy="461665"/>
          </a:xfrm>
          <a:prstGeom prst="rect">
            <a:avLst/>
          </a:prstGeom>
          <a:noFill/>
          <a:ln>
            <a:solidFill>
              <a:srgbClr val="FF0000"/>
            </a:solidFill>
          </a:ln>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Bangabandhu’s</a:t>
            </a:r>
            <a:r>
              <a:rPr lang="en-US" sz="2400" dirty="0" smtClean="0">
                <a:latin typeface="Times New Roman" panose="02020603050405020304" pitchFamily="18" charset="0"/>
                <a:cs typeface="Times New Roman" panose="02020603050405020304" pitchFamily="18" charset="0"/>
              </a:rPr>
              <a:t> parents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140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1043</TotalTime>
  <Words>535</Words>
  <Application>Microsoft Office PowerPoint</Application>
  <PresentationFormat>Widescreen</PresentationFormat>
  <Paragraphs>81</Paragraphs>
  <Slides>19</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Black</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137</cp:revision>
  <dcterms:created xsi:type="dcterms:W3CDTF">2021-04-05T10:36:47Z</dcterms:created>
  <dcterms:modified xsi:type="dcterms:W3CDTF">2021-06-13T15:55:56Z</dcterms:modified>
</cp:coreProperties>
</file>