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84" r:id="rId3"/>
    <p:sldId id="285" r:id="rId4"/>
    <p:sldId id="275" r:id="rId5"/>
    <p:sldId id="276" r:id="rId6"/>
    <p:sldId id="287" r:id="rId7"/>
    <p:sldId id="274" r:id="rId8"/>
    <p:sldId id="277" r:id="rId9"/>
    <p:sldId id="278" r:id="rId10"/>
    <p:sldId id="279" r:id="rId11"/>
    <p:sldId id="280" r:id="rId12"/>
    <p:sldId id="281" r:id="rId13"/>
    <p:sldId id="282" r:id="rId14"/>
    <p:sldId id="283" r:id="rId15"/>
    <p:sldId id="272" r:id="rId16"/>
    <p:sldId id="273" r:id="rId17"/>
    <p:sldId id="288" r:id="rId18"/>
    <p:sldId id="271"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64E8E-3CBA-4439-BEA6-AEC20D5F878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7309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4E8E-3CBA-4439-BEA6-AEC20D5F878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423843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4E8E-3CBA-4439-BEA6-AEC20D5F878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11966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4E8E-3CBA-4439-BEA6-AEC20D5F878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240374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64E8E-3CBA-4439-BEA6-AEC20D5F878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34576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64E8E-3CBA-4439-BEA6-AEC20D5F878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1083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64E8E-3CBA-4439-BEA6-AEC20D5F878D}"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18506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64E8E-3CBA-4439-BEA6-AEC20D5F878D}"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90972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64E8E-3CBA-4439-BEA6-AEC20D5F878D}"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426335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64E8E-3CBA-4439-BEA6-AEC20D5F878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21872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64E8E-3CBA-4439-BEA6-AEC20D5F878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F47C3-4776-4745-8C74-A2C7E1A2CD16}" type="slidenum">
              <a:rPr lang="en-US" smtClean="0"/>
              <a:t>‹#›</a:t>
            </a:fld>
            <a:endParaRPr lang="en-US"/>
          </a:p>
        </p:txBody>
      </p:sp>
    </p:spTree>
    <p:extLst>
      <p:ext uri="{BB962C8B-B14F-4D97-AF65-F5344CB8AC3E}">
        <p14:creationId xmlns:p14="http://schemas.microsoft.com/office/powerpoint/2010/main" val="317450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64E8E-3CBA-4439-BEA6-AEC20D5F878D}"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F47C3-4776-4745-8C74-A2C7E1A2CD16}" type="slidenum">
              <a:rPr lang="en-US" smtClean="0"/>
              <a:t>‹#›</a:t>
            </a:fld>
            <a:endParaRPr lang="en-US"/>
          </a:p>
        </p:txBody>
      </p:sp>
    </p:spTree>
    <p:extLst>
      <p:ext uri="{BB962C8B-B14F-4D97-AF65-F5344CB8AC3E}">
        <p14:creationId xmlns:p14="http://schemas.microsoft.com/office/powerpoint/2010/main" val="109591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2"/>
            <a:ext cx="12192000" cy="686217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14" r="-553" b="12428"/>
          <a:stretch/>
        </p:blipFill>
        <p:spPr>
          <a:xfrm>
            <a:off x="1939290" y="1676400"/>
            <a:ext cx="8313420" cy="445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543886" y="328283"/>
            <a:ext cx="7533564" cy="1015663"/>
          </a:xfrm>
          <a:prstGeom prst="rect">
            <a:avLst/>
          </a:prstGeom>
          <a:noFill/>
        </p:spPr>
        <p:txBody>
          <a:bodyPr wrap="square" rtlCol="0">
            <a:spAutoFit/>
          </a:bodyPr>
          <a:lstStyle/>
          <a:p>
            <a:r>
              <a:rPr lang="bn-IN" sz="6000" b="1" dirty="0" smtClean="0">
                <a:solidFill>
                  <a:srgbClr val="002060"/>
                </a:solidFill>
                <a:latin typeface="NikoshBAN" panose="02000000000000000000" pitchFamily="2" charset="0"/>
                <a:cs typeface="NikoshBAN" panose="02000000000000000000" pitchFamily="2" charset="0"/>
              </a:rPr>
              <a:t>আজকের ক্লাশে সবাইকে স্বাগত</a:t>
            </a:r>
            <a:endParaRPr lang="en-US"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592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50" y="973315"/>
            <a:ext cx="5376259" cy="3530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646" y="973315"/>
            <a:ext cx="5412834" cy="3530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533184" y="5339928"/>
            <a:ext cx="9293272" cy="1200329"/>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মাটির তলায় লুকিয়ে ছিল যে ইঁদুর, গুবরে পোকার দল। তারা বুঝতে চাইল কী এমন ঘটল যে এমন করে কেঁপে উঠল মেদিনী?</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2506980" y="4504228"/>
            <a:ext cx="998220"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ইঁদুর</a:t>
            </a:r>
            <a:endParaRPr lang="en-US" sz="4000" b="1" dirty="0">
              <a:latin typeface="NikoshBAN" panose="02000000000000000000" pitchFamily="2" charset="0"/>
              <a:cs typeface="NikoshBAN" panose="02000000000000000000" pitchFamily="2" charset="0"/>
            </a:endParaRPr>
          </a:p>
        </p:txBody>
      </p:sp>
      <p:sp>
        <p:nvSpPr>
          <p:cNvPr id="8" name="TextBox 7"/>
          <p:cNvSpPr txBox="1"/>
          <p:nvPr/>
        </p:nvSpPr>
        <p:spPr>
          <a:xfrm>
            <a:off x="8136843" y="4575738"/>
            <a:ext cx="2226358"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গুবরে পোকা</a:t>
            </a:r>
            <a:endParaRPr lang="en-US" sz="4000" b="1" dirty="0">
              <a:latin typeface="NikoshBAN" panose="02000000000000000000" pitchFamily="2" charset="0"/>
              <a:cs typeface="NikoshBAN" panose="02000000000000000000" pitchFamily="2" charset="0"/>
            </a:endParaRPr>
          </a:p>
        </p:txBody>
      </p:sp>
      <p:sp>
        <p:nvSpPr>
          <p:cNvPr id="9" name="TextBox 8"/>
          <p:cNvSpPr txBox="1"/>
          <p:nvPr/>
        </p:nvSpPr>
        <p:spPr>
          <a:xfrm>
            <a:off x="3489961" y="155648"/>
            <a:ext cx="408432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ছবিতে </a:t>
            </a:r>
            <a:r>
              <a:rPr lang="en-US" sz="4000" b="1" dirty="0" err="1" smtClean="0">
                <a:solidFill>
                  <a:srgbClr val="002060"/>
                </a:solidFill>
                <a:latin typeface="NikoshBAN" panose="02000000000000000000" pitchFamily="2" charset="0"/>
                <a:cs typeface="NikoshBAN" panose="02000000000000000000" pitchFamily="2" charset="0"/>
              </a:rPr>
              <a:t>কী</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দেখতে</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পাচ্ছ</a:t>
            </a:r>
            <a:r>
              <a:rPr lang="en-US" sz="4000" b="1" dirty="0" smtClean="0">
                <a:solidFill>
                  <a:srgbClr val="002060"/>
                </a:solidFill>
                <a:latin typeface="NikoshBAN" panose="02000000000000000000" pitchFamily="2" charset="0"/>
                <a:cs typeface="NikoshBAN" panose="02000000000000000000" pitchFamily="2" charset="0"/>
              </a:rPr>
              <a:t>?</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820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80" y="1096230"/>
            <a:ext cx="6492240" cy="3649558"/>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1295401" y="5621834"/>
            <a:ext cx="8244839"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হাতিটা এমন ভাব করতে শুরু করল,সেই বুঝি বনের রাজা।</a:t>
            </a:r>
            <a:endParaRPr lang="en-US" sz="3600" b="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5097780" y="5017030"/>
            <a:ext cx="108204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হাতি</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6561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897" y="818600"/>
            <a:ext cx="6721384" cy="3978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2087882" y="5499914"/>
            <a:ext cx="9235438" cy="1200329"/>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গুরুগম্ভীর ভারিক্কি চালের কেশর দোলানো অমিত শক্তিধর সিংহ। সেও হাতিটার কাছে আসতে ভয় পায়।</a:t>
            </a:r>
            <a:endParaRPr lang="en-US" sz="3600" b="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5623561" y="4897188"/>
            <a:ext cx="108204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সিংহ</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3262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83" r="3713"/>
          <a:stretch/>
        </p:blipFill>
        <p:spPr>
          <a:xfrm>
            <a:off x="2331720" y="706754"/>
            <a:ext cx="6781800" cy="40261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1661161" y="5088434"/>
            <a:ext cx="9293272" cy="1200329"/>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হালুম বাঘ মামা, সেও হাতিটার ধারে-কাছে ঘেঁষতে চায় না। বনের সবাই ভয়ে তটস্থ, শঙ্কিত। কখন জানি কী হয়!</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3565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040" y="670930"/>
            <a:ext cx="6233161" cy="36001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883920" y="4417874"/>
            <a:ext cx="10805160" cy="2308324"/>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একবার তো কী জানি কী হয়েছে। নিরীহ একটা হরিণকে শুঁড়ে জড়িয়ে ছুড়ে ফেলে দিল দীরে। আরেকবার ছোট্ট একটা পিঁপড়ে পায়ের তলায় পিষে মেরে ফেলল। সেই থেকে বনের কোনো প্রাণী হাতিটার ছায়াও মাড়াত না। দিনে দিনে হাতিটা হয়ে উঠল আরও অহংকারী। এই নিয়ে বনের কারো মনে শান্তি নেই।</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73395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sp>
        <p:nvSpPr>
          <p:cNvPr id="4" name="Rectangle 3"/>
          <p:cNvSpPr/>
          <p:nvPr/>
        </p:nvSpPr>
        <p:spPr>
          <a:xfrm>
            <a:off x="1742427" y="409716"/>
            <a:ext cx="7518425" cy="611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600" b="1" dirty="0" smtClean="0">
                <a:solidFill>
                  <a:schemeClr val="tx1"/>
                </a:solidFill>
                <a:latin typeface="NikoshBAN" panose="02000000000000000000" pitchFamily="2" charset="0"/>
                <a:cs typeface="NikoshBAN" panose="02000000000000000000" pitchFamily="2" charset="0"/>
              </a:rPr>
              <a:t>শব্দগুলো পাঠ থেকে খুঁজে বের করি। অর্থ বলি।</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858507" y="1584956"/>
            <a:ext cx="262128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তুলকালাম কান্ড</a:t>
            </a:r>
            <a:endParaRPr lang="en-US" sz="3600" dirty="0">
              <a:latin typeface="NikoshBAN" panose="02000000000000000000" pitchFamily="2" charset="0"/>
              <a:cs typeface="NikoshBAN" panose="02000000000000000000" pitchFamily="2" charset="0"/>
            </a:endParaRPr>
          </a:p>
        </p:txBody>
      </p:sp>
      <p:sp>
        <p:nvSpPr>
          <p:cNvPr id="6" name="Right Arrow 5"/>
          <p:cNvSpPr/>
          <p:nvPr/>
        </p:nvSpPr>
        <p:spPr>
          <a:xfrm flipV="1">
            <a:off x="3550920" y="1820807"/>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37760" y="1679522"/>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এলাহি কান্ড</a:t>
            </a:r>
            <a:endParaRPr lang="en-US" sz="3600" b="1"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995667" y="2457968"/>
            <a:ext cx="255525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হুঙ্কার</a:t>
            </a:r>
            <a:endParaRPr lang="en-US" sz="3600" dirty="0">
              <a:latin typeface="NikoshBAN" panose="02000000000000000000" pitchFamily="2" charset="0"/>
              <a:cs typeface="NikoshBAN" panose="02000000000000000000" pitchFamily="2" charset="0"/>
            </a:endParaRPr>
          </a:p>
        </p:txBody>
      </p:sp>
      <p:sp>
        <p:nvSpPr>
          <p:cNvPr id="9" name="Right Arrow 8"/>
          <p:cNvSpPr/>
          <p:nvPr/>
        </p:nvSpPr>
        <p:spPr>
          <a:xfrm flipV="1">
            <a:off x="3550920" y="2629710"/>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37760" y="2490744"/>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চিৎকার</a:t>
            </a:r>
            <a:endParaRPr lang="en-US" sz="3600" b="1"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995667" y="3254681"/>
            <a:ext cx="255525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মেদিনী</a:t>
            </a:r>
            <a:endParaRPr lang="en-US" sz="3600" dirty="0">
              <a:latin typeface="NikoshBAN" panose="02000000000000000000" pitchFamily="2" charset="0"/>
              <a:cs typeface="NikoshBAN" panose="02000000000000000000" pitchFamily="2" charset="0"/>
            </a:endParaRPr>
          </a:p>
        </p:txBody>
      </p:sp>
      <p:sp>
        <p:nvSpPr>
          <p:cNvPr id="12" name="Right Arrow 11"/>
          <p:cNvSpPr/>
          <p:nvPr/>
        </p:nvSpPr>
        <p:spPr>
          <a:xfrm flipV="1">
            <a:off x="3550920" y="3506045"/>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08893" y="3321602"/>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ভূপৃষ্ঠ</a:t>
            </a:r>
            <a:endParaRPr lang="en-US" sz="3600" b="1" dirty="0">
              <a:solidFill>
                <a:srgbClr val="002060"/>
              </a:solidFill>
              <a:latin typeface="NikoshBAN" panose="02000000000000000000" pitchFamily="2" charset="0"/>
              <a:cs typeface="NikoshBAN" panose="02000000000000000000" pitchFamily="2" charset="0"/>
            </a:endParaRPr>
          </a:p>
        </p:txBody>
      </p:sp>
      <p:sp>
        <p:nvSpPr>
          <p:cNvPr id="14" name="TextBox 13"/>
          <p:cNvSpPr txBox="1"/>
          <p:nvPr/>
        </p:nvSpPr>
        <p:spPr>
          <a:xfrm>
            <a:off x="1239507" y="4130507"/>
            <a:ext cx="255525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তটস্থ</a:t>
            </a:r>
            <a:endParaRPr lang="en-US" sz="3600" dirty="0">
              <a:latin typeface="NikoshBAN" panose="02000000000000000000" pitchFamily="2" charset="0"/>
              <a:cs typeface="NikoshBAN" panose="02000000000000000000" pitchFamily="2" charset="0"/>
            </a:endParaRPr>
          </a:p>
        </p:txBody>
      </p:sp>
      <p:sp>
        <p:nvSpPr>
          <p:cNvPr id="15" name="Right Arrow 14"/>
          <p:cNvSpPr/>
          <p:nvPr/>
        </p:nvSpPr>
        <p:spPr>
          <a:xfrm flipV="1">
            <a:off x="3619500" y="4314948"/>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00600" y="4152460"/>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ব্যতিব্যস্ত,অতিব্যস্ত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17" name="TextBox 16"/>
          <p:cNvSpPr txBox="1"/>
          <p:nvPr/>
        </p:nvSpPr>
        <p:spPr>
          <a:xfrm>
            <a:off x="1239507" y="4985128"/>
            <a:ext cx="255525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শঙ্কিত</a:t>
            </a:r>
            <a:endParaRPr lang="en-US" sz="3600" dirty="0">
              <a:latin typeface="NikoshBAN" panose="02000000000000000000" pitchFamily="2" charset="0"/>
              <a:cs typeface="NikoshBAN" panose="02000000000000000000" pitchFamily="2" charset="0"/>
            </a:endParaRPr>
          </a:p>
        </p:txBody>
      </p:sp>
      <p:sp>
        <p:nvSpPr>
          <p:cNvPr id="18" name="Right Arrow 17"/>
          <p:cNvSpPr/>
          <p:nvPr/>
        </p:nvSpPr>
        <p:spPr>
          <a:xfrm flipV="1">
            <a:off x="3634740" y="5191283"/>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62233" y="4989182"/>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ভীত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20" name="TextBox 19"/>
          <p:cNvSpPr txBox="1"/>
          <p:nvPr/>
        </p:nvSpPr>
        <p:spPr>
          <a:xfrm>
            <a:off x="1120140" y="5837136"/>
            <a:ext cx="255525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শক্তিধর</a:t>
            </a:r>
            <a:endParaRPr lang="en-US" sz="3600" dirty="0">
              <a:latin typeface="NikoshBAN" panose="02000000000000000000" pitchFamily="2" charset="0"/>
              <a:cs typeface="NikoshBAN" panose="02000000000000000000" pitchFamily="2" charset="0"/>
            </a:endParaRPr>
          </a:p>
        </p:txBody>
      </p:sp>
      <p:sp>
        <p:nvSpPr>
          <p:cNvPr id="21" name="Right Arrow 20"/>
          <p:cNvSpPr/>
          <p:nvPr/>
        </p:nvSpPr>
        <p:spPr>
          <a:xfrm flipV="1">
            <a:off x="3675393" y="6026265"/>
            <a:ext cx="746760" cy="277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62233" y="5794540"/>
            <a:ext cx="3063240"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শক্তি আছে যার</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8787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sp>
        <p:nvSpPr>
          <p:cNvPr id="3" name="Rounded Rectangular Callout 2"/>
          <p:cNvSpPr/>
          <p:nvPr/>
        </p:nvSpPr>
        <p:spPr>
          <a:xfrm>
            <a:off x="3728357" y="678540"/>
            <a:ext cx="4811486" cy="838200"/>
          </a:xfrm>
          <a:prstGeom prst="wedgeRoundRectCallout">
            <a:avLst>
              <a:gd name="adj1" fmla="val -21420"/>
              <a:gd name="adj2" fmla="val 11195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000" dirty="0" smtClean="0">
                <a:solidFill>
                  <a:srgbClr val="7030A0"/>
                </a:solidFill>
                <a:latin typeface="NikoshBAN" pitchFamily="2" charset="0"/>
                <a:cs typeface="NikoshBAN" pitchFamily="2" charset="0"/>
              </a:rPr>
              <a:t>যুক্তবর্ণ ভেঙ্গে </a:t>
            </a:r>
            <a:r>
              <a:rPr lang="bn-IN" sz="4000" dirty="0" smtClean="0">
                <a:solidFill>
                  <a:srgbClr val="7030A0"/>
                </a:solidFill>
                <a:latin typeface="NikoshBAN" pitchFamily="2" charset="0"/>
                <a:cs typeface="NikoshBAN" pitchFamily="2" charset="0"/>
              </a:rPr>
              <a:t>নতুন শব্দ তৈরি </a:t>
            </a:r>
            <a:endParaRPr lang="en-GB" sz="4000" dirty="0">
              <a:solidFill>
                <a:srgbClr val="7030A0"/>
              </a:solidFill>
              <a:latin typeface="NikoshBAN" pitchFamily="2" charset="0"/>
              <a:cs typeface="NikoshBAN" pitchFamily="2" charset="0"/>
            </a:endParaRPr>
          </a:p>
        </p:txBody>
      </p:sp>
      <p:sp>
        <p:nvSpPr>
          <p:cNvPr id="4" name="TextBox 3"/>
          <p:cNvSpPr txBox="1"/>
          <p:nvPr/>
        </p:nvSpPr>
        <p:spPr>
          <a:xfrm>
            <a:off x="2400300" y="2620424"/>
            <a:ext cx="12192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00B0F0"/>
                </a:solidFill>
                <a:latin typeface="NikoshBAN" pitchFamily="2" charset="0"/>
                <a:cs typeface="NikoshBAN" pitchFamily="2" charset="0"/>
              </a:rPr>
              <a:t>হুঙ্কার</a:t>
            </a:r>
            <a:endParaRPr lang="en-GB" sz="3200" dirty="0">
              <a:solidFill>
                <a:srgbClr val="00B0F0"/>
              </a:solidFill>
              <a:latin typeface="NikoshBAN" pitchFamily="2" charset="0"/>
              <a:cs typeface="NikoshBAN" pitchFamily="2" charset="0"/>
            </a:endParaRPr>
          </a:p>
        </p:txBody>
      </p:sp>
      <p:sp>
        <p:nvSpPr>
          <p:cNvPr id="5" name="TextBox 4"/>
          <p:cNvSpPr txBox="1"/>
          <p:nvPr/>
        </p:nvSpPr>
        <p:spPr>
          <a:xfrm>
            <a:off x="3782106" y="2641121"/>
            <a:ext cx="772884" cy="584775"/>
          </a:xfrm>
          <a:prstGeom prst="rect">
            <a:avLst/>
          </a:prstGeom>
          <a:solidFill>
            <a:schemeClr val="accent3">
              <a:lumMod val="20000"/>
              <a:lumOff val="80000"/>
            </a:schemeClr>
          </a:solid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smtClean="0">
                <a:solidFill>
                  <a:srgbClr val="FF0000"/>
                </a:solidFill>
                <a:latin typeface="NikoshBAN" pitchFamily="2" charset="0"/>
                <a:cs typeface="NikoshBAN" pitchFamily="2" charset="0"/>
              </a:rPr>
              <a:t>ঙ্ক</a:t>
            </a:r>
            <a:endParaRPr lang="en-GB" sz="3200" dirty="0">
              <a:solidFill>
                <a:srgbClr val="FF0000"/>
              </a:solidFill>
              <a:latin typeface="NikoshBAN" pitchFamily="2" charset="0"/>
              <a:cs typeface="NikoshBAN" pitchFamily="2" charset="0"/>
            </a:endParaRPr>
          </a:p>
        </p:txBody>
      </p:sp>
      <p:sp>
        <p:nvSpPr>
          <p:cNvPr id="6" name="TextBox 5"/>
          <p:cNvSpPr txBox="1"/>
          <p:nvPr/>
        </p:nvSpPr>
        <p:spPr>
          <a:xfrm>
            <a:off x="5198610" y="2706636"/>
            <a:ext cx="692984"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7030A0"/>
                </a:solidFill>
                <a:latin typeface="NikoshBAN" pitchFamily="2" charset="0"/>
                <a:cs typeface="NikoshBAN" pitchFamily="2" charset="0"/>
              </a:rPr>
              <a:t>ঙ</a:t>
            </a:r>
            <a:endParaRPr lang="en-GB" sz="3200" dirty="0">
              <a:solidFill>
                <a:srgbClr val="7030A0"/>
              </a:solidFill>
              <a:latin typeface="NikoshBAN" pitchFamily="2" charset="0"/>
              <a:cs typeface="NikoshBAN" pitchFamily="2" charset="0"/>
            </a:endParaRPr>
          </a:p>
        </p:txBody>
      </p:sp>
      <p:sp>
        <p:nvSpPr>
          <p:cNvPr id="7" name="TextBox 6"/>
          <p:cNvSpPr txBox="1"/>
          <p:nvPr/>
        </p:nvSpPr>
        <p:spPr>
          <a:xfrm>
            <a:off x="6134100" y="2678542"/>
            <a:ext cx="1009650"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solidFill>
                  <a:srgbClr val="7030A0"/>
                </a:solidFill>
                <a:latin typeface="NikoshBAN" pitchFamily="2" charset="0"/>
                <a:cs typeface="NikoshBAN" pitchFamily="2" charset="0"/>
              </a:rPr>
              <a:t>ক</a:t>
            </a:r>
            <a:r>
              <a:rPr lang="bn-BD" sz="3200" dirty="0" smtClean="0">
                <a:solidFill>
                  <a:srgbClr val="7030A0"/>
                </a:solidFill>
                <a:latin typeface="NikoshBAN" pitchFamily="2" charset="0"/>
                <a:cs typeface="NikoshBAN" pitchFamily="2" charset="0"/>
              </a:rPr>
              <a:t> </a:t>
            </a:r>
            <a:endParaRPr lang="en-GB" sz="3200" dirty="0">
              <a:solidFill>
                <a:srgbClr val="7030A0"/>
              </a:solidFill>
              <a:latin typeface="NikoshBAN" pitchFamily="2" charset="0"/>
              <a:cs typeface="NikoshBAN" pitchFamily="2" charset="0"/>
            </a:endParaRPr>
          </a:p>
        </p:txBody>
      </p:sp>
      <p:sp>
        <p:nvSpPr>
          <p:cNvPr id="8" name="TextBox 7"/>
          <p:cNvSpPr txBox="1"/>
          <p:nvPr/>
        </p:nvSpPr>
        <p:spPr>
          <a:xfrm>
            <a:off x="7505700" y="2701271"/>
            <a:ext cx="22860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smtClean="0">
                <a:solidFill>
                  <a:srgbClr val="7030A0"/>
                </a:solidFill>
                <a:latin typeface="NikoshBAN" pitchFamily="2" charset="0"/>
                <a:cs typeface="NikoshBAN" pitchFamily="2" charset="0"/>
              </a:rPr>
              <a:t>অঙ্ক , অঙ্কন</a:t>
            </a:r>
            <a:r>
              <a:rPr lang="bn-BD" sz="3200" smtClean="0">
                <a:solidFill>
                  <a:srgbClr val="7030A0"/>
                </a:solidFill>
                <a:latin typeface="NikoshBAN" pitchFamily="2" charset="0"/>
                <a:cs typeface="NikoshBAN" pitchFamily="2" charset="0"/>
              </a:rPr>
              <a:t> </a:t>
            </a:r>
            <a:endParaRPr lang="en-GB" sz="3200" dirty="0">
              <a:solidFill>
                <a:srgbClr val="7030A0"/>
              </a:solidFill>
              <a:latin typeface="NikoshBAN" pitchFamily="2" charset="0"/>
              <a:cs typeface="NikoshBAN" pitchFamily="2" charset="0"/>
            </a:endParaRPr>
          </a:p>
        </p:txBody>
      </p:sp>
      <p:sp>
        <p:nvSpPr>
          <p:cNvPr id="9" name="TextBox 8"/>
          <p:cNvSpPr txBox="1"/>
          <p:nvPr/>
        </p:nvSpPr>
        <p:spPr>
          <a:xfrm>
            <a:off x="2400300" y="3851604"/>
            <a:ext cx="16002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00B0F0"/>
                </a:solidFill>
                <a:latin typeface="NikoshBAN" pitchFamily="2" charset="0"/>
                <a:cs typeface="NikoshBAN" pitchFamily="2" charset="0"/>
              </a:rPr>
              <a:t>নিশ্চিন্তে</a:t>
            </a:r>
            <a:r>
              <a:rPr lang="bn-BD" sz="3200" dirty="0" smtClean="0">
                <a:solidFill>
                  <a:srgbClr val="00B0F0"/>
                </a:solidFill>
                <a:latin typeface="NikoshBAN" pitchFamily="2" charset="0"/>
                <a:cs typeface="NikoshBAN" pitchFamily="2" charset="0"/>
              </a:rPr>
              <a:t>  </a:t>
            </a:r>
            <a:endParaRPr lang="en-GB" sz="3200" dirty="0">
              <a:solidFill>
                <a:srgbClr val="00B0F0"/>
              </a:solidFill>
              <a:latin typeface="NikoshBAN" pitchFamily="2" charset="0"/>
              <a:cs typeface="NikoshBAN" pitchFamily="2" charset="0"/>
            </a:endParaRPr>
          </a:p>
        </p:txBody>
      </p:sp>
      <p:sp>
        <p:nvSpPr>
          <p:cNvPr id="10" name="TextBox 10"/>
          <p:cNvSpPr txBox="1"/>
          <p:nvPr/>
        </p:nvSpPr>
        <p:spPr>
          <a:xfrm>
            <a:off x="3799731" y="3837429"/>
            <a:ext cx="832757"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smtClean="0">
                <a:solidFill>
                  <a:srgbClr val="FF0000"/>
                </a:solidFill>
                <a:latin typeface="NikoshBAN" pitchFamily="2" charset="0"/>
                <a:cs typeface="NikoshBAN" pitchFamily="2" charset="0"/>
              </a:rPr>
              <a:t>শ্চ</a:t>
            </a:r>
            <a:r>
              <a:rPr lang="bn-BD" sz="3200" dirty="0" smtClean="0">
                <a:solidFill>
                  <a:srgbClr val="FF0000"/>
                </a:solidFill>
                <a:latin typeface="NikoshBAN" pitchFamily="2" charset="0"/>
                <a:cs typeface="NikoshBAN" pitchFamily="2" charset="0"/>
              </a:rPr>
              <a:t> </a:t>
            </a:r>
            <a:endParaRPr lang="en-GB" sz="3200" dirty="0">
              <a:solidFill>
                <a:srgbClr val="FF0000"/>
              </a:solidFill>
              <a:latin typeface="NikoshBAN" pitchFamily="2" charset="0"/>
              <a:cs typeface="NikoshBAN" pitchFamily="2" charset="0"/>
            </a:endParaRPr>
          </a:p>
        </p:txBody>
      </p:sp>
      <p:sp>
        <p:nvSpPr>
          <p:cNvPr id="11" name="TextBox 11"/>
          <p:cNvSpPr txBox="1"/>
          <p:nvPr/>
        </p:nvSpPr>
        <p:spPr>
          <a:xfrm>
            <a:off x="5190010" y="3851603"/>
            <a:ext cx="702129"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7030A0"/>
                </a:solidFill>
                <a:latin typeface="NikoshBAN" pitchFamily="2" charset="0"/>
                <a:cs typeface="NikoshBAN" pitchFamily="2" charset="0"/>
              </a:rPr>
              <a:t>শ</a:t>
            </a:r>
            <a:r>
              <a:rPr lang="bn-BD" sz="3200" dirty="0" smtClean="0">
                <a:solidFill>
                  <a:srgbClr val="7030A0"/>
                </a:solidFill>
                <a:latin typeface="NikoshBAN" pitchFamily="2" charset="0"/>
                <a:cs typeface="NikoshBAN" pitchFamily="2" charset="0"/>
              </a:rPr>
              <a:t> </a:t>
            </a:r>
            <a:endParaRPr lang="en-GB" sz="3200" dirty="0">
              <a:solidFill>
                <a:srgbClr val="7030A0"/>
              </a:solidFill>
              <a:latin typeface="NikoshBAN" pitchFamily="2" charset="0"/>
              <a:cs typeface="NikoshBAN" pitchFamily="2" charset="0"/>
            </a:endParaRPr>
          </a:p>
        </p:txBody>
      </p:sp>
      <p:sp>
        <p:nvSpPr>
          <p:cNvPr id="12" name="TextBox 12"/>
          <p:cNvSpPr txBox="1"/>
          <p:nvPr/>
        </p:nvSpPr>
        <p:spPr>
          <a:xfrm>
            <a:off x="6273264" y="3821852"/>
            <a:ext cx="800100"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7030A0"/>
                </a:solidFill>
                <a:latin typeface="NikoshBAN" pitchFamily="2" charset="0"/>
                <a:cs typeface="NikoshBAN" pitchFamily="2" charset="0"/>
              </a:rPr>
              <a:t> </a:t>
            </a:r>
            <a:r>
              <a:rPr lang="en-US" sz="3200" dirty="0" smtClean="0">
                <a:solidFill>
                  <a:srgbClr val="7030A0"/>
                </a:solidFill>
                <a:latin typeface="NikoshBAN" pitchFamily="2" charset="0"/>
                <a:cs typeface="NikoshBAN" pitchFamily="2" charset="0"/>
              </a:rPr>
              <a:t> চ</a:t>
            </a:r>
            <a:r>
              <a:rPr lang="bn-BD" sz="3200" dirty="0" smtClean="0">
                <a:solidFill>
                  <a:srgbClr val="7030A0"/>
                </a:solidFill>
                <a:latin typeface="NikoshBAN" pitchFamily="2" charset="0"/>
                <a:cs typeface="NikoshBAN" pitchFamily="2" charset="0"/>
              </a:rPr>
              <a:t> </a:t>
            </a:r>
            <a:endParaRPr lang="en-GB" sz="3200" dirty="0">
              <a:solidFill>
                <a:srgbClr val="7030A0"/>
              </a:solidFill>
              <a:latin typeface="NikoshBAN" pitchFamily="2" charset="0"/>
              <a:cs typeface="NikoshBAN" pitchFamily="2" charset="0"/>
            </a:endParaRPr>
          </a:p>
        </p:txBody>
      </p:sp>
      <p:sp>
        <p:nvSpPr>
          <p:cNvPr id="13" name="TextBox 13"/>
          <p:cNvSpPr txBox="1"/>
          <p:nvPr/>
        </p:nvSpPr>
        <p:spPr>
          <a:xfrm>
            <a:off x="7630886" y="3824151"/>
            <a:ext cx="20574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7030A0"/>
                </a:solidFill>
                <a:latin typeface="NikoshBAN" pitchFamily="2" charset="0"/>
                <a:cs typeface="NikoshBAN" pitchFamily="2" charset="0"/>
              </a:rPr>
              <a:t>নিশ্চয়</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পশ্চিম</a:t>
            </a:r>
            <a:endParaRPr lang="en-GB" sz="3200" dirty="0">
              <a:solidFill>
                <a:srgbClr val="7030A0"/>
              </a:solidFill>
              <a:latin typeface="NikoshBAN" pitchFamily="2" charset="0"/>
              <a:cs typeface="NikoshBAN" pitchFamily="2" charset="0"/>
            </a:endParaRPr>
          </a:p>
        </p:txBody>
      </p:sp>
      <p:sp>
        <p:nvSpPr>
          <p:cNvPr id="14" name="TextBox 14"/>
          <p:cNvSpPr txBox="1"/>
          <p:nvPr/>
        </p:nvSpPr>
        <p:spPr>
          <a:xfrm>
            <a:off x="2324100" y="5824073"/>
            <a:ext cx="1197429" cy="607642"/>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00B0F0"/>
                </a:solidFill>
                <a:latin typeface="NikoshBAN" pitchFamily="2" charset="0"/>
                <a:cs typeface="NikoshBAN" pitchFamily="2" charset="0"/>
              </a:rPr>
              <a:t>তটস্থ</a:t>
            </a:r>
            <a:endParaRPr lang="en-GB" sz="3200" dirty="0">
              <a:solidFill>
                <a:srgbClr val="00B0F0"/>
              </a:solidFill>
              <a:latin typeface="NikoshBAN" pitchFamily="2" charset="0"/>
              <a:cs typeface="NikoshBAN" pitchFamily="2" charset="0"/>
            </a:endParaRPr>
          </a:p>
        </p:txBody>
      </p:sp>
      <p:sp>
        <p:nvSpPr>
          <p:cNvPr id="15" name="TextBox 15"/>
          <p:cNvSpPr txBox="1"/>
          <p:nvPr/>
        </p:nvSpPr>
        <p:spPr>
          <a:xfrm>
            <a:off x="3832386" y="5803720"/>
            <a:ext cx="832757"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FF0000"/>
                </a:solidFill>
                <a:latin typeface="NikoshBAN" pitchFamily="2" charset="0"/>
                <a:cs typeface="NikoshBAN" pitchFamily="2" charset="0"/>
              </a:rPr>
              <a:t>স্থ</a:t>
            </a:r>
            <a:r>
              <a:rPr lang="bn-BD" sz="3200" dirty="0" smtClean="0">
                <a:solidFill>
                  <a:srgbClr val="FF0000"/>
                </a:solidFill>
                <a:latin typeface="NikoshBAN" pitchFamily="2" charset="0"/>
                <a:cs typeface="NikoshBAN" pitchFamily="2" charset="0"/>
              </a:rPr>
              <a:t>  </a:t>
            </a:r>
            <a:endParaRPr lang="en-GB" sz="3200" dirty="0">
              <a:solidFill>
                <a:srgbClr val="FF0000"/>
              </a:solidFill>
              <a:latin typeface="NikoshBAN" pitchFamily="2" charset="0"/>
              <a:cs typeface="NikoshBAN" pitchFamily="2" charset="0"/>
            </a:endParaRPr>
          </a:p>
        </p:txBody>
      </p:sp>
      <p:sp>
        <p:nvSpPr>
          <p:cNvPr id="16" name="TextBox 16"/>
          <p:cNvSpPr txBox="1"/>
          <p:nvPr/>
        </p:nvSpPr>
        <p:spPr>
          <a:xfrm>
            <a:off x="5241471" y="5846941"/>
            <a:ext cx="702129"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7030A0"/>
                </a:solidFill>
                <a:latin typeface="NikoshBAN" pitchFamily="2" charset="0"/>
                <a:cs typeface="NikoshBAN" pitchFamily="2" charset="0"/>
              </a:rPr>
              <a:t>স</a:t>
            </a:r>
            <a:endParaRPr lang="en-GB" sz="3200" dirty="0">
              <a:solidFill>
                <a:srgbClr val="7030A0"/>
              </a:solidFill>
              <a:latin typeface="NikoshBAN" pitchFamily="2" charset="0"/>
              <a:cs typeface="NikoshBAN" pitchFamily="2" charset="0"/>
            </a:endParaRPr>
          </a:p>
        </p:txBody>
      </p:sp>
      <p:sp>
        <p:nvSpPr>
          <p:cNvPr id="17" name="TextBox 17"/>
          <p:cNvSpPr txBox="1"/>
          <p:nvPr/>
        </p:nvSpPr>
        <p:spPr>
          <a:xfrm>
            <a:off x="6403707" y="5846942"/>
            <a:ext cx="669657"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7030A0"/>
                </a:solidFill>
                <a:latin typeface="NikoshBAN" pitchFamily="2" charset="0"/>
                <a:cs typeface="NikoshBAN" pitchFamily="2" charset="0"/>
              </a:rPr>
              <a:t>থ</a:t>
            </a:r>
            <a:r>
              <a:rPr lang="bn-BD" sz="3200" dirty="0" smtClean="0">
                <a:solidFill>
                  <a:srgbClr val="7030A0"/>
                </a:solidFill>
                <a:latin typeface="NikoshBAN" pitchFamily="2" charset="0"/>
                <a:cs typeface="NikoshBAN" pitchFamily="2" charset="0"/>
              </a:rPr>
              <a:t> </a:t>
            </a:r>
            <a:endParaRPr lang="en-GB" sz="3200" dirty="0">
              <a:solidFill>
                <a:srgbClr val="7030A0"/>
              </a:solidFill>
              <a:latin typeface="NikoshBAN" pitchFamily="2" charset="0"/>
              <a:cs typeface="NikoshBAN" pitchFamily="2" charset="0"/>
            </a:endParaRPr>
          </a:p>
        </p:txBody>
      </p:sp>
      <p:sp>
        <p:nvSpPr>
          <p:cNvPr id="18" name="TextBox 18"/>
          <p:cNvSpPr txBox="1"/>
          <p:nvPr/>
        </p:nvSpPr>
        <p:spPr>
          <a:xfrm>
            <a:off x="7663542" y="5993457"/>
            <a:ext cx="20574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7030A0"/>
                </a:solidFill>
                <a:latin typeface="NikoshBAN" pitchFamily="2" charset="0"/>
                <a:cs typeface="NikoshBAN" pitchFamily="2" charset="0"/>
              </a:rPr>
              <a:t>অস্থির,অবস্থিত</a:t>
            </a:r>
            <a:endParaRPr lang="en-GB" sz="3200" dirty="0">
              <a:solidFill>
                <a:srgbClr val="7030A0"/>
              </a:solidFill>
              <a:latin typeface="NikoshBAN" pitchFamily="2" charset="0"/>
              <a:cs typeface="NikoshBAN" pitchFamily="2" charset="0"/>
            </a:endParaRPr>
          </a:p>
        </p:txBody>
      </p:sp>
      <p:sp>
        <p:nvSpPr>
          <p:cNvPr id="19" name="TextBox 10"/>
          <p:cNvSpPr txBox="1"/>
          <p:nvPr/>
        </p:nvSpPr>
        <p:spPr>
          <a:xfrm>
            <a:off x="3832387" y="4827662"/>
            <a:ext cx="832757"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FF0000"/>
                </a:solidFill>
                <a:latin typeface="NikoshBAN" pitchFamily="2" charset="0"/>
                <a:cs typeface="NikoshBAN" pitchFamily="2" charset="0"/>
              </a:rPr>
              <a:t>ন্ত</a:t>
            </a:r>
            <a:r>
              <a:rPr lang="bn-BD" sz="3200" dirty="0" smtClean="0">
                <a:solidFill>
                  <a:srgbClr val="FF0000"/>
                </a:solidFill>
                <a:latin typeface="NikoshBAN" pitchFamily="2" charset="0"/>
                <a:cs typeface="NikoshBAN" pitchFamily="2" charset="0"/>
              </a:rPr>
              <a:t> </a:t>
            </a:r>
            <a:endParaRPr lang="en-GB" sz="3200" dirty="0">
              <a:solidFill>
                <a:srgbClr val="FF0000"/>
              </a:solidFill>
              <a:latin typeface="NikoshBAN" pitchFamily="2" charset="0"/>
              <a:cs typeface="NikoshBAN" pitchFamily="2" charset="0"/>
            </a:endParaRPr>
          </a:p>
        </p:txBody>
      </p:sp>
      <p:sp>
        <p:nvSpPr>
          <p:cNvPr id="20" name="TextBox 11"/>
          <p:cNvSpPr txBox="1"/>
          <p:nvPr/>
        </p:nvSpPr>
        <p:spPr>
          <a:xfrm>
            <a:off x="5274127" y="4869206"/>
            <a:ext cx="669473"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7030A0"/>
                </a:solidFill>
                <a:latin typeface="NikoshBAN" pitchFamily="2" charset="0"/>
                <a:cs typeface="NikoshBAN" pitchFamily="2" charset="0"/>
              </a:rPr>
              <a:t>ন</a:t>
            </a:r>
            <a:endParaRPr lang="en-GB" sz="3200" dirty="0">
              <a:solidFill>
                <a:srgbClr val="7030A0"/>
              </a:solidFill>
              <a:latin typeface="NikoshBAN" pitchFamily="2" charset="0"/>
              <a:cs typeface="NikoshBAN" pitchFamily="2" charset="0"/>
            </a:endParaRPr>
          </a:p>
        </p:txBody>
      </p:sp>
      <p:sp>
        <p:nvSpPr>
          <p:cNvPr id="21" name="TextBox 12"/>
          <p:cNvSpPr txBox="1"/>
          <p:nvPr/>
        </p:nvSpPr>
        <p:spPr>
          <a:xfrm>
            <a:off x="6462309" y="4869206"/>
            <a:ext cx="611055"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7030A0"/>
                </a:solidFill>
                <a:latin typeface="NikoshBAN" pitchFamily="2" charset="0"/>
                <a:cs typeface="NikoshBAN" pitchFamily="2" charset="0"/>
              </a:rPr>
              <a:t> ত</a:t>
            </a:r>
            <a:endParaRPr lang="en-GB" sz="3200" dirty="0">
              <a:solidFill>
                <a:srgbClr val="7030A0"/>
              </a:solidFill>
              <a:latin typeface="NikoshBAN" pitchFamily="2" charset="0"/>
              <a:cs typeface="NikoshBAN" pitchFamily="2" charset="0"/>
            </a:endParaRPr>
          </a:p>
        </p:txBody>
      </p:sp>
      <p:sp>
        <p:nvSpPr>
          <p:cNvPr id="22" name="TextBox 13"/>
          <p:cNvSpPr txBox="1"/>
          <p:nvPr/>
        </p:nvSpPr>
        <p:spPr>
          <a:xfrm>
            <a:off x="7663542" y="4870577"/>
            <a:ext cx="20574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7030A0"/>
                </a:solidFill>
                <a:latin typeface="NikoshBAN" pitchFamily="2" charset="0"/>
                <a:cs typeface="NikoshBAN" pitchFamily="2" charset="0"/>
              </a:rPr>
              <a:t>শান্ত,চিন্তা</a:t>
            </a:r>
            <a:endParaRPr lang="en-GB" sz="32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93340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365" y="1264919"/>
            <a:ext cx="8752604" cy="5172657"/>
          </a:xfrm>
          <a:prstGeom prst="rect">
            <a:avLst/>
          </a:prstGeom>
        </p:spPr>
      </p:pic>
      <p:sp>
        <p:nvSpPr>
          <p:cNvPr id="5" name="TextBox 4"/>
          <p:cNvSpPr txBox="1"/>
          <p:nvPr/>
        </p:nvSpPr>
        <p:spPr>
          <a:xfrm>
            <a:off x="4008120" y="475583"/>
            <a:ext cx="4526280" cy="830997"/>
          </a:xfrm>
          <a:prstGeom prst="rect">
            <a:avLst/>
          </a:prstGeom>
          <a:noFill/>
        </p:spPr>
        <p:txBody>
          <a:bodyPr wrap="square" rtlCol="0">
            <a:spAutoFit/>
          </a:bodyPr>
          <a:lstStyle/>
          <a:p>
            <a:r>
              <a:rPr lang="bn-IN" sz="4800" b="1" dirty="0" smtClean="0">
                <a:solidFill>
                  <a:srgbClr val="002060"/>
                </a:solidFill>
                <a:latin typeface="NikoshBAN" panose="02000000000000000000" pitchFamily="2" charset="0"/>
                <a:cs typeface="NikoshBAN" panose="02000000000000000000" pitchFamily="2" charset="0"/>
              </a:rPr>
              <a:t>বইয়ের সাথে সংযোগ</a:t>
            </a:r>
            <a:endParaRPr lang="en-US" sz="4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19410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sp>
        <p:nvSpPr>
          <p:cNvPr id="3" name="TextBox 2"/>
          <p:cNvSpPr txBox="1"/>
          <p:nvPr/>
        </p:nvSpPr>
        <p:spPr>
          <a:xfrm>
            <a:off x="5364480" y="548640"/>
            <a:ext cx="163068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মূল্যায়ন</a:t>
            </a:r>
            <a:endParaRPr lang="en-US" sz="40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655320" y="1641477"/>
            <a:ext cx="635508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হাতিটি দিনে দিনে কেমন হয়ে উঠল?</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09600" y="2507329"/>
            <a:ext cx="6355080"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002060"/>
                </a:solidFill>
                <a:latin typeface="NikoshBAN" panose="02000000000000000000" pitchFamily="2" charset="0"/>
                <a:cs typeface="NikoshBAN" panose="02000000000000000000" pitchFamily="2" charset="0"/>
              </a:rPr>
              <a:t>হাতিটি দিনে দিনে অহংকারী হয়ে উঠল।</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609600" y="3373181"/>
            <a:ext cx="722376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বনের সবাই কীভাবে দিন কাটাতে লাগল?</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609600" y="4239033"/>
            <a:ext cx="9006840"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002060"/>
                </a:solidFill>
                <a:latin typeface="NikoshBAN" panose="02000000000000000000" pitchFamily="2" charset="0"/>
                <a:cs typeface="NikoshBAN" panose="02000000000000000000" pitchFamily="2" charset="0"/>
              </a:rPr>
              <a:t>বনের সবাই তটস্থ ও শঙ্কিত হয়ে দিন কাটাতে লাগল।</a:t>
            </a:r>
            <a:endParaRPr lang="en-US" sz="3600" b="1"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701040" y="5104885"/>
            <a:ext cx="733044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বনে ঢুকে হাতিটা কী রকম আচরণ করছিল?</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609600" y="5973347"/>
            <a:ext cx="7330440"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002060"/>
                </a:solidFill>
                <a:latin typeface="NikoshBAN" panose="02000000000000000000" pitchFamily="2" charset="0"/>
                <a:cs typeface="NikoshBAN" panose="02000000000000000000" pitchFamily="2" charset="0"/>
              </a:rPr>
              <a:t>বনে ঢুকে হাতিটা তোলপাড় শুরু করছিল।</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1789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4172"/>
            <a:ext cx="12192000" cy="6862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469" y="1494873"/>
            <a:ext cx="7561422" cy="4819250"/>
          </a:xfrm>
          <a:prstGeom prst="rect">
            <a:avLst/>
          </a:prstGeom>
        </p:spPr>
      </p:pic>
      <p:sp>
        <p:nvSpPr>
          <p:cNvPr id="5" name="TextBox 4"/>
          <p:cNvSpPr txBox="1"/>
          <p:nvPr/>
        </p:nvSpPr>
        <p:spPr>
          <a:xfrm>
            <a:off x="4373880" y="-4172"/>
            <a:ext cx="3611880" cy="1862048"/>
          </a:xfrm>
          <a:prstGeom prst="rect">
            <a:avLst/>
          </a:prstGeom>
          <a:noFill/>
        </p:spPr>
        <p:txBody>
          <a:bodyPr wrap="square" rtlCol="0">
            <a:spAutoFit/>
          </a:bodyPr>
          <a:lstStyle/>
          <a:p>
            <a:r>
              <a:rPr lang="bn-IN" sz="11500" b="1" dirty="0" smtClean="0">
                <a:solidFill>
                  <a:srgbClr val="002060"/>
                </a:solidFill>
                <a:latin typeface="NikoshBAN" panose="02000000000000000000" pitchFamily="2" charset="0"/>
                <a:cs typeface="NikoshBAN" panose="02000000000000000000" pitchFamily="2" charset="0"/>
              </a:rPr>
              <a:t>ধন্যবাদ</a:t>
            </a:r>
            <a:endParaRPr lang="en-US" sz="115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42852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 y="0"/>
            <a:ext cx="12192000" cy="6862172"/>
          </a:xfrm>
          <a:prstGeom prst="rect">
            <a:avLst/>
          </a:prstGeom>
        </p:spPr>
      </p:pic>
      <p:sp>
        <p:nvSpPr>
          <p:cNvPr id="3" name="TextBox 4"/>
          <p:cNvSpPr txBox="1"/>
          <p:nvPr/>
        </p:nvSpPr>
        <p:spPr>
          <a:xfrm>
            <a:off x="3570319" y="775117"/>
            <a:ext cx="4039436" cy="1346479"/>
          </a:xfrm>
          <a:prstGeom prst="rect">
            <a:avLst/>
          </a:prstGeom>
          <a:noFill/>
        </p:spPr>
        <p:txBody>
          <a:bodyPr wrap="square" numCol="1" rtlCol="0">
            <a:prstTxWarp prst="textWave2">
              <a:avLst/>
            </a:prstTxWarp>
            <a:spAutoFit/>
            <a:scene3d>
              <a:camera prst="perspectiveRigh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5400" dirty="0" smtClean="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শিক্ষক পরিচিতি</a:t>
            </a:r>
            <a:endParaRPr lang="en-US" sz="5400" dirty="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5" name="TextBox 6"/>
          <p:cNvSpPr txBox="1"/>
          <p:nvPr/>
        </p:nvSpPr>
        <p:spPr>
          <a:xfrm>
            <a:off x="6091182" y="2680987"/>
            <a:ext cx="4893547"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err="1" smtClean="0">
                <a:solidFill>
                  <a:srgbClr val="002060"/>
                </a:solidFill>
                <a:latin typeface="NikoshBAN" panose="02000000000000000000" pitchFamily="2" charset="0"/>
                <a:cs typeface="NikoshBAN" panose="02000000000000000000" pitchFamily="2" charset="0"/>
              </a:rPr>
              <a:t>মোসাঃ</a:t>
            </a:r>
            <a:r>
              <a:rPr lang="en-US" sz="4000" dirty="0" smtClean="0">
                <a:solidFill>
                  <a:srgbClr val="002060"/>
                </a:solidFill>
                <a:latin typeface="NikoshBAN" panose="02000000000000000000" pitchFamily="2" charset="0"/>
                <a:cs typeface="NikoshBAN" panose="02000000000000000000" pitchFamily="2" charset="0"/>
              </a:rPr>
              <a:t> ফরিদা </a:t>
            </a:r>
            <a:r>
              <a:rPr lang="en-US" sz="4000" dirty="0" err="1" smtClean="0">
                <a:solidFill>
                  <a:srgbClr val="002060"/>
                </a:solidFill>
                <a:latin typeface="NikoshBAN" panose="02000000000000000000" pitchFamily="2" charset="0"/>
                <a:cs typeface="NikoshBAN" panose="02000000000000000000" pitchFamily="2" charset="0"/>
              </a:rPr>
              <a:t>ইয়াসমিন</a:t>
            </a:r>
            <a:endParaRPr lang="bn-BD" sz="4000" dirty="0" smtClean="0">
              <a:solidFill>
                <a:srgbClr val="002060"/>
              </a:solidFill>
              <a:latin typeface="NikoshBAN" panose="02000000000000000000" pitchFamily="2" charset="0"/>
              <a:cs typeface="NikoshBAN" panose="02000000000000000000" pitchFamily="2" charset="0"/>
            </a:endParaRPr>
          </a:p>
          <a:p>
            <a:r>
              <a:rPr lang="bn-BD" sz="4000" dirty="0" smtClean="0">
                <a:solidFill>
                  <a:srgbClr val="002060"/>
                </a:solidFill>
                <a:latin typeface="NikoshBAN" panose="02000000000000000000" pitchFamily="2" charset="0"/>
                <a:cs typeface="NikoshBAN" panose="02000000000000000000" pitchFamily="2" charset="0"/>
              </a:rPr>
              <a:t>সহকারী শিক্ষক</a:t>
            </a:r>
          </a:p>
          <a:p>
            <a:r>
              <a:rPr lang="en-US" sz="4000" dirty="0" err="1" smtClean="0">
                <a:solidFill>
                  <a:srgbClr val="002060"/>
                </a:solidFill>
                <a:latin typeface="NikoshBAN" panose="02000000000000000000" pitchFamily="2" charset="0"/>
                <a:cs typeface="NikoshBAN" panose="02000000000000000000" pitchFamily="2" charset="0"/>
              </a:rPr>
              <a:t>গুঠইল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মডেল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সরকারি</a:t>
            </a:r>
            <a:r>
              <a:rPr lang="bn-BD" sz="4000" dirty="0" smtClean="0">
                <a:solidFill>
                  <a:srgbClr val="002060"/>
                </a:solidFill>
                <a:latin typeface="NikoshBAN" panose="02000000000000000000" pitchFamily="2" charset="0"/>
                <a:cs typeface="NikoshBAN" panose="02000000000000000000" pitchFamily="2" charset="0"/>
              </a:rPr>
              <a:t> প্রাথমিক বিদ্যালয়।</a:t>
            </a:r>
          </a:p>
          <a:p>
            <a:r>
              <a:rPr lang="en-US" sz="4000" dirty="0" err="1" smtClean="0">
                <a:solidFill>
                  <a:srgbClr val="002060"/>
                </a:solidFill>
                <a:latin typeface="NikoshBAN" panose="02000000000000000000" pitchFamily="2" charset="0"/>
                <a:cs typeface="NikoshBAN" panose="02000000000000000000" pitchFamily="2" charset="0"/>
              </a:rPr>
              <a:t>নাচোল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চাঁপাইনবাবগঞ্জ</a:t>
            </a:r>
            <a:r>
              <a:rPr lang="bn-BD"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grpSp>
        <p:nvGrpSpPr>
          <p:cNvPr id="6" name="Group 5"/>
          <p:cNvGrpSpPr/>
          <p:nvPr/>
        </p:nvGrpSpPr>
        <p:grpSpPr>
          <a:xfrm>
            <a:off x="4981342" y="2571142"/>
            <a:ext cx="258996" cy="3511741"/>
            <a:chOff x="5582361" y="2230734"/>
            <a:chExt cx="258996" cy="3511741"/>
          </a:xfrm>
        </p:grpSpPr>
        <p:sp>
          <p:nvSpPr>
            <p:cNvPr id="15" name="Rectangle 14"/>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6" name="Oval 15"/>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7" name="Oval 16"/>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grpSp>
        <p:nvGrpSpPr>
          <p:cNvPr id="7" name="Group 6"/>
          <p:cNvGrpSpPr/>
          <p:nvPr/>
        </p:nvGrpSpPr>
        <p:grpSpPr>
          <a:xfrm>
            <a:off x="5311685" y="2823670"/>
            <a:ext cx="307516" cy="3047851"/>
            <a:chOff x="5582361" y="2230734"/>
            <a:chExt cx="258996" cy="3511741"/>
          </a:xfrm>
        </p:grpSpPr>
        <p:sp>
          <p:nvSpPr>
            <p:cNvPr id="12" name="Rectangle 11"/>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3" name="Oval 12"/>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4" name="Oval 13"/>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grpSp>
        <p:nvGrpSpPr>
          <p:cNvPr id="8" name="Group 7"/>
          <p:cNvGrpSpPr/>
          <p:nvPr/>
        </p:nvGrpSpPr>
        <p:grpSpPr>
          <a:xfrm>
            <a:off x="4647216" y="2869364"/>
            <a:ext cx="275974" cy="3026228"/>
            <a:chOff x="5582361" y="2230734"/>
            <a:chExt cx="258996" cy="3511741"/>
          </a:xfrm>
        </p:grpSpPr>
        <p:sp>
          <p:nvSpPr>
            <p:cNvPr id="9" name="Rectangle 8"/>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0" name="Oval 9"/>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rgbClr val="C00000"/>
                </a:solidFill>
                <a:latin typeface="NikoshBAN" panose="02000000000000000000" pitchFamily="2" charset="0"/>
                <a:cs typeface="NikoshBAN" panose="02000000000000000000" pitchFamily="2" charset="0"/>
              </a:endParaRPr>
            </a:p>
          </p:txBody>
        </p:sp>
        <p:sp>
          <p:nvSpPr>
            <p:cNvPr id="11" name="Oval 10"/>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670" y="2680987"/>
            <a:ext cx="2762719" cy="3032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3895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 y="0"/>
            <a:ext cx="12192000" cy="6862172"/>
          </a:xfrm>
          <a:prstGeom prst="rect">
            <a:avLst/>
          </a:prstGeom>
        </p:spPr>
      </p:pic>
      <p:sp>
        <p:nvSpPr>
          <p:cNvPr id="3" name="TextBox 4"/>
          <p:cNvSpPr txBox="1"/>
          <p:nvPr/>
        </p:nvSpPr>
        <p:spPr>
          <a:xfrm>
            <a:off x="4477126" y="559023"/>
            <a:ext cx="3496827" cy="830997"/>
          </a:xfrm>
          <a:prstGeom prst="rect">
            <a:avLst/>
          </a:prstGeom>
          <a:noFill/>
        </p:spPr>
        <p:txBody>
          <a:bodyPr wrap="square" numCol="1" rtlCol="0">
            <a:prstTxWarp prst="textWave1">
              <a:avLst/>
            </a:prstTxWarp>
            <a:spAutoFit/>
            <a:scene3d>
              <a:camera prst="orthographicFron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800" b="1"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পাঠ</a:t>
            </a:r>
            <a:r>
              <a:rPr lang="bn-BD" sz="4800"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bn-BD" sz="4800" b="1"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পরিচিতি</a:t>
            </a:r>
            <a:endParaRPr lang="en-US" sz="4800" b="1" dirty="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040" y="1904773"/>
            <a:ext cx="2813401" cy="3686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7"/>
          <p:cNvSpPr txBox="1"/>
          <p:nvPr/>
        </p:nvSpPr>
        <p:spPr>
          <a:xfrm>
            <a:off x="304800" y="1949043"/>
            <a:ext cx="5059680"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b="1" dirty="0" smtClean="0">
                <a:solidFill>
                  <a:srgbClr val="0070C0"/>
                </a:solidFill>
                <a:latin typeface="NikoshBAN" panose="02000000000000000000" pitchFamily="2" charset="0"/>
                <a:cs typeface="NikoshBAN" panose="02000000000000000000" pitchFamily="2" charset="0"/>
              </a:rPr>
              <a:t>বিষয়ঃ বাংলা</a:t>
            </a:r>
          </a:p>
          <a:p>
            <a:pPr algn="ctr"/>
            <a:r>
              <a:rPr lang="bn-BD" sz="3600" b="1" dirty="0" smtClean="0">
                <a:solidFill>
                  <a:srgbClr val="0070C0"/>
                </a:solidFill>
                <a:latin typeface="NikoshBAN" panose="02000000000000000000" pitchFamily="2" charset="0"/>
                <a:cs typeface="NikoshBAN" panose="02000000000000000000" pitchFamily="2" charset="0"/>
              </a:rPr>
              <a:t>শ্রেণিঃ পঞ্চম</a:t>
            </a:r>
          </a:p>
          <a:p>
            <a:pPr algn="ctr"/>
            <a:r>
              <a:rPr lang="bn-BD" sz="3600" b="1" dirty="0" smtClean="0">
                <a:solidFill>
                  <a:srgbClr val="0070C0"/>
                </a:solidFill>
                <a:latin typeface="NikoshBAN" panose="02000000000000000000" pitchFamily="2" charset="0"/>
                <a:cs typeface="NikoshBAN" panose="02000000000000000000" pitchFamily="2" charset="0"/>
              </a:rPr>
              <a:t>পাঠ শিরোনামঃ </a:t>
            </a:r>
            <a:r>
              <a:rPr lang="bn-IN" sz="3600" b="1" dirty="0" smtClean="0">
                <a:solidFill>
                  <a:srgbClr val="0070C0"/>
                </a:solidFill>
                <a:latin typeface="NikoshBAN" panose="02000000000000000000" pitchFamily="2" charset="0"/>
                <a:cs typeface="NikoshBAN" panose="02000000000000000000" pitchFamily="2" charset="0"/>
              </a:rPr>
              <a:t>হাতি আর শিয়ালের গল্প</a:t>
            </a:r>
            <a:r>
              <a:rPr lang="bn-IN" sz="3600" dirty="0">
                <a:latin typeface="NikoshBAN" pitchFamily="2" charset="0"/>
                <a:cs typeface="NikoshBAN" pitchFamily="2" charset="0"/>
              </a:rPr>
              <a:t> </a:t>
            </a:r>
            <a:r>
              <a:rPr lang="bn-IN" sz="3600" dirty="0" smtClean="0">
                <a:latin typeface="NikoshBAN" pitchFamily="2" charset="0"/>
                <a:cs typeface="NikoshBAN" pitchFamily="2" charset="0"/>
              </a:rPr>
              <a:t>            </a:t>
            </a:r>
            <a:endParaRPr lang="bn-IN" sz="3600" b="1" dirty="0" smtClean="0">
              <a:solidFill>
                <a:srgbClr val="0070C0"/>
              </a:solidFill>
              <a:latin typeface="NikoshBAN" panose="02000000000000000000" pitchFamily="2" charset="0"/>
              <a:cs typeface="NikoshBAN" panose="02000000000000000000" pitchFamily="2" charset="0"/>
            </a:endParaRPr>
          </a:p>
          <a:p>
            <a:pPr algn="ctr"/>
            <a:r>
              <a:rPr lang="bn-IN" sz="3600" b="1" dirty="0" smtClean="0">
                <a:solidFill>
                  <a:srgbClr val="0070C0"/>
                </a:solidFill>
                <a:latin typeface="NikoshBAN" panose="02000000000000000000" pitchFamily="2" charset="0"/>
                <a:cs typeface="NikoshBAN" panose="02000000000000000000" pitchFamily="2" charset="0"/>
              </a:rPr>
              <a:t>পাঠ্যাংশঃ তো- যেই না......শান্তি নেই</a:t>
            </a:r>
            <a:r>
              <a:rPr lang="bn-BD" sz="3600" b="1" dirty="0" smtClean="0">
                <a:solidFill>
                  <a:srgbClr val="0070C0"/>
                </a:solidFill>
                <a:latin typeface="NikoshBAN" panose="02000000000000000000" pitchFamily="2" charset="0"/>
                <a:cs typeface="NikoshBAN" panose="02000000000000000000" pitchFamily="2" charset="0"/>
              </a:rPr>
              <a:t>।</a:t>
            </a:r>
            <a:endParaRPr lang="bn-IN" sz="3600" b="1" dirty="0" smtClean="0">
              <a:solidFill>
                <a:srgbClr val="0070C0"/>
              </a:solidFill>
              <a:latin typeface="NikoshBAN" panose="02000000000000000000" pitchFamily="2" charset="0"/>
              <a:cs typeface="NikoshBAN" panose="02000000000000000000" pitchFamily="2" charset="0"/>
            </a:endParaRPr>
          </a:p>
          <a:p>
            <a:pPr algn="ctr"/>
            <a:r>
              <a:rPr lang="bn-IN" sz="3600" b="1" dirty="0">
                <a:solidFill>
                  <a:srgbClr val="0070C0"/>
                </a:solidFill>
                <a:latin typeface="NikoshBAN" pitchFamily="2" charset="0"/>
                <a:cs typeface="NikoshBAN" pitchFamily="2" charset="0"/>
              </a:rPr>
              <a:t>পিরিয়ডঃ ৩</a:t>
            </a:r>
          </a:p>
          <a:p>
            <a:pPr algn="ctr"/>
            <a:r>
              <a:rPr lang="bn-BD" sz="3600" b="1" dirty="0" smtClean="0">
                <a:solidFill>
                  <a:srgbClr val="0070C0"/>
                </a:solidFill>
                <a:latin typeface="NikoshBAN" panose="02000000000000000000" pitchFamily="2" charset="0"/>
                <a:cs typeface="NikoshBAN" panose="02000000000000000000" pitchFamily="2" charset="0"/>
              </a:rPr>
              <a:t>পৃষ্ঠাঃ</a:t>
            </a:r>
            <a:r>
              <a:rPr lang="bn-IN" sz="3600" b="1" dirty="0" smtClean="0">
                <a:solidFill>
                  <a:srgbClr val="0070C0"/>
                </a:solidFill>
                <a:latin typeface="NikoshBAN" panose="02000000000000000000" pitchFamily="2" charset="0"/>
                <a:cs typeface="NikoshBAN" panose="02000000000000000000" pitchFamily="2" charset="0"/>
              </a:rPr>
              <a:t> ১৭-১৮</a:t>
            </a:r>
            <a:endParaRPr lang="en-US" sz="3600" b="1" dirty="0">
              <a:solidFill>
                <a:srgbClr val="0070C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466142" y="2956394"/>
            <a:ext cx="4263848" cy="1801659"/>
          </a:xfrm>
          <a:prstGeom prst="rect">
            <a:avLst/>
          </a:prstGeom>
        </p:spPr>
      </p:pic>
    </p:spTree>
    <p:extLst>
      <p:ext uri="{BB962C8B-B14F-4D97-AF65-F5344CB8AC3E}">
        <p14:creationId xmlns:p14="http://schemas.microsoft.com/office/powerpoint/2010/main" val="367175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descr="C:\Users\Acer\Contacts\Desktop\Farjana Tanzin\Picture\1200px-Elephant_Ad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644311"/>
            <a:ext cx="5486400" cy="3744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5" name="TextBox 4"/>
          <p:cNvSpPr txBox="1"/>
          <p:nvPr/>
        </p:nvSpPr>
        <p:spPr>
          <a:xfrm>
            <a:off x="1981200" y="431483"/>
            <a:ext cx="839724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তোমরা বলতো, নিচের ছবিগুলোর প্রানীর নাম কী?</a:t>
            </a:r>
            <a:endParaRPr lang="en-US" sz="40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2407920" y="5777039"/>
            <a:ext cx="108204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হাতি</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8382725" y="5469485"/>
            <a:ext cx="13944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শেয়াল</a:t>
            </a:r>
            <a:endParaRPr lang="en-US" sz="4000" dirty="0">
              <a:latin typeface="NikoshBAN" panose="02000000000000000000" pitchFamily="2" charset="0"/>
              <a:cs typeface="NikoshBAN" panose="02000000000000000000" pitchFamily="2" charset="0"/>
            </a:endParaRPr>
          </a:p>
        </p:txBody>
      </p:sp>
      <p:sp>
        <p:nvSpPr>
          <p:cNvPr id="8" name="AutoShape 2" descr="শিয়াল তাড়াতে কামান ব্যবহা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820" y="1569540"/>
            <a:ext cx="5800271" cy="3744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8367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sp>
        <p:nvSpPr>
          <p:cNvPr id="3" name="Oval 2"/>
          <p:cNvSpPr/>
          <p:nvPr/>
        </p:nvSpPr>
        <p:spPr>
          <a:xfrm>
            <a:off x="3149600" y="218556"/>
            <a:ext cx="5638800" cy="9906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5400" b="1" dirty="0" smtClean="0">
                <a:solidFill>
                  <a:srgbClr val="002060"/>
                </a:solidFill>
                <a:latin typeface="NikoshBAN" pitchFamily="2" charset="0"/>
                <a:cs typeface="NikoshBAN" pitchFamily="2" charset="0"/>
              </a:rPr>
              <a:t>আজকের পাঠ</a:t>
            </a:r>
            <a:endParaRPr lang="en-GB" sz="5400" b="1" dirty="0">
              <a:solidFill>
                <a:srgbClr val="002060"/>
              </a:solidFill>
              <a:latin typeface="NikoshBAN" pitchFamily="2" charset="0"/>
              <a:cs typeface="NikoshBAN" pitchFamily="2" charset="0"/>
            </a:endParaRPr>
          </a:p>
        </p:txBody>
      </p:sp>
      <p:sp>
        <p:nvSpPr>
          <p:cNvPr id="4" name="Down Arrow Callout 3"/>
          <p:cNvSpPr/>
          <p:nvPr/>
        </p:nvSpPr>
        <p:spPr>
          <a:xfrm>
            <a:off x="2745740" y="1301437"/>
            <a:ext cx="6446520" cy="1245672"/>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b="1" dirty="0" smtClean="0">
                <a:solidFill>
                  <a:srgbClr val="00B050"/>
                </a:solidFill>
                <a:latin typeface="NikoshBAN" pitchFamily="2" charset="0"/>
                <a:cs typeface="NikoshBAN" pitchFamily="2" charset="0"/>
              </a:rPr>
              <a:t>হাতি </a:t>
            </a:r>
            <a:r>
              <a:rPr lang="bn-IN" sz="6000" b="1" dirty="0" smtClean="0">
                <a:solidFill>
                  <a:srgbClr val="00B050"/>
                </a:solidFill>
                <a:latin typeface="NikoshBAN" pitchFamily="2" charset="0"/>
                <a:cs typeface="NikoshBAN" pitchFamily="2" charset="0"/>
              </a:rPr>
              <a:t>আর</a:t>
            </a:r>
            <a:r>
              <a:rPr lang="bn-BD" sz="6000" b="1" dirty="0" smtClean="0">
                <a:solidFill>
                  <a:srgbClr val="00B050"/>
                </a:solidFill>
                <a:latin typeface="NikoshBAN" pitchFamily="2" charset="0"/>
                <a:cs typeface="NikoshBAN" pitchFamily="2" charset="0"/>
              </a:rPr>
              <a:t> শিয়ালের গল্প</a:t>
            </a:r>
            <a:r>
              <a:rPr lang="bn-IN" sz="6000" b="1" dirty="0" smtClean="0">
                <a:solidFill>
                  <a:srgbClr val="00B050"/>
                </a:solidFill>
                <a:latin typeface="NikoshBAN" pitchFamily="2" charset="0"/>
                <a:cs typeface="NikoshBAN" pitchFamily="2" charset="0"/>
              </a:rPr>
              <a:t> </a:t>
            </a:r>
            <a:r>
              <a:rPr lang="bn-BD" sz="6000" b="1" dirty="0" smtClean="0">
                <a:solidFill>
                  <a:srgbClr val="00B050"/>
                </a:solidFill>
                <a:latin typeface="NikoshBAN" pitchFamily="2" charset="0"/>
                <a:cs typeface="NikoshBAN" pitchFamily="2" charset="0"/>
              </a:rPr>
              <a:t> </a:t>
            </a:r>
            <a:endParaRPr lang="en-GB" sz="6000" b="1" dirty="0">
              <a:solidFill>
                <a:srgbClr val="00B050"/>
              </a:solidFill>
              <a:latin typeface="NikoshBAN" pitchFamily="2" charset="0"/>
              <a:cs typeface="NikoshBAN" pitchFamily="2" charset="0"/>
            </a:endParaRPr>
          </a:p>
        </p:txBody>
      </p:sp>
      <p:pic>
        <p:nvPicPr>
          <p:cNvPr id="5" name="Picture 4" descr="C:\Users\Acer\Contacts\Desktop\Farjana Tanzin\Picture\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b="13557"/>
          <a:stretch/>
        </p:blipFill>
        <p:spPr bwMode="auto">
          <a:xfrm>
            <a:off x="3022600" y="2547109"/>
            <a:ext cx="5892800" cy="374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632112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172"/>
          </a:xfrm>
          <a:prstGeom prst="rect">
            <a:avLst/>
          </a:prstGeom>
        </p:spPr>
      </p:pic>
      <p:sp>
        <p:nvSpPr>
          <p:cNvPr id="3" name="Rectangle 2"/>
          <p:cNvSpPr/>
          <p:nvPr/>
        </p:nvSpPr>
        <p:spPr>
          <a:xfrm>
            <a:off x="2148840" y="2141696"/>
            <a:ext cx="8427720" cy="3416320"/>
          </a:xfrm>
          <a:prstGeom prst="rect">
            <a:avLst/>
          </a:prstGeom>
        </p:spPr>
        <p:txBody>
          <a:bodyPr wrap="square">
            <a:spAutoFit/>
          </a:bodyPr>
          <a:lstStyle/>
          <a:p>
            <a:r>
              <a:rPr lang="bn-BD" sz="3600" dirty="0">
                <a:solidFill>
                  <a:srgbClr val="002060"/>
                </a:solidFill>
                <a:latin typeface="NikoshBAN" pitchFamily="2" charset="0"/>
                <a:cs typeface="NikoshBAN" pitchFamily="2" charset="0"/>
              </a:rPr>
              <a:t>২.৩.৩</a:t>
            </a:r>
            <a:r>
              <a:rPr lang="bn-IN" sz="3600" dirty="0">
                <a:solidFill>
                  <a:srgbClr val="002060"/>
                </a:solidFill>
                <a:latin typeface="NikoshBAN" pitchFamily="2" charset="0"/>
                <a:cs typeface="NikoshBAN" pitchFamily="2" charset="0"/>
              </a:rPr>
              <a:t> </a:t>
            </a:r>
            <a:r>
              <a:rPr lang="bn-BD" sz="3600" dirty="0">
                <a:solidFill>
                  <a:srgbClr val="002060"/>
                </a:solidFill>
                <a:latin typeface="NikoshBAN" pitchFamily="2" charset="0"/>
                <a:cs typeface="NikoshBAN" pitchFamily="2" charset="0"/>
              </a:rPr>
              <a:t>রূপকথা/গল্প শুনে মূল বিষয় বুঝতে পারবে।</a:t>
            </a:r>
          </a:p>
          <a:p>
            <a:r>
              <a:rPr lang="bn-BD" sz="3600" dirty="0">
                <a:solidFill>
                  <a:srgbClr val="002060"/>
                </a:solidFill>
                <a:latin typeface="NikoshBAN" pitchFamily="2" charset="0"/>
                <a:cs typeface="NikoshBAN" pitchFamily="2" charset="0"/>
              </a:rPr>
              <a:t>১.১.২</a:t>
            </a:r>
            <a:r>
              <a:rPr lang="bn-IN" sz="3600" dirty="0">
                <a:solidFill>
                  <a:srgbClr val="002060"/>
                </a:solidFill>
                <a:latin typeface="NikoshBAN" pitchFamily="2" charset="0"/>
                <a:cs typeface="NikoshBAN" pitchFamily="2" charset="0"/>
              </a:rPr>
              <a:t> </a:t>
            </a:r>
            <a:r>
              <a:rPr lang="bn-BD" sz="3600" dirty="0">
                <a:solidFill>
                  <a:srgbClr val="002060"/>
                </a:solidFill>
                <a:latin typeface="NikoshBAN" pitchFamily="2" charset="0"/>
                <a:cs typeface="NikoshBAN" pitchFamily="2" charset="0"/>
              </a:rPr>
              <a:t>যুক্ত বর্ণ সহযোগে তৈরি শব্দ যুক্ত বাক্য স্পষ্ট ও শুদ্ধ ভাবে বলতে পারবে।</a:t>
            </a:r>
          </a:p>
          <a:p>
            <a:r>
              <a:rPr lang="bn-BD" sz="3600" dirty="0">
                <a:solidFill>
                  <a:srgbClr val="002060"/>
                </a:solidFill>
                <a:latin typeface="NikoshBAN" pitchFamily="2" charset="0"/>
                <a:cs typeface="NikoshBAN" pitchFamily="2" charset="0"/>
              </a:rPr>
              <a:t>১.৪.১</a:t>
            </a:r>
            <a:r>
              <a:rPr lang="bn-IN" sz="3600" dirty="0">
                <a:solidFill>
                  <a:srgbClr val="002060"/>
                </a:solidFill>
                <a:latin typeface="NikoshBAN" pitchFamily="2" charset="0"/>
                <a:cs typeface="NikoshBAN" pitchFamily="2" charset="0"/>
              </a:rPr>
              <a:t> </a:t>
            </a:r>
            <a:r>
              <a:rPr lang="bn-BD" sz="3600" dirty="0">
                <a:solidFill>
                  <a:srgbClr val="002060"/>
                </a:solidFill>
                <a:latin typeface="NikoshBAN" pitchFamily="2" charset="0"/>
                <a:cs typeface="NikoshBAN" pitchFamily="2" charset="0"/>
              </a:rPr>
              <a:t>পাঠ্য পুস্তকের পাঠ শ্রবণ যোগ্য স্বরে ও প্রমিত উচ্চারণে সাবলীল ভাবে পড়তে পারবে। </a:t>
            </a:r>
            <a:endParaRPr lang="bn-IN" sz="3600" dirty="0">
              <a:solidFill>
                <a:srgbClr val="002060"/>
              </a:solidFill>
              <a:latin typeface="NikoshBAN" pitchFamily="2" charset="0"/>
              <a:cs typeface="NikoshBAN" pitchFamily="2" charset="0"/>
            </a:endParaRPr>
          </a:p>
          <a:p>
            <a:r>
              <a:rPr lang="bn-IN" sz="3600" dirty="0">
                <a:solidFill>
                  <a:srgbClr val="002060"/>
                </a:solidFill>
                <a:latin typeface="NikoshBAN" pitchFamily="2" charset="0"/>
                <a:cs typeface="NikoshBAN" pitchFamily="2" charset="0"/>
              </a:rPr>
              <a:t>2.3.12 </a:t>
            </a:r>
            <a:r>
              <a:rPr lang="en-US" sz="3600" dirty="0" err="1">
                <a:solidFill>
                  <a:srgbClr val="002060"/>
                </a:solidFill>
                <a:latin typeface="NikoshBAN" pitchFamily="2" charset="0"/>
                <a:cs typeface="NikoshBAN" pitchFamily="2" charset="0"/>
              </a:rPr>
              <a:t>পাঠ</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সংশ্লিষ্ঠ</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প্রশ্নের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উত্তর</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লিখতে</a:t>
            </a:r>
            <a:r>
              <a:rPr lang="en-US" sz="3600" dirty="0">
                <a:solidFill>
                  <a:srgbClr val="002060"/>
                </a:solidFill>
                <a:latin typeface="NikoshBAN" pitchFamily="2" charset="0"/>
                <a:cs typeface="NikoshBAN" pitchFamily="2" charset="0"/>
              </a:rPr>
              <a:t> </a:t>
            </a:r>
            <a:r>
              <a:rPr lang="en-US" sz="3600" dirty="0" err="1">
                <a:solidFill>
                  <a:srgbClr val="002060"/>
                </a:solidFill>
                <a:latin typeface="NikoshBAN" pitchFamily="2" charset="0"/>
                <a:cs typeface="NikoshBAN" pitchFamily="2" charset="0"/>
              </a:rPr>
              <a:t>পারবে</a:t>
            </a:r>
            <a:r>
              <a:rPr lang="en-US" sz="3600" dirty="0">
                <a:solidFill>
                  <a:srgbClr val="002060"/>
                </a:solidFill>
                <a:latin typeface="NikoshBAN" pitchFamily="2" charset="0"/>
                <a:cs typeface="NikoshBAN" pitchFamily="2" charset="0"/>
              </a:rPr>
              <a:t>। </a:t>
            </a:r>
            <a:endParaRPr lang="en-GB" sz="3600" dirty="0">
              <a:solidFill>
                <a:srgbClr val="002060"/>
              </a:solidFill>
              <a:latin typeface="NikoshBAN" pitchFamily="2" charset="0"/>
              <a:cs typeface="NikoshBAN" pitchFamily="2" charset="0"/>
            </a:endParaRPr>
          </a:p>
        </p:txBody>
      </p:sp>
      <p:sp>
        <p:nvSpPr>
          <p:cNvPr id="4" name="TextBox 3"/>
          <p:cNvSpPr txBox="1"/>
          <p:nvPr/>
        </p:nvSpPr>
        <p:spPr>
          <a:xfrm>
            <a:off x="4427220" y="624840"/>
            <a:ext cx="3337560" cy="1200329"/>
          </a:xfrm>
          <a:prstGeom prst="rect">
            <a:avLst/>
          </a:prstGeom>
          <a:noFill/>
        </p:spPr>
        <p:txBody>
          <a:bodyPr wrap="square" rtlCol="0">
            <a:spAutoFit/>
          </a:bodyPr>
          <a:lstStyle/>
          <a:p>
            <a:r>
              <a:rPr lang="bn-IN" sz="7200" b="1" dirty="0" smtClean="0">
                <a:latin typeface="NikoshBAN" panose="02000000000000000000" pitchFamily="2" charset="0"/>
                <a:cs typeface="NikoshBAN" panose="02000000000000000000" pitchFamily="2" charset="0"/>
              </a:rPr>
              <a:t>শিখনফল</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6162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172"/>
          </a:xfrm>
          <a:prstGeom prst="rect">
            <a:avLst/>
          </a:prstGeom>
        </p:spPr>
      </p:pic>
      <p:sp>
        <p:nvSpPr>
          <p:cNvPr id="3" name="TextBox 2"/>
          <p:cNvSpPr txBox="1"/>
          <p:nvPr/>
        </p:nvSpPr>
        <p:spPr>
          <a:xfrm>
            <a:off x="4556760" y="365760"/>
            <a:ext cx="284988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পূর্বজ্ঞান যাচাই</a:t>
            </a:r>
            <a:endParaRPr lang="en-US" sz="40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548640" y="1478666"/>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কী নিয়ে হাতিটার অহংকার ছিল?</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548640" y="3789700"/>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হাতিটার শরীর দেখতে কেমন ছিল?</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548640" y="4783634"/>
            <a:ext cx="9982200"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002060"/>
                </a:solidFill>
                <a:latin typeface="NikoshBAN" panose="02000000000000000000" pitchFamily="2" charset="0"/>
                <a:cs typeface="NikoshBAN" panose="02000000000000000000" pitchFamily="2" charset="0"/>
              </a:rPr>
              <a:t>হাতিটার শরীর ছিল বিশাল। পাগুলো বটপাকুড় গাছের মতো মোটা। শুঁড় এতটাই লম্বা যে আকাশের গায়ে গিয়ে বুঝি ঠেকবে ।তার গায়েও অসীম জোড়।</a:t>
            </a:r>
            <a:endParaRPr lang="en-US" sz="3600" b="1"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411480" y="2646402"/>
            <a:ext cx="7589520"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002060"/>
                </a:solidFill>
                <a:latin typeface="NikoshBAN" panose="02000000000000000000" pitchFamily="2" charset="0"/>
                <a:cs typeface="NikoshBAN" panose="02000000000000000000" pitchFamily="2" charset="0"/>
              </a:rPr>
              <a:t>শরীর ও শক্ত নিয়েই ছিল হাতির যত অহংকার।</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57576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sp>
        <p:nvSpPr>
          <p:cNvPr id="4" name="TextBox 3"/>
          <p:cNvSpPr txBox="1"/>
          <p:nvPr/>
        </p:nvSpPr>
        <p:spPr>
          <a:xfrm>
            <a:off x="990600" y="4905554"/>
            <a:ext cx="10805160" cy="1754326"/>
          </a:xfrm>
          <a:prstGeom prst="rect">
            <a:avLst/>
          </a:prstGeom>
          <a:noFill/>
        </p:spPr>
        <p:txBody>
          <a:bodyPr wrap="square" rtlCol="0">
            <a:spAutoFit/>
          </a:bodyPr>
          <a:lstStyle/>
          <a:p>
            <a:r>
              <a:rPr lang="en-US" sz="3600" b="1" dirty="0" err="1" smtClean="0">
                <a:solidFill>
                  <a:srgbClr val="002060"/>
                </a:solidFill>
                <a:latin typeface="NikoshBAN" panose="02000000000000000000" pitchFamily="2" charset="0"/>
                <a:cs typeface="NikoshBAN" panose="02000000000000000000" pitchFamily="2" charset="0"/>
              </a:rPr>
              <a:t>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যেই-না</a:t>
            </a:r>
            <a:r>
              <a:rPr lang="bn-IN" sz="3600" b="1" dirty="0" smtClean="0">
                <a:solidFill>
                  <a:srgbClr val="002060"/>
                </a:solidFill>
                <a:latin typeface="NikoshBAN" panose="02000000000000000000" pitchFamily="2" charset="0"/>
                <a:cs typeface="NikoshBAN" panose="02000000000000000000" pitchFamily="2" charset="0"/>
              </a:rPr>
              <a:t> হাতিটার ঐ বনে ঢোকা, অমনি শুরু হয়ে গেল তোলপাড়। নতুন অতিথি এসেছে, সবাই স্বাগত জানাবার জন্য প্রস্তুত হচ্ছে। কিন্তু</a:t>
            </a:r>
            <a:r>
              <a:rPr lang="en-US" sz="3600" b="1" dirty="0" smtClean="0">
                <a:solidFill>
                  <a:srgbClr val="002060"/>
                </a:solidFill>
                <a:latin typeface="NikoshBAN" panose="02000000000000000000" pitchFamily="2" charset="0"/>
                <a:cs typeface="NikoshBAN" panose="02000000000000000000" pitchFamily="2" charset="0"/>
              </a:rPr>
              <a:t> </a:t>
            </a:r>
            <a:r>
              <a:rPr lang="bn-IN" sz="3600" b="1" dirty="0" smtClean="0">
                <a:solidFill>
                  <a:srgbClr val="002060"/>
                </a:solidFill>
                <a:latin typeface="NikoshBAN" panose="02000000000000000000" pitchFamily="2" charset="0"/>
                <a:cs typeface="NikoshBAN" panose="02000000000000000000" pitchFamily="2" charset="0"/>
              </a:rPr>
              <a:t>ঐ দুষ্টু হাতিটার সে-কী তুলকালাম কান্ড! খুব জোরে গলা ফাটিয়ে দিল প্রচণ্ড একটা হুঙ্কার।</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914" y="939599"/>
            <a:ext cx="6999811" cy="393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838200" y="152033"/>
            <a:ext cx="11140440"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আজকের পাঠের নির্ধারিত অংশটুকু আমি পড়ছি তোমরা মনোযোগ দিয়ে শোন</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45535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10797"/>
            <a:ext cx="12192000" cy="6862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8" y="708614"/>
            <a:ext cx="7075853" cy="397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546857" y="5042714"/>
            <a:ext cx="8706533" cy="1200329"/>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থরথর করে কঁএপে উঠল সমস্ত বন। গাছে গাছে পরম নিশ্চিন্তে বসেছিল পাখি, তারা ভয়ে ডানা ঝাপটাতে শুরু করল।</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2708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473</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73</cp:revision>
  <dcterms:created xsi:type="dcterms:W3CDTF">2021-06-09T12:36:05Z</dcterms:created>
  <dcterms:modified xsi:type="dcterms:W3CDTF">2021-06-14T11:42:34Z</dcterms:modified>
</cp:coreProperties>
</file>