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9" r:id="rId5"/>
    <p:sldId id="262" r:id="rId6"/>
    <p:sldId id="260" r:id="rId7"/>
    <p:sldId id="263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43000" y="838200"/>
            <a:ext cx="54102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</a:rPr>
              <a:t>স্বাগতম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3429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pic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743200"/>
            <a:ext cx="47244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609600" y="381000"/>
            <a:ext cx="7239000" cy="3200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*দলীয় কাজ*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সমাস নির্ণয় করঃ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জজ সাহেব,জীবন বীমা,জীবন প্রদীপ,কর পল্লব,কুসুম কোমল।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0" y="304800"/>
            <a:ext cx="8991600" cy="6324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বাড়ির কাজ</a:t>
            </a:r>
          </a:p>
          <a:p>
            <a:pPr algn="ctr"/>
            <a:r>
              <a:rPr lang="bn-IN" sz="2800" dirty="0" smtClean="0"/>
              <a:t>কর্মধারয় সমাস নির্ণয় করার সকল নিয়ম ভালোভাবে পরে  উদাহরণ গুলো  অনুশীলন করবে।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524000" y="152400"/>
            <a:ext cx="5410200" cy="2971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/>
              <a:t>ধন্যবাদ সবাইকে</a:t>
            </a:r>
            <a:endParaRPr lang="en-US" sz="7200" dirty="0"/>
          </a:p>
        </p:txBody>
      </p:sp>
      <p:pic>
        <p:nvPicPr>
          <p:cNvPr id="3" name="Picture 2" descr="pic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971800"/>
            <a:ext cx="43434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524000" y="228600"/>
            <a:ext cx="5791200" cy="1371600"/>
          </a:xfrm>
          <a:prstGeom prst="downArrow">
            <a:avLst>
              <a:gd name="adj1" fmla="val 50000"/>
              <a:gd name="adj2" fmla="val 454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পরিচিতি</a:t>
            </a:r>
            <a:endParaRPr lang="en-US" sz="5400" dirty="0"/>
          </a:p>
        </p:txBody>
      </p:sp>
      <p:sp>
        <p:nvSpPr>
          <p:cNvPr id="3" name="Oval 2"/>
          <p:cNvSpPr/>
          <p:nvPr/>
        </p:nvSpPr>
        <p:spPr>
          <a:xfrm>
            <a:off x="1143000" y="1828800"/>
            <a:ext cx="2362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শিক্ষক</a:t>
            </a: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5715000" y="1676400"/>
            <a:ext cx="2514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পাঠ</a:t>
            </a:r>
            <a:endParaRPr lang="en-US" sz="4800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304800" y="3048000"/>
            <a:ext cx="3962400" cy="2057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মোঃ আনোয়ার হোসেন</a:t>
            </a:r>
          </a:p>
          <a:p>
            <a:pPr algn="ctr"/>
            <a:r>
              <a:rPr lang="bn-IN" sz="2400" dirty="0" smtClean="0"/>
              <a:t>সহকারি শিক্ষক ( বাংলা </a:t>
            </a:r>
            <a:r>
              <a:rPr lang="bn-IN" dirty="0" smtClean="0"/>
              <a:t>)</a:t>
            </a:r>
          </a:p>
          <a:p>
            <a:pPr algn="ctr"/>
            <a:r>
              <a:rPr lang="bn-IN" dirty="0" smtClean="0"/>
              <a:t>শায়েস্তাগঞ্জ ইসলামি একাডেমি এন্ড হাই স্কুল।</a:t>
            </a:r>
          </a:p>
          <a:p>
            <a:pPr algn="ctr"/>
            <a:r>
              <a:rPr lang="bn-IN" dirty="0" smtClean="0"/>
              <a:t>শায়েস্তাগঞ্জ,হবিগঞ্জ।   </a:t>
            </a:r>
            <a:endParaRPr lang="en-US" dirty="0"/>
          </a:p>
        </p:txBody>
      </p:sp>
      <p:sp>
        <p:nvSpPr>
          <p:cNvPr id="6" name="Snip Diagonal Corner Rectangle 5"/>
          <p:cNvSpPr/>
          <p:nvPr/>
        </p:nvSpPr>
        <p:spPr>
          <a:xfrm>
            <a:off x="5181600" y="3048000"/>
            <a:ext cx="3810000" cy="2057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বিষয়ঃ বাংলা ব্যাকরণ</a:t>
            </a:r>
          </a:p>
          <a:p>
            <a:pPr algn="ctr"/>
            <a:r>
              <a:rPr lang="bn-IN" dirty="0" smtClean="0"/>
              <a:t>শ্রেণিঃদশম।</a:t>
            </a:r>
          </a:p>
          <a:p>
            <a:pPr algn="ctr"/>
            <a:r>
              <a:rPr lang="bn-IN" dirty="0" smtClean="0"/>
              <a:t>অধ্যায়ঃ৩য়</a:t>
            </a:r>
          </a:p>
          <a:p>
            <a:pPr algn="ctr"/>
            <a:r>
              <a:rPr lang="bn-IN" dirty="0" smtClean="0"/>
              <a:t>সময়ঃ৫০ মিনিট</a:t>
            </a:r>
          </a:p>
          <a:p>
            <a:pPr algn="ctr"/>
            <a:r>
              <a:rPr lang="bn-IN" dirty="0" smtClean="0"/>
              <a:t>তারিখঃ১২/০৬/২০২১ ইং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381000"/>
            <a:ext cx="61722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FF0000"/>
                </a:solidFill>
              </a:rPr>
              <a:t>কর্মধারয় সমাস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2209800" y="152400"/>
            <a:ext cx="3962400" cy="14550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পাঠ</a:t>
            </a:r>
            <a:r>
              <a:rPr lang="en-US" sz="2400" dirty="0" smtClean="0"/>
              <a:t> </a:t>
            </a:r>
            <a:r>
              <a:rPr lang="en-US" sz="2400" dirty="0" err="1" smtClean="0"/>
              <a:t>শেষে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শিক্ষা</a:t>
            </a:r>
            <a:r>
              <a:rPr lang="bn-IN" sz="2400" dirty="0" smtClean="0"/>
              <a:t>র্থীরা</a:t>
            </a:r>
            <a:r>
              <a:rPr lang="en-US" sz="2400" dirty="0" smtClean="0"/>
              <a:t> , , , , , </a:t>
            </a:r>
            <a:endParaRPr lang="en-US" sz="2400" dirty="0"/>
          </a:p>
        </p:txBody>
      </p:sp>
      <p:sp>
        <p:nvSpPr>
          <p:cNvPr id="8" name="Right Arrow 7"/>
          <p:cNvSpPr/>
          <p:nvPr/>
        </p:nvSpPr>
        <p:spPr>
          <a:xfrm>
            <a:off x="2057400" y="1524000"/>
            <a:ext cx="39624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কর্মধারয় সমাস কী তা বলতে পারবে;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133600" y="2438400"/>
            <a:ext cx="3810000" cy="101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কর্মধারয়  সমাস কত প্রকার ও কি কি তা বলতে পারবে;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133600" y="3200400"/>
            <a:ext cx="38862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কর্মধারয়  সমাস নির্ণয় করতে পারবে;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60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743200" y="0"/>
            <a:ext cx="3276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কর্মধারয় সমাস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228600" y="1143000"/>
            <a:ext cx="91440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পরপদের অর্থ প্রাধন্য পেয়ে যে সমাস হয়,তাকে কর্মধারয় সমাস বলে।যেমন,নীল যে </a:t>
            </a:r>
            <a:r>
              <a:rPr lang="bn-IN" sz="2400" dirty="0" smtClean="0">
                <a:solidFill>
                  <a:srgbClr val="FF0000"/>
                </a:solidFill>
              </a:rPr>
              <a:t>আকাশ</a:t>
            </a:r>
            <a:r>
              <a:rPr lang="bn-IN" sz="2400" dirty="0" smtClean="0">
                <a:solidFill>
                  <a:schemeClr val="bg1"/>
                </a:solidFill>
              </a:rPr>
              <a:t>=নীলাকাশ।</a:t>
            </a:r>
          </a:p>
          <a:p>
            <a:pPr algn="ctr"/>
            <a:r>
              <a:rPr lang="bn-IN" sz="4000" dirty="0" smtClean="0"/>
              <a:t>অন্যভাবে</a:t>
            </a:r>
            <a:r>
              <a:rPr lang="bn-IN" dirty="0" smtClean="0"/>
              <a:t>,</a:t>
            </a:r>
          </a:p>
          <a:p>
            <a:pPr algn="ctr"/>
            <a:r>
              <a:rPr lang="bn-IN" dirty="0" smtClean="0">
                <a:solidFill>
                  <a:srgbClr val="000000"/>
                </a:solidFill>
              </a:rPr>
              <a:t>#</a:t>
            </a:r>
            <a:r>
              <a:rPr lang="bn-IN" dirty="0" smtClean="0"/>
              <a:t>পূর্বপদ বিশেষ্য ওপরপদ বিশেষ্য হলে;যেমন,যিনি </a:t>
            </a:r>
            <a:r>
              <a:rPr lang="bn-IN" dirty="0" smtClean="0">
                <a:solidFill>
                  <a:srgbClr val="FF0000"/>
                </a:solidFill>
              </a:rPr>
              <a:t>রাজা</a:t>
            </a:r>
            <a:r>
              <a:rPr lang="bn-IN" dirty="0" smtClean="0"/>
              <a:t> তিনিই</a:t>
            </a:r>
            <a:r>
              <a:rPr lang="bn-IN" dirty="0" smtClean="0">
                <a:solidFill>
                  <a:srgbClr val="FF0000"/>
                </a:solidFill>
              </a:rPr>
              <a:t> বাহাদুর=</a:t>
            </a:r>
            <a:r>
              <a:rPr lang="bn-IN" dirty="0" smtClean="0">
                <a:solidFill>
                  <a:schemeClr val="bg1"/>
                </a:solidFill>
              </a:rPr>
              <a:t>রাজা-বাহাদুর</a:t>
            </a:r>
            <a:r>
              <a:rPr lang="bn-IN" dirty="0" smtClean="0"/>
              <a:t>।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</a:rPr>
              <a:t>#</a:t>
            </a:r>
            <a:r>
              <a:rPr lang="bn-IN" dirty="0" smtClean="0"/>
              <a:t>পূর্বপদ বিশেষণ ওপরপদ বিশেষণ হলে;যেমন,যিনি </a:t>
            </a:r>
            <a:r>
              <a:rPr lang="bn-IN" dirty="0" smtClean="0">
                <a:solidFill>
                  <a:srgbClr val="C00000"/>
                </a:solidFill>
              </a:rPr>
              <a:t>গণ্য</a:t>
            </a:r>
            <a:r>
              <a:rPr lang="bn-IN" dirty="0" smtClean="0"/>
              <a:t> তিনিই </a:t>
            </a:r>
            <a:r>
              <a:rPr lang="bn-IN" dirty="0" smtClean="0">
                <a:solidFill>
                  <a:srgbClr val="C00000"/>
                </a:solidFill>
              </a:rPr>
              <a:t>মান্য</a:t>
            </a:r>
            <a:r>
              <a:rPr lang="bn-IN" dirty="0" smtClean="0"/>
              <a:t>=গণ্য-মান্য।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</a:rPr>
              <a:t>#</a:t>
            </a:r>
            <a:r>
              <a:rPr lang="bn-IN" dirty="0" smtClean="0"/>
              <a:t>পূর্বপদ বিশেষণ ও পরপদ বিশেষ্য হলে;যেমন,</a:t>
            </a:r>
            <a:r>
              <a:rPr lang="bn-IN" dirty="0" smtClean="0">
                <a:solidFill>
                  <a:srgbClr val="C00000"/>
                </a:solidFill>
              </a:rPr>
              <a:t>কালো</a:t>
            </a:r>
            <a:r>
              <a:rPr lang="bn-IN" dirty="0" smtClean="0"/>
              <a:t> যে </a:t>
            </a:r>
            <a:r>
              <a:rPr lang="bn-IN" dirty="0" smtClean="0">
                <a:solidFill>
                  <a:srgbClr val="C00000"/>
                </a:solidFill>
              </a:rPr>
              <a:t>হাত</a:t>
            </a:r>
            <a:r>
              <a:rPr lang="bn-IN" dirty="0" smtClean="0"/>
              <a:t>= কালো-হাত।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</a:rPr>
              <a:t>#</a:t>
            </a:r>
            <a:r>
              <a:rPr lang="bn-IN" dirty="0" smtClean="0"/>
              <a:t>পূর্বপদ বিশেষ্য ও পরপদ বিশেষণ হলে;যেমন,</a:t>
            </a:r>
            <a:r>
              <a:rPr lang="bn-IN" dirty="0" smtClean="0">
                <a:solidFill>
                  <a:srgbClr val="C00000"/>
                </a:solidFill>
              </a:rPr>
              <a:t>রক্তের</a:t>
            </a:r>
            <a:r>
              <a:rPr lang="bn-IN" dirty="0" smtClean="0"/>
              <a:t> মতো </a:t>
            </a:r>
            <a:r>
              <a:rPr lang="bn-IN" dirty="0" smtClean="0">
                <a:solidFill>
                  <a:srgbClr val="C00000"/>
                </a:solidFill>
              </a:rPr>
              <a:t>লাল</a:t>
            </a:r>
            <a:r>
              <a:rPr lang="bn-IN" dirty="0" smtClean="0"/>
              <a:t>=রক্ত-লাল।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3400" y="2362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9000" y="228600"/>
            <a:ext cx="2667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3300"/>
                </a:solidFill>
              </a:rPr>
              <a:t>কর্মধারয় সমাস ৪ প্রকার।যথাঃ</a:t>
            </a:r>
            <a:endParaRPr lang="en-US" sz="2800" dirty="0">
              <a:solidFill>
                <a:srgbClr val="FF33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" y="2209800"/>
            <a:ext cx="23622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১)মধ্যপদলোপী কর্মধারয়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895600" y="2209800"/>
            <a:ext cx="1676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২)উপমান কর্মধারয়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724400" y="2057400"/>
            <a:ext cx="19812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৩)উপমিত কর্মধারয়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934200" y="1981200"/>
            <a:ext cx="17526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৪)রূপক কর্মধারয়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457200" y="0"/>
            <a:ext cx="7010400" cy="304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(১) ম</a:t>
            </a:r>
            <a:r>
              <a:rPr lang="en-US" sz="2000" dirty="0" err="1" smtClean="0"/>
              <a:t>ধ্যপদলোপী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কর্মধারয়ঃযে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কর্মধারয়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সমাসের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মধ্যপদে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অর্থবোধক</a:t>
            </a:r>
            <a:r>
              <a:rPr lang="en-US" sz="2000" dirty="0" smtClean="0"/>
              <a:t> 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</a:t>
            </a:r>
            <a:r>
              <a:rPr lang="en-US" sz="2000" dirty="0" err="1" smtClean="0"/>
              <a:t>লোপ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পায়,তাকে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মধ্যপদলোপী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কর্মধারয়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সমাস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বলে।যেমন,সাহিত্য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বিষয়ক</a:t>
            </a:r>
            <a:r>
              <a:rPr lang="en-US" sz="2000" dirty="0" smtClean="0"/>
              <a:t> </a:t>
            </a:r>
            <a:r>
              <a:rPr lang="en-US" sz="2000" dirty="0" err="1" smtClean="0"/>
              <a:t>সভা</a:t>
            </a:r>
            <a:r>
              <a:rPr lang="en-US" sz="2000" dirty="0" smtClean="0"/>
              <a:t>=</a:t>
            </a:r>
            <a:r>
              <a:rPr lang="en-US" sz="2000" dirty="0" err="1" smtClean="0"/>
              <a:t>সাহিত্যসভা</a:t>
            </a:r>
            <a:endParaRPr lang="en-US" sz="2000" dirty="0"/>
          </a:p>
        </p:txBody>
      </p:sp>
      <p:sp>
        <p:nvSpPr>
          <p:cNvPr id="3" name="Right Arrow 2"/>
          <p:cNvSpPr/>
          <p:nvPr/>
        </p:nvSpPr>
        <p:spPr>
          <a:xfrm>
            <a:off x="381000" y="2819400"/>
            <a:ext cx="7010400" cy="3200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(২) উপমান কর্মধারয়ঃ যে কর্মধারয় সমাসের পূর্বপদ ও পরপদের অর্থ একই ,তাকে উপমান কর্মধারয় সমাস বলে।যেমন,</a:t>
            </a:r>
            <a:r>
              <a:rPr lang="bn-IN" sz="2000" dirty="0" smtClean="0">
                <a:solidFill>
                  <a:srgbClr val="FF0000"/>
                </a:solidFill>
              </a:rPr>
              <a:t>কাজলের</a:t>
            </a:r>
            <a:r>
              <a:rPr lang="bn-IN" sz="2000" dirty="0" smtClean="0"/>
              <a:t> ন্যায় </a:t>
            </a:r>
            <a:r>
              <a:rPr lang="bn-IN" sz="2000" dirty="0" smtClean="0">
                <a:solidFill>
                  <a:srgbClr val="FF0000"/>
                </a:solidFill>
              </a:rPr>
              <a:t>কালো</a:t>
            </a:r>
            <a:r>
              <a:rPr lang="bn-IN" sz="2000" dirty="0" smtClean="0"/>
              <a:t>=কাজলকালো।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0" y="152400"/>
            <a:ext cx="8305800" cy="2895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(৩)</a:t>
            </a:r>
            <a:r>
              <a:rPr lang="en-US" sz="2000" dirty="0" err="1" smtClean="0"/>
              <a:t>উপমিত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কর্মধারয়ঃযে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কর্মধারয়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সমাসের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পূর্বপদ</a:t>
            </a:r>
            <a:r>
              <a:rPr lang="en-US" sz="2000" dirty="0" smtClean="0"/>
              <a:t> </a:t>
            </a:r>
            <a:r>
              <a:rPr lang="en-US" sz="2000" dirty="0" err="1" smtClean="0"/>
              <a:t>ওপরপদের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অর্থ</a:t>
            </a:r>
            <a:r>
              <a:rPr lang="en-US" sz="2000" dirty="0" smtClean="0"/>
              <a:t> </a:t>
            </a:r>
            <a:r>
              <a:rPr lang="en-US" sz="2000" dirty="0" err="1" smtClean="0"/>
              <a:t>এক</a:t>
            </a:r>
            <a:r>
              <a:rPr lang="en-US" sz="2000" dirty="0" smtClean="0"/>
              <a:t> </a:t>
            </a:r>
            <a:r>
              <a:rPr lang="en-US" sz="2000" dirty="0" err="1" smtClean="0"/>
              <a:t>নয়</a:t>
            </a:r>
            <a:r>
              <a:rPr lang="en-US" sz="2000" dirty="0" smtClean="0"/>
              <a:t> </a:t>
            </a:r>
            <a:r>
              <a:rPr lang="en-US" sz="2000" dirty="0" err="1" smtClean="0"/>
              <a:t>অর্থ্যা</a:t>
            </a:r>
            <a:r>
              <a:rPr lang="en-US" sz="2000" dirty="0" smtClean="0"/>
              <a:t>ৎ </a:t>
            </a:r>
            <a:r>
              <a:rPr lang="en-US" sz="2000" dirty="0" err="1" smtClean="0"/>
              <a:t>ভিন্ন</a:t>
            </a:r>
            <a:r>
              <a:rPr lang="en-US" sz="2000" dirty="0" smtClean="0"/>
              <a:t>, </a:t>
            </a:r>
            <a:r>
              <a:rPr lang="en-US" sz="2000" dirty="0" err="1" smtClean="0"/>
              <a:t>তাকে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উপমিত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কর্মধারয়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সমাস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বলে।যেমন,</a:t>
            </a:r>
            <a:r>
              <a:rPr lang="en-US" sz="2000" dirty="0" err="1" smtClean="0">
                <a:solidFill>
                  <a:srgbClr val="FF0000"/>
                </a:solidFill>
              </a:rPr>
              <a:t>মুখ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চন্দ্রের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ন্যায়</a:t>
            </a:r>
            <a:r>
              <a:rPr lang="en-US" sz="2000" dirty="0" smtClean="0"/>
              <a:t>=</a:t>
            </a:r>
            <a:r>
              <a:rPr lang="en-US" sz="2000" dirty="0" err="1" smtClean="0"/>
              <a:t>চন্দ্রমুখ</a:t>
            </a:r>
            <a:endParaRPr lang="en-US" sz="2000" dirty="0"/>
          </a:p>
        </p:txBody>
      </p:sp>
      <p:sp>
        <p:nvSpPr>
          <p:cNvPr id="3" name="Right Arrow 2"/>
          <p:cNvSpPr/>
          <p:nvPr/>
        </p:nvSpPr>
        <p:spPr>
          <a:xfrm>
            <a:off x="0" y="2819400"/>
            <a:ext cx="8077200" cy="3505200"/>
          </a:xfrm>
          <a:prstGeom prst="rightArrow">
            <a:avLst>
              <a:gd name="adj1" fmla="val 3993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(</a:t>
            </a:r>
            <a:r>
              <a:rPr lang="bn-IN" sz="2000" dirty="0" smtClean="0"/>
              <a:t>৪)রূপক কর্মধারয়ঃযে কর্মধারয় সমাসের পূর্বপদ ওপরপদের যে কোন পদে অসম্ভব ও অদৃশ্য কিছু বোঝাবে,তাকে রূপক কর্মধারয় সমাস বলে।যেমন,</a:t>
            </a:r>
            <a:r>
              <a:rPr lang="bn-IN" sz="2000" dirty="0" smtClean="0">
                <a:solidFill>
                  <a:srgbClr val="FF0000"/>
                </a:solidFill>
              </a:rPr>
              <a:t>বিষাদ</a:t>
            </a:r>
            <a:r>
              <a:rPr lang="bn-IN" sz="2000" dirty="0" smtClean="0"/>
              <a:t> রূপ </a:t>
            </a:r>
            <a:r>
              <a:rPr lang="bn-IN" sz="2000" dirty="0" smtClean="0">
                <a:solidFill>
                  <a:srgbClr val="FF0000"/>
                </a:solidFill>
              </a:rPr>
              <a:t>সিন্ধু</a:t>
            </a:r>
            <a:r>
              <a:rPr lang="bn-IN" sz="2000" dirty="0" smtClean="0"/>
              <a:t>= বিষাদসিন্ধু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457200" y="381000"/>
            <a:ext cx="8382000" cy="426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#</a:t>
            </a:r>
            <a:r>
              <a:rPr lang="en-US" sz="2800" dirty="0" err="1" smtClean="0"/>
              <a:t>একক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r>
              <a:rPr lang="en-US" sz="2800" dirty="0" smtClean="0"/>
              <a:t>#</a:t>
            </a:r>
          </a:p>
          <a:p>
            <a:pPr algn="ctr"/>
            <a:r>
              <a:rPr lang="en-US" sz="2800" dirty="0" smtClean="0"/>
              <a:t>( ১ )</a:t>
            </a:r>
            <a:r>
              <a:rPr lang="en-US" sz="2800" dirty="0" err="1" smtClean="0"/>
              <a:t>কর্মধারয়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সমাস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?</a:t>
            </a:r>
          </a:p>
          <a:p>
            <a:pPr algn="ctr"/>
            <a:r>
              <a:rPr lang="en-US" sz="2800" dirty="0" smtClean="0"/>
              <a:t>(২) </a:t>
            </a:r>
            <a:r>
              <a:rPr lang="en-US" sz="2800" dirty="0" err="1" smtClean="0"/>
              <a:t>কর্মধারয়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সমাস</a:t>
            </a:r>
            <a:r>
              <a:rPr lang="en-US" sz="2800" dirty="0" smtClean="0"/>
              <a:t> </a:t>
            </a:r>
            <a:r>
              <a:rPr lang="en-US" sz="2800" dirty="0" err="1" smtClean="0"/>
              <a:t>কত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প্রকার</a:t>
            </a:r>
            <a:r>
              <a:rPr lang="en-US" sz="2800" dirty="0" smtClean="0"/>
              <a:t> ও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288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ASHIK</dc:creator>
  <cp:lastModifiedBy>ASHIK</cp:lastModifiedBy>
  <cp:revision>40</cp:revision>
  <dcterms:created xsi:type="dcterms:W3CDTF">2006-08-16T00:00:00Z</dcterms:created>
  <dcterms:modified xsi:type="dcterms:W3CDTF">2021-06-14T08:08:26Z</dcterms:modified>
</cp:coreProperties>
</file>