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20"/>
  </p:notesMasterIdLst>
  <p:sldIdLst>
    <p:sldId id="257" r:id="rId2"/>
    <p:sldId id="258" r:id="rId3"/>
    <p:sldId id="274" r:id="rId4"/>
    <p:sldId id="260" r:id="rId5"/>
    <p:sldId id="262" r:id="rId6"/>
    <p:sldId id="259" r:id="rId7"/>
    <p:sldId id="263" r:id="rId8"/>
    <p:sldId id="265" r:id="rId9"/>
    <p:sldId id="264" r:id="rId10"/>
    <p:sldId id="27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BB22A-C20E-4600-99E2-842A1860CAF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8749C-687A-4AC7-A89B-5E72B56E2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5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749C-687A-4AC7-A89B-5E72B56E25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749C-687A-4AC7-A89B-5E72B56E25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8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EA4-32A5-4240-A2AA-5FE0360A1085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5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793A-8A4F-4AEB-A01C-5E76FF277385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6E74-E718-42C1-9537-591856053802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72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28B2-F2CD-4884-B7F1-1D1FA21552E5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5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5F1D-C798-435C-8327-28FBE5A059DF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33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3650-32F1-4427-8348-7BC7CB6666C5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5331-BAC5-4763-8331-D8FD0BA5B681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7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298-E270-4E26-9A54-C14B1B1AE4DE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8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A95B-03F4-4C7D-88DA-5382E886AA47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1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1E33-5389-47B6-BF7E-0350BCB1691B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2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051-ACCD-44C1-8404-01542F9C3B3C}" type="datetime1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0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FED7-77CF-4C6C-B8C5-359E56F9C6A4}" type="datetime1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5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11A-FD58-4A0B-895E-926535FAB49A}" type="datetime1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0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55AE-FFB4-497A-B67E-BF89180BE39A}" type="datetime1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4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D9C5-F4D9-4FFB-9495-AED79355DBA3}" type="datetime1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0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5B89-FB4C-4BDD-A61D-1977B7EB22CB}" type="datetime1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2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255E-BF3E-48C5-9689-1D39F649A21E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বাদশা খান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989F77-F74D-4B04-8DA0-45588763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4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756"/>
            <a:ext cx="9144000" cy="4120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8294"/>
            <a:ext cx="9144000" cy="1647824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rgbClr val="00B0F0"/>
                </a:solidFill>
              </a:rPr>
              <a:t>সকলকে </a:t>
            </a:r>
            <a:r>
              <a:rPr lang="en-US" sz="9600" dirty="0" err="1" smtClean="0">
                <a:solidFill>
                  <a:srgbClr val="00B0F0"/>
                </a:solidFill>
              </a:rPr>
              <a:t>স্বাগতম</a:t>
            </a:r>
            <a:r>
              <a:rPr lang="en-US" sz="9600" dirty="0" smtClean="0">
                <a:solidFill>
                  <a:srgbClr val="00B0F0"/>
                </a:solidFill>
              </a:rPr>
              <a:t> </a:t>
            </a:r>
            <a:endParaRPr lang="en-US" sz="9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756"/>
            <a:ext cx="9144000" cy="41201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8" y="4989689"/>
            <a:ext cx="1314701" cy="7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1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70561"/>
            <a:ext cx="8596668" cy="5370802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err="1">
                <a:latin typeface="Kalpurush ANSI" panose="02000000000000000000" pitchFamily="2" charset="0"/>
              </a:rPr>
              <a:t>UvKvq</a:t>
            </a:r>
            <a:r>
              <a:rPr lang="en-US" sz="5400" dirty="0">
                <a:latin typeface="Kalpurush ANSI" panose="02000000000000000000" pitchFamily="2" charset="0"/>
              </a:rPr>
              <a:t> </a:t>
            </a:r>
            <a:r>
              <a:rPr lang="en-US" sz="5400" dirty="0" err="1">
                <a:latin typeface="Kalpurush ANSI" panose="02000000000000000000" pitchFamily="2" charset="0"/>
              </a:rPr>
              <a:t>cwigvc‡hvM</a:t>
            </a:r>
            <a:r>
              <a:rPr lang="en-US" sz="5400" dirty="0">
                <a:latin typeface="Kalpurush ANSI" panose="02000000000000000000" pitchFamily="2" charset="0"/>
              </a:rPr>
              <a:t>¨ </a:t>
            </a:r>
            <a:r>
              <a:rPr lang="en-US" sz="5400" dirty="0" err="1">
                <a:latin typeface="Kalpurush ANSI" panose="02000000000000000000" pitchFamily="2" charset="0"/>
              </a:rPr>
              <a:t>Kvievix</a:t>
            </a:r>
            <a:r>
              <a:rPr lang="en-US" sz="5400" dirty="0">
                <a:latin typeface="Kalpurush ANSI" panose="02000000000000000000" pitchFamily="2" charset="0"/>
              </a:rPr>
              <a:t> †</a:t>
            </a:r>
            <a:r>
              <a:rPr lang="en-US" sz="5400" dirty="0" err="1">
                <a:latin typeface="Kalpurush ANSI" panose="02000000000000000000" pitchFamily="2" charset="0"/>
              </a:rPr>
              <a:t>jb</a:t>
            </a:r>
            <a:r>
              <a:rPr lang="en-US" sz="5400" dirty="0">
                <a:latin typeface="Kalpurush ANSI" panose="02000000000000000000" pitchFamily="2" charset="0"/>
              </a:rPr>
              <a:t>‡`b </a:t>
            </a:r>
            <a:r>
              <a:rPr lang="en-US" sz="5400" dirty="0" err="1" smtClean="0">
                <a:latin typeface="Kalpurush ANSI" panose="02000000000000000000" pitchFamily="2" charset="0"/>
              </a:rPr>
              <a:t>msMÖn</a:t>
            </a:r>
            <a:r>
              <a:rPr lang="en-US" sz="5400" dirty="0" smtClean="0">
                <a:latin typeface="Kalpurush ANSI" panose="02000000000000000000" pitchFamily="2" charset="0"/>
              </a:rPr>
              <a:t> </a:t>
            </a:r>
          </a:p>
          <a:p>
            <a:r>
              <a:rPr lang="en-US" sz="5400" dirty="0" err="1" smtClean="0">
                <a:latin typeface="Kalpurush ANSI" panose="02000000000000000000" pitchFamily="2" charset="0"/>
              </a:rPr>
              <a:t>msKjb</a:t>
            </a:r>
            <a:r>
              <a:rPr lang="en-US" sz="5400" dirty="0">
                <a:latin typeface="Kalpurush ANSI" panose="02000000000000000000" pitchFamily="2" charset="0"/>
              </a:rPr>
              <a:t>, </a:t>
            </a:r>
            <a:r>
              <a:rPr lang="en-US" sz="5400" dirty="0" err="1">
                <a:latin typeface="Kalpurush ANSI" panose="02000000000000000000" pitchFamily="2" charset="0"/>
              </a:rPr>
              <a:t>mymsNe×fv‡e</a:t>
            </a:r>
            <a:r>
              <a:rPr lang="en-US" sz="5400" dirty="0">
                <a:latin typeface="Kalpurush ANSI" panose="02000000000000000000" pitchFamily="2" charset="0"/>
              </a:rPr>
              <a:t> </a:t>
            </a:r>
            <a:r>
              <a:rPr lang="en-US" sz="5400" dirty="0" err="1" smtClean="0">
                <a:latin typeface="Kalpurush ANSI" panose="02000000000000000000" pitchFamily="2" charset="0"/>
              </a:rPr>
              <a:t>wjwce×KiY</a:t>
            </a:r>
            <a:r>
              <a:rPr lang="en-US" sz="5400" dirty="0" smtClean="0">
                <a:latin typeface="Kalpurush ANSI" panose="02000000000000000000" pitchFamily="2" charset="0"/>
              </a:rPr>
              <a:t> </a:t>
            </a:r>
          </a:p>
          <a:p>
            <a:r>
              <a:rPr lang="en-US" sz="5400" dirty="0" err="1" smtClean="0">
                <a:latin typeface="Kalpurush ANSI" panose="02000000000000000000" pitchFamily="2" charset="0"/>
              </a:rPr>
              <a:t>Avw</a:t>
            </a:r>
            <a:r>
              <a:rPr lang="en-US" sz="5400" dirty="0">
                <a:latin typeface="Kalpurush ANSI" panose="02000000000000000000" pitchFamily="2" charset="0"/>
              </a:rPr>
              <a:t>_©K </a:t>
            </a:r>
            <a:r>
              <a:rPr lang="en-US" sz="5400" dirty="0" err="1">
                <a:latin typeface="Kalpurush ANSI" panose="02000000000000000000" pitchFamily="2" charset="0"/>
              </a:rPr>
              <a:t>djvdj</a:t>
            </a:r>
            <a:r>
              <a:rPr lang="en-US" sz="5400" dirty="0">
                <a:latin typeface="Kalpurush ANSI" panose="02000000000000000000" pitchFamily="2" charset="0"/>
              </a:rPr>
              <a:t> ˆ</a:t>
            </a:r>
            <a:r>
              <a:rPr lang="en-US" sz="5400" dirty="0" err="1">
                <a:latin typeface="Kalpurush ANSI" panose="02000000000000000000" pitchFamily="2" charset="0"/>
              </a:rPr>
              <a:t>Zwi</a:t>
            </a:r>
            <a:r>
              <a:rPr lang="en-US" sz="5400" dirty="0">
                <a:latin typeface="Kalpurush ANSI" panose="02000000000000000000" pitchFamily="2" charset="0"/>
              </a:rPr>
              <a:t> </a:t>
            </a:r>
            <a:r>
              <a:rPr lang="en-US" sz="5400" dirty="0" err="1">
                <a:latin typeface="Kalpurush ANSI" panose="02000000000000000000" pitchFamily="2" charset="0"/>
              </a:rPr>
              <a:t>KiY</a:t>
            </a:r>
            <a:r>
              <a:rPr lang="en-US" sz="5400" dirty="0">
                <a:latin typeface="Kalpurush ANSI" panose="02000000000000000000" pitchFamily="2" charset="0"/>
              </a:rPr>
              <a:t> , †m¸‡</a:t>
            </a:r>
            <a:r>
              <a:rPr lang="en-US" sz="5400" dirty="0" err="1">
                <a:latin typeface="Kalpurush ANSI" panose="02000000000000000000" pitchFamily="2" charset="0"/>
              </a:rPr>
              <a:t>jv</a:t>
            </a:r>
            <a:r>
              <a:rPr lang="en-US" sz="5400" dirty="0">
                <a:latin typeface="Kalpurush ANSI" panose="02000000000000000000" pitchFamily="2" charset="0"/>
              </a:rPr>
              <a:t> </a:t>
            </a:r>
            <a:r>
              <a:rPr lang="en-US" sz="5400" dirty="0" err="1">
                <a:latin typeface="Kalpurush ANSI" panose="02000000000000000000" pitchFamily="2" charset="0"/>
              </a:rPr>
              <a:t>we‡kølY</a:t>
            </a:r>
            <a:r>
              <a:rPr lang="en-US" sz="5400" dirty="0">
                <a:latin typeface="Kalpurush ANSI" panose="02000000000000000000" pitchFamily="2" charset="0"/>
              </a:rPr>
              <a:t> I </a:t>
            </a:r>
            <a:r>
              <a:rPr lang="en-US" sz="5400" dirty="0" err="1">
                <a:latin typeface="Kalpurush ANSI" panose="02000000000000000000" pitchFamily="2" charset="0"/>
              </a:rPr>
              <a:t>wek</a:t>
            </a:r>
            <a:r>
              <a:rPr lang="en-US" sz="5400" dirty="0">
                <a:latin typeface="Kalpurush ANSI" panose="02000000000000000000" pitchFamily="2" charset="0"/>
              </a:rPr>
              <a:t>` </a:t>
            </a:r>
            <a:r>
              <a:rPr lang="en-US" sz="5400" dirty="0" err="1" smtClean="0">
                <a:latin typeface="Kalpurush ANSI" panose="02000000000000000000" pitchFamily="2" charset="0"/>
              </a:rPr>
              <a:t>e¨vL¨vKiY</a:t>
            </a:r>
            <a:endParaRPr lang="en-US" sz="5400" dirty="0">
              <a:latin typeface="Kalpurush ANSI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 smtClean="0"/>
              <a:t>একক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কাজ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sz="4800" dirty="0" smtClean="0"/>
              <a:t>হিসাববিজ্ঞান </a:t>
            </a:r>
            <a:r>
              <a:rPr lang="en-US" sz="4800" dirty="0" err="1" smtClean="0"/>
              <a:t>কী</a:t>
            </a:r>
            <a:r>
              <a:rPr lang="en-US" sz="4800" dirty="0" smtClean="0"/>
              <a:t> ?</a:t>
            </a:r>
            <a:endParaRPr lang="en-US" dirty="0" smtClean="0"/>
          </a:p>
          <a:p>
            <a:endParaRPr lang="en-US" dirty="0"/>
          </a:p>
          <a:p>
            <a:r>
              <a:rPr lang="en-US" sz="2800" dirty="0" err="1" smtClean="0"/>
              <a:t>সময়ঃ</a:t>
            </a:r>
            <a:r>
              <a:rPr lang="en-US" sz="2800" dirty="0" smtClean="0"/>
              <a:t> ০৩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56" y="2377440"/>
            <a:ext cx="4511040" cy="3395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 smtClean="0"/>
              <a:t>একক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কাজের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উত্তরঃ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ব্যক্তি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প্রতিষ্ঠানের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লেনদেন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লিপিবদ্ধকরণ</a:t>
            </a:r>
            <a:r>
              <a:rPr lang="en-US" sz="4000" dirty="0" smtClean="0"/>
              <a:t>,</a:t>
            </a:r>
          </a:p>
          <a:p>
            <a:r>
              <a:rPr lang="en-US" sz="4000" dirty="0" err="1" smtClean="0"/>
              <a:t>শ্রেনিবদ্ধকরণ,সংক্ষিপ্তকরণ</a:t>
            </a:r>
            <a:r>
              <a:rPr lang="en-US" sz="4000" dirty="0" smtClean="0"/>
              <a:t>, </a:t>
            </a:r>
            <a:endParaRPr lang="en-US" sz="4000" dirty="0" smtClean="0"/>
          </a:p>
          <a:p>
            <a:r>
              <a:rPr lang="en-US" sz="4000" dirty="0" err="1" smtClean="0"/>
              <a:t>বিচার</a:t>
            </a:r>
            <a:r>
              <a:rPr lang="en-US" sz="4000" dirty="0" smtClean="0"/>
              <a:t> </a:t>
            </a:r>
            <a:r>
              <a:rPr lang="en-US" sz="4000" dirty="0" smtClean="0"/>
              <a:t>বিশ্লেষণ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বিভিন্ন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পক্ষকে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তথ্য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সরবরাহ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করাকে</a:t>
            </a:r>
            <a:r>
              <a:rPr lang="en-US" sz="4000" dirty="0" smtClean="0"/>
              <a:t> হিসাববিজ্ঞান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62" y="4566130"/>
            <a:ext cx="1961156" cy="110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5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98484"/>
              </p:ext>
            </p:extLst>
          </p:nvPr>
        </p:nvGraphicFramePr>
        <p:xfrm>
          <a:off x="2509736" y="5554493"/>
          <a:ext cx="5097294" cy="792480"/>
        </p:xfrm>
        <a:graphic>
          <a:graphicData uri="http://schemas.openxmlformats.org/drawingml/2006/table">
            <a:tbl>
              <a:tblPr/>
              <a:tblGrid>
                <a:gridCol w="5097294"/>
              </a:tblGrid>
              <a:tr h="70039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5"/>
                          </a:solidFill>
                        </a:rPr>
                        <a:t>হিসাববিজ্ঞান </a:t>
                      </a:r>
                      <a:r>
                        <a:rPr lang="en-US" sz="2800" dirty="0" err="1" smtClean="0">
                          <a:solidFill>
                            <a:schemeClr val="accent5"/>
                          </a:solidFill>
                        </a:rPr>
                        <a:t>উৎপত্তি</a:t>
                      </a:r>
                      <a:r>
                        <a:rPr lang="en-US" sz="2800" dirty="0" smtClean="0">
                          <a:solidFill>
                            <a:schemeClr val="accent5"/>
                          </a:solidFill>
                        </a:rPr>
                        <a:t> ও </a:t>
                      </a:r>
                      <a:r>
                        <a:rPr lang="en-US" sz="2800" dirty="0" err="1" smtClean="0">
                          <a:solidFill>
                            <a:schemeClr val="accent5"/>
                          </a:solidFill>
                        </a:rPr>
                        <a:t>ক্রমবিকাশ</a:t>
                      </a:r>
                      <a:endParaRPr lang="en-US" sz="2800" dirty="0" smtClean="0">
                        <a:solidFill>
                          <a:schemeClr val="accent5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524715"/>
              </p:ext>
            </p:extLst>
          </p:nvPr>
        </p:nvGraphicFramePr>
        <p:xfrm>
          <a:off x="2645924" y="4503906"/>
          <a:ext cx="4610910" cy="822960"/>
        </p:xfrm>
        <a:graphic>
          <a:graphicData uri="http://schemas.openxmlformats.org/drawingml/2006/table">
            <a:tbl>
              <a:tblPr/>
              <a:tblGrid>
                <a:gridCol w="4610910"/>
              </a:tblGrid>
              <a:tr h="6712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আদিকাল (</a:t>
                      </a:r>
                      <a:r>
                        <a:rPr lang="en-US" sz="2400" dirty="0" err="1" smtClean="0"/>
                        <a:t>উম্মেষ</a:t>
                      </a:r>
                      <a:r>
                        <a:rPr lang="en-US" sz="2400" dirty="0" smtClean="0"/>
                        <a:t>) (১৯৯৪ </a:t>
                      </a:r>
                      <a:r>
                        <a:rPr lang="en-US" sz="2400" dirty="0" err="1" smtClean="0"/>
                        <a:t>সালে</a:t>
                      </a:r>
                      <a:r>
                        <a:rPr lang="en-US" sz="2400" baseline="0" dirty="0" err="1" smtClean="0"/>
                        <a:t>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পূর্ব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পযন্ত</a:t>
                      </a:r>
                      <a:r>
                        <a:rPr lang="en-US" sz="2400" baseline="0" dirty="0" smtClean="0"/>
                        <a:t>)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হিসাববিজ্ঞানের </a:t>
                      </a:r>
                      <a:r>
                        <a:rPr lang="en-US" sz="2400" baseline="0" dirty="0" err="1" smtClean="0"/>
                        <a:t>যাত্রা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শুরু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79503"/>
              </p:ext>
            </p:extLst>
          </p:nvPr>
        </p:nvGraphicFramePr>
        <p:xfrm>
          <a:off x="3696509" y="3365770"/>
          <a:ext cx="4075890" cy="1097280"/>
        </p:xfrm>
        <a:graphic>
          <a:graphicData uri="http://schemas.openxmlformats.org/drawingml/2006/table">
            <a:tbl>
              <a:tblPr/>
              <a:tblGrid>
                <a:gridCol w="4075890"/>
              </a:tblGrid>
              <a:tr h="62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প্রাক-বিশ্লেষণ </a:t>
                      </a:r>
                      <a:r>
                        <a:rPr lang="en-US" sz="2400" dirty="0" err="1" smtClean="0"/>
                        <a:t>কাল</a:t>
                      </a:r>
                      <a:r>
                        <a:rPr lang="en-US" sz="2400" dirty="0" smtClean="0"/>
                        <a:t> (১৯৯৪ </a:t>
                      </a:r>
                      <a:r>
                        <a:rPr lang="en-US" sz="2400" dirty="0" err="1" smtClean="0"/>
                        <a:t>থেকে</a:t>
                      </a:r>
                      <a:r>
                        <a:rPr lang="en-US" sz="2400" dirty="0" smtClean="0"/>
                        <a:t> ১৮০০)</a:t>
                      </a:r>
                    </a:p>
                    <a:p>
                      <a:pPr algn="ctr"/>
                      <a:r>
                        <a:rPr lang="en-US" sz="2400" dirty="0" err="1" smtClean="0"/>
                        <a:t>দু-তরফা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দাখিলা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পদ্ধতি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উদ্ভাবন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398086"/>
              </p:ext>
            </p:extLst>
          </p:nvPr>
        </p:nvGraphicFramePr>
        <p:xfrm>
          <a:off x="4474724" y="1828801"/>
          <a:ext cx="4435812" cy="1463040"/>
        </p:xfrm>
        <a:graphic>
          <a:graphicData uri="http://schemas.openxmlformats.org/drawingml/2006/table">
            <a:tbl>
              <a:tblPr/>
              <a:tblGrid>
                <a:gridCol w="4435812"/>
              </a:tblGrid>
              <a:tr h="12062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বিশ্লেষণ </a:t>
                      </a:r>
                      <a:r>
                        <a:rPr lang="en-US" sz="2400" dirty="0" err="1" smtClean="0"/>
                        <a:t>কাল</a:t>
                      </a:r>
                      <a:r>
                        <a:rPr lang="en-US" sz="2400" dirty="0" smtClean="0"/>
                        <a:t> (১৮০০ </a:t>
                      </a:r>
                      <a:r>
                        <a:rPr lang="en-US" sz="2400" dirty="0" err="1" smtClean="0"/>
                        <a:t>থেকে</a:t>
                      </a:r>
                      <a:r>
                        <a:rPr lang="en-US" sz="2400" dirty="0" smtClean="0"/>
                        <a:t> ১৯৫০)</a:t>
                      </a:r>
                    </a:p>
                    <a:p>
                      <a:pPr algn="ctr"/>
                      <a:r>
                        <a:rPr lang="en-US" sz="2400" dirty="0" err="1" smtClean="0"/>
                        <a:t>আর্থিক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হিসাব</a:t>
                      </a:r>
                      <a:r>
                        <a:rPr lang="en-US" sz="2400" dirty="0" smtClean="0"/>
                        <a:t> , </a:t>
                      </a:r>
                      <a:r>
                        <a:rPr lang="en-US" sz="2400" dirty="0" err="1" smtClean="0"/>
                        <a:t>নিরিক্ষা</a:t>
                      </a:r>
                      <a:r>
                        <a:rPr lang="en-US" sz="2400" dirty="0" smtClean="0"/>
                        <a:t> ও কর </a:t>
                      </a:r>
                      <a:r>
                        <a:rPr lang="en-US" sz="2400" dirty="0" err="1" smtClean="0"/>
                        <a:t>হিসাব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err="1" smtClean="0"/>
                        <a:t>সরকারি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হিসাববিজ্ঞান,সামাজিক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হিবি</a:t>
                      </a:r>
                      <a:endParaRPr lang="en-US" sz="2400" dirty="0" smtClean="0"/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49331"/>
              </p:ext>
            </p:extLst>
          </p:nvPr>
        </p:nvGraphicFramePr>
        <p:xfrm>
          <a:off x="5214025" y="622571"/>
          <a:ext cx="4328809" cy="1097280"/>
        </p:xfrm>
        <a:graphic>
          <a:graphicData uri="http://schemas.openxmlformats.org/drawingml/2006/table">
            <a:tbl>
              <a:tblPr/>
              <a:tblGrid>
                <a:gridCol w="4328809"/>
              </a:tblGrid>
              <a:tr h="8073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আধুনিক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কাল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(১৯৫০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থেকে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বর্তমান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ব্যবস্থাপনা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হিসাবিবজ্ঞান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,  </a:t>
                      </a:r>
                      <a:r>
                        <a:rPr lang="en-US" sz="2400" dirty="0" err="1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মানবসম্পদ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হিবি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3514">
            <a:off x="9394" y="801631"/>
            <a:ext cx="2774037" cy="15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জোড়ায় </a:t>
            </a:r>
            <a:r>
              <a:rPr lang="en-US" sz="7200" dirty="0" err="1" smtClean="0"/>
              <a:t>কাজ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</a:rPr>
              <a:t>ব্যবসায়ের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ভাষা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হিসাবে</a:t>
            </a:r>
            <a:r>
              <a:rPr lang="en-US" sz="4800" dirty="0" smtClean="0">
                <a:solidFill>
                  <a:schemeClr val="tx1"/>
                </a:solidFill>
              </a:rPr>
              <a:t> হিসাববিজ্ঞানের </a:t>
            </a:r>
            <a:r>
              <a:rPr lang="en-US" sz="4800" dirty="0" err="1" smtClean="0">
                <a:solidFill>
                  <a:schemeClr val="tx1"/>
                </a:solidFill>
              </a:rPr>
              <a:t>ভূমিকা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আলোচনা</a:t>
            </a:r>
            <a:r>
              <a:rPr lang="en-US" sz="4800" dirty="0" smtClean="0">
                <a:solidFill>
                  <a:schemeClr val="tx1"/>
                </a:solidFill>
              </a:rPr>
              <a:t> কর</a:t>
            </a:r>
          </a:p>
          <a:p>
            <a:r>
              <a:rPr lang="en-US" sz="4800" dirty="0" err="1" smtClean="0">
                <a:solidFill>
                  <a:schemeClr val="tx1"/>
                </a:solidFill>
              </a:rPr>
              <a:t>সময়ঃ</a:t>
            </a:r>
            <a:r>
              <a:rPr lang="en-US" sz="4800" dirty="0" smtClean="0">
                <a:solidFill>
                  <a:schemeClr val="tx1"/>
                </a:solidFill>
              </a:rPr>
              <a:t> ১০ </a:t>
            </a:r>
            <a:r>
              <a:rPr lang="en-US" sz="4800" dirty="0" err="1" smtClean="0">
                <a:solidFill>
                  <a:schemeClr val="tx1"/>
                </a:solidFill>
              </a:rPr>
              <a:t>মিনিট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Picture 1" descr="C:\Users\harunnccncc\Pictures\Pic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9808" y="2978262"/>
            <a:ext cx="4495800" cy="3063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জোড়ায় </a:t>
            </a:r>
            <a:r>
              <a:rPr lang="en-US" sz="7200" dirty="0" err="1" smtClean="0"/>
              <a:t>কাজের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উত্তর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21" y="2169268"/>
            <a:ext cx="7869677" cy="425098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</a:rPr>
              <a:t>মুল্যায়ন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000" dirty="0" smtClean="0"/>
              <a:t>হিসাববিজ্ঞানের </a:t>
            </a:r>
            <a:r>
              <a:rPr lang="en-US" sz="4000" dirty="0" err="1" smtClean="0"/>
              <a:t>ইতিহাসকে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কত</a:t>
            </a:r>
            <a:r>
              <a:rPr lang="en-US" sz="4000" dirty="0" smtClean="0"/>
              <a:t> </a:t>
            </a:r>
            <a:r>
              <a:rPr lang="en-US" sz="4000" dirty="0" err="1" smtClean="0"/>
              <a:t>ধাপে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ভাগ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?</a:t>
            </a:r>
          </a:p>
          <a:p>
            <a:r>
              <a:rPr lang="en-US" sz="4000" dirty="0" smtClean="0"/>
              <a:t>হিসাববিজ্ঞানের </a:t>
            </a:r>
            <a:r>
              <a:rPr lang="en-US" sz="4000" dirty="0" err="1" smtClean="0"/>
              <a:t>জনক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কে</a:t>
            </a:r>
            <a:r>
              <a:rPr lang="en-US" sz="4000" dirty="0" smtClean="0"/>
              <a:t> ?</a:t>
            </a:r>
          </a:p>
          <a:p>
            <a:r>
              <a:rPr lang="en-US" sz="4000" dirty="0" smtClean="0"/>
              <a:t>হিসাববিজ্ঞানের </a:t>
            </a:r>
            <a:r>
              <a:rPr lang="en-US" sz="4000" dirty="0" err="1" smtClean="0"/>
              <a:t>প্রথম</a:t>
            </a:r>
            <a:r>
              <a:rPr lang="en-US" sz="4000" dirty="0" smtClean="0"/>
              <a:t> </a:t>
            </a:r>
            <a:r>
              <a:rPr lang="en-US" sz="4000" dirty="0" err="1" smtClean="0"/>
              <a:t>বইটি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কত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প্রকাশিত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</a:t>
            </a:r>
            <a:r>
              <a:rPr lang="en-US" sz="4000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40" y="4298287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3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বাড়ির </a:t>
            </a:r>
            <a:r>
              <a:rPr lang="en-US" sz="7200" dirty="0" err="1">
                <a:solidFill>
                  <a:schemeClr val="tx1"/>
                </a:solidFill>
              </a:rPr>
              <a:t>কাজ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পারিবারিক ও </a:t>
            </a:r>
            <a:r>
              <a:rPr lang="en-US" sz="4000" dirty="0" err="1"/>
              <a:t>ব্যবসায়</a:t>
            </a:r>
            <a:r>
              <a:rPr lang="en-US" sz="4000" dirty="0"/>
              <a:t> </a:t>
            </a:r>
            <a:r>
              <a:rPr lang="en-US" sz="4000" dirty="0" err="1"/>
              <a:t>প্রতিষ্ঠানে</a:t>
            </a:r>
            <a:r>
              <a:rPr lang="en-US" sz="4000" dirty="0"/>
              <a:t> হিসাববিজ্ঞানের </a:t>
            </a:r>
            <a:r>
              <a:rPr lang="en-US" sz="4000" dirty="0" err="1"/>
              <a:t>প্রয়োজনীয়তা</a:t>
            </a:r>
            <a:r>
              <a:rPr lang="en-US" sz="4000" dirty="0"/>
              <a:t> </a:t>
            </a:r>
            <a:r>
              <a:rPr lang="en-US" sz="4000" dirty="0" err="1"/>
              <a:t>ব্যাখ্যা</a:t>
            </a:r>
            <a:r>
              <a:rPr lang="en-US" sz="4000" dirty="0"/>
              <a:t> </a:t>
            </a:r>
            <a:r>
              <a:rPr lang="en-US" sz="4000" dirty="0" smtClean="0"/>
              <a:t>?</a:t>
            </a:r>
          </a:p>
          <a:p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07" y="2835915"/>
            <a:ext cx="4838190" cy="310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5" y="731520"/>
            <a:ext cx="8439610" cy="5145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222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9600" dirty="0" err="1" smtClean="0"/>
              <a:t>শিক্ষক</a:t>
            </a:r>
            <a:r>
              <a:rPr lang="en-US" sz="9600" dirty="0" smtClean="0"/>
              <a:t> </a:t>
            </a:r>
            <a:r>
              <a:rPr lang="en-US" sz="9600" dirty="0" err="1" smtClean="0"/>
              <a:t>পরিচিতি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মোঃ </a:t>
            </a:r>
            <a:r>
              <a:rPr lang="en-US" sz="4000" dirty="0" err="1" smtClean="0">
                <a:solidFill>
                  <a:srgbClr val="00B0F0"/>
                </a:solidFill>
              </a:rPr>
              <a:t>বাদশা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খান</a:t>
            </a:r>
            <a:endParaRPr lang="en-US" sz="4000" dirty="0" smtClean="0">
              <a:solidFill>
                <a:srgbClr val="00B0F0"/>
              </a:solidFill>
            </a:endParaRPr>
          </a:p>
          <a:p>
            <a:r>
              <a:rPr lang="en-US" sz="4000" dirty="0" err="1" smtClean="0">
                <a:solidFill>
                  <a:srgbClr val="00B0F0"/>
                </a:solidFill>
              </a:rPr>
              <a:t>প্রভাষক</a:t>
            </a:r>
            <a:r>
              <a:rPr lang="en-US" sz="4000" dirty="0" smtClean="0">
                <a:solidFill>
                  <a:srgbClr val="00B0F0"/>
                </a:solidFill>
              </a:rPr>
              <a:t> (হিসাববিজ্ঞান)</a:t>
            </a:r>
          </a:p>
          <a:p>
            <a:r>
              <a:rPr lang="en-US" sz="4000" dirty="0" err="1" smtClean="0">
                <a:solidFill>
                  <a:srgbClr val="00B0F0"/>
                </a:solidFill>
              </a:rPr>
              <a:t>বি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এন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স্কুল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এন্ড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কলেজ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মংলা</a:t>
            </a:r>
            <a:endParaRPr lang="en-US" sz="4000" dirty="0" smtClean="0">
              <a:solidFill>
                <a:srgbClr val="00B0F0"/>
              </a:solidFill>
            </a:endParaRPr>
          </a:p>
          <a:p>
            <a:r>
              <a:rPr lang="en-US" sz="4000" dirty="0" err="1" smtClean="0">
                <a:solidFill>
                  <a:srgbClr val="00B0F0"/>
                </a:solidFill>
              </a:rPr>
              <a:t>টিউটর</a:t>
            </a:r>
            <a:r>
              <a:rPr lang="en-US" sz="4000" dirty="0" smtClean="0">
                <a:solidFill>
                  <a:srgbClr val="00B0F0"/>
                </a:solidFill>
              </a:rPr>
              <a:t> (</a:t>
            </a:r>
            <a:r>
              <a:rPr lang="en-US" sz="4000" dirty="0" err="1" smtClean="0">
                <a:solidFill>
                  <a:srgbClr val="00B0F0"/>
                </a:solidFill>
              </a:rPr>
              <a:t>বিএড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প্রোগ্রাম</a:t>
            </a:r>
            <a:r>
              <a:rPr lang="en-US" sz="4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4000" dirty="0" err="1" smtClean="0">
                <a:solidFill>
                  <a:srgbClr val="00B0F0"/>
                </a:solidFill>
              </a:rPr>
              <a:t>বাংলাদেশ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উন্মুক্ত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বিশ্ববিদ্যালয়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55" y="2267712"/>
            <a:ext cx="3581716" cy="35966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3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 smtClean="0"/>
              <a:t>পাঠ</a:t>
            </a:r>
            <a:r>
              <a:rPr lang="en-US" sz="7200" dirty="0" smtClean="0"/>
              <a:t> </a:t>
            </a:r>
            <a:r>
              <a:rPr lang="en-US" sz="7200" dirty="0" err="1" smtClean="0"/>
              <a:t>পরিচিতি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000" dirty="0"/>
              <a:t>বিষয়ঃ হিসাববিজ্ঞান ১ম </a:t>
            </a:r>
            <a:r>
              <a:rPr lang="en-US" sz="4000" dirty="0" err="1"/>
              <a:t>পত্র</a:t>
            </a:r>
            <a:endParaRPr lang="en-US" sz="4000" dirty="0"/>
          </a:p>
          <a:p>
            <a:r>
              <a:rPr lang="en-US" sz="4000" dirty="0"/>
              <a:t> </a:t>
            </a:r>
            <a:r>
              <a:rPr lang="en-US" sz="4000" dirty="0" err="1"/>
              <a:t>একাদশ</a:t>
            </a:r>
            <a:r>
              <a:rPr lang="en-US" sz="4000" dirty="0"/>
              <a:t> </a:t>
            </a:r>
            <a:r>
              <a:rPr lang="en-US" sz="4000" dirty="0" err="1"/>
              <a:t>শ্রণি</a:t>
            </a:r>
            <a:endParaRPr lang="en-US" sz="4000" dirty="0"/>
          </a:p>
          <a:p>
            <a:r>
              <a:rPr lang="en-US" sz="4000" dirty="0"/>
              <a:t> </a:t>
            </a:r>
            <a:r>
              <a:rPr lang="en-US" sz="4000" dirty="0" err="1"/>
              <a:t>অধ্যয়ঃ</a:t>
            </a:r>
            <a:r>
              <a:rPr lang="en-US" sz="4000" dirty="0"/>
              <a:t> হিসাববিজ্ঞান   </a:t>
            </a:r>
            <a:r>
              <a:rPr lang="en-US" sz="4000" dirty="0" err="1"/>
              <a:t>পরিচিতি</a:t>
            </a:r>
            <a:r>
              <a:rPr lang="en-US" sz="4000" dirty="0"/>
              <a:t>   ( ১ম </a:t>
            </a:r>
            <a:r>
              <a:rPr lang="en-US" sz="4000" dirty="0" err="1"/>
              <a:t>অধ্যয়</a:t>
            </a:r>
            <a:r>
              <a:rPr lang="en-US" sz="4000" dirty="0"/>
              <a:t>)</a:t>
            </a:r>
          </a:p>
          <a:p>
            <a:r>
              <a:rPr lang="en-US" sz="4000" dirty="0" err="1"/>
              <a:t>সময়ঃ</a:t>
            </a:r>
            <a:r>
              <a:rPr lang="en-US" sz="4000" dirty="0"/>
              <a:t> ৪০ </a:t>
            </a:r>
            <a:r>
              <a:rPr lang="en-US" sz="4000" dirty="0" err="1"/>
              <a:t>মিনিট</a:t>
            </a:r>
            <a:endParaRPr lang="en-US" sz="4000" dirty="0"/>
          </a:p>
          <a:p>
            <a:r>
              <a:rPr lang="en-US" sz="4000" dirty="0" err="1"/>
              <a:t>তারিখঃ</a:t>
            </a:r>
            <a:r>
              <a:rPr lang="en-US" sz="4000" dirty="0"/>
              <a:t> </a:t>
            </a:r>
            <a:r>
              <a:rPr lang="en-US" sz="4000" dirty="0" smtClean="0"/>
              <a:t>১৩/০৭/২০২০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মোঃ বাদশা খান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42" y="4299204"/>
            <a:ext cx="28575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96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 smtClean="0"/>
              <a:t>আমরা</a:t>
            </a:r>
            <a:r>
              <a:rPr lang="en-US" sz="7200" dirty="0" smtClean="0"/>
              <a:t> </a:t>
            </a:r>
            <a:r>
              <a:rPr lang="en-US" sz="7200" dirty="0" err="1" smtClean="0"/>
              <a:t>আজকে</a:t>
            </a:r>
            <a:r>
              <a:rPr lang="en-US" sz="7200" dirty="0" smtClean="0"/>
              <a:t> </a:t>
            </a:r>
            <a:r>
              <a:rPr lang="en-US" sz="7200" dirty="0" err="1" smtClean="0"/>
              <a:t>ছবি</a:t>
            </a:r>
            <a:r>
              <a:rPr lang="en-US" sz="7200" dirty="0" smtClean="0"/>
              <a:t> </a:t>
            </a:r>
            <a:r>
              <a:rPr lang="en-US" sz="7200" dirty="0" err="1" smtClean="0"/>
              <a:t>দেখবো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88643"/>
            <a:ext cx="4284810" cy="38732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4" y="2088643"/>
            <a:ext cx="4838700" cy="387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5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আরো </a:t>
            </a:r>
            <a:r>
              <a:rPr lang="en-US" sz="7200" dirty="0" err="1" smtClean="0"/>
              <a:t>কিছু</a:t>
            </a:r>
            <a:r>
              <a:rPr lang="en-US" sz="7200" dirty="0" smtClean="0"/>
              <a:t> </a:t>
            </a:r>
            <a:r>
              <a:rPr lang="en-US" sz="7200" dirty="0" err="1" smtClean="0"/>
              <a:t>ছবি</a:t>
            </a:r>
            <a:r>
              <a:rPr lang="en-US" sz="7200" dirty="0" smtClean="0"/>
              <a:t> </a:t>
            </a:r>
            <a:r>
              <a:rPr lang="en-US" sz="7200" dirty="0" err="1" smtClean="0"/>
              <a:t>দেখবো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9825"/>
            <a:ext cx="3829049" cy="36315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97" y="2363946"/>
            <a:ext cx="3857105" cy="347472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 smtClean="0"/>
              <a:t>আজকের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পাঠ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</a:rPr>
              <a:t>হিসাববিজ্ঞান </a:t>
            </a:r>
            <a:r>
              <a:rPr lang="en-US" sz="6600" dirty="0" err="1" smtClean="0">
                <a:solidFill>
                  <a:schemeClr val="accent1">
                    <a:lumMod val="50000"/>
                  </a:schemeClr>
                </a:solidFill>
              </a:rPr>
              <a:t>পরিচিতি</a:t>
            </a:r>
            <a:endParaRPr lang="en-US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18" y="4343626"/>
            <a:ext cx="28575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18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 smtClean="0"/>
              <a:t>শিখনফল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হিসাববিজ্ঞান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?</a:t>
            </a:r>
          </a:p>
          <a:p>
            <a:r>
              <a:rPr lang="en-US" sz="4000" dirty="0" smtClean="0"/>
              <a:t>হিসাববিজ্ঞানের </a:t>
            </a:r>
            <a:r>
              <a:rPr lang="en-US" sz="4000" dirty="0" err="1" smtClean="0"/>
              <a:t>ভাষা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আলোচনা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পারবো</a:t>
            </a:r>
            <a:r>
              <a:rPr lang="en-US" sz="4000" dirty="0" smtClean="0"/>
              <a:t>।</a:t>
            </a:r>
          </a:p>
          <a:p>
            <a:r>
              <a:rPr lang="en-US" sz="4000" dirty="0" smtClean="0"/>
              <a:t>হিসাববিজ্ঞানের </a:t>
            </a:r>
            <a:r>
              <a:rPr lang="en-US" sz="4000" dirty="0" err="1" smtClean="0"/>
              <a:t>ইতিহাস</a:t>
            </a:r>
            <a:r>
              <a:rPr lang="en-US" sz="4000" dirty="0" smtClean="0"/>
              <a:t> </a:t>
            </a:r>
            <a:r>
              <a:rPr lang="en-US" sz="4000" dirty="0" err="1" smtClean="0"/>
              <a:t>বর্ণনা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পারবো</a:t>
            </a:r>
            <a:r>
              <a:rPr lang="en-US" sz="4000" dirty="0" smtClean="0"/>
              <a:t>।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76" y="849218"/>
            <a:ext cx="1509563" cy="8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725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00B050"/>
                </a:solidFill>
              </a:rPr>
              <a:t>আরো </a:t>
            </a:r>
            <a:r>
              <a:rPr lang="en-US" sz="7200" dirty="0" err="1" smtClean="0">
                <a:solidFill>
                  <a:srgbClr val="00B050"/>
                </a:solidFill>
              </a:rPr>
              <a:t>কিছু</a:t>
            </a:r>
            <a:r>
              <a:rPr lang="en-US" sz="7200" dirty="0" smtClean="0">
                <a:solidFill>
                  <a:srgbClr val="00B050"/>
                </a:solidFill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</a:rPr>
              <a:t>ছবি</a:t>
            </a:r>
            <a:r>
              <a:rPr lang="en-US" sz="7200" dirty="0" smtClean="0">
                <a:solidFill>
                  <a:srgbClr val="00B050"/>
                </a:solidFill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</a:rPr>
              <a:t>দেখবো</a:t>
            </a:r>
            <a:r>
              <a:rPr lang="en-US" sz="7200" dirty="0" smtClean="0">
                <a:solidFill>
                  <a:srgbClr val="00B050"/>
                </a:solidFill>
              </a:rPr>
              <a:t> </a:t>
            </a:r>
            <a:endParaRPr lang="en-US" sz="72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3" y="1930400"/>
            <a:ext cx="3986784" cy="42798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1" y="1930400"/>
            <a:ext cx="4157472" cy="427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71525"/>
            <a:ext cx="8596668" cy="52698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err="1" smtClean="0"/>
              <a:t>হিসাব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কিছু</a:t>
            </a:r>
            <a:r>
              <a:rPr lang="en-US" sz="4800" dirty="0" smtClean="0"/>
              <a:t> </a:t>
            </a:r>
            <a:r>
              <a:rPr lang="en-US" sz="4800" dirty="0" err="1" smtClean="0"/>
              <a:t>গণনা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করাকে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বুঝায়</a:t>
            </a:r>
            <a:r>
              <a:rPr lang="en-US" sz="4800" dirty="0" smtClean="0"/>
              <a:t>।</a:t>
            </a:r>
            <a:endParaRPr lang="en-US" sz="4800" dirty="0" smtClean="0"/>
          </a:p>
          <a:p>
            <a:r>
              <a:rPr lang="en-US" sz="4800" dirty="0" err="1" smtClean="0"/>
              <a:t>বিজ্ঞান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বলতে</a:t>
            </a:r>
            <a:r>
              <a:rPr lang="en-US" sz="4800" dirty="0" smtClean="0"/>
              <a:t> </a:t>
            </a:r>
            <a:r>
              <a:rPr lang="en-US" sz="4800" dirty="0" smtClean="0"/>
              <a:t> </a:t>
            </a:r>
            <a:r>
              <a:rPr lang="en-US" sz="4800" dirty="0" err="1" smtClean="0"/>
              <a:t>সুনির্দিষ্ট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বিষয়ে</a:t>
            </a:r>
            <a:r>
              <a:rPr lang="en-US" sz="4800" dirty="0" smtClean="0"/>
              <a:t> </a:t>
            </a:r>
            <a:r>
              <a:rPr lang="en-US" sz="4800" dirty="0" err="1" smtClean="0"/>
              <a:t>জ্ঞান</a:t>
            </a:r>
            <a:r>
              <a:rPr lang="en-US" sz="4800" dirty="0" smtClean="0"/>
              <a:t> </a:t>
            </a:r>
            <a:r>
              <a:rPr lang="en-US" sz="4800" dirty="0" err="1" smtClean="0"/>
              <a:t>অর্জন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করাকে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বুঝায়</a:t>
            </a:r>
            <a:r>
              <a:rPr lang="en-US" sz="4800" dirty="0"/>
              <a:t>।</a:t>
            </a:r>
            <a:r>
              <a:rPr lang="en-US" sz="4800" dirty="0" smtClean="0"/>
              <a:t> </a:t>
            </a:r>
            <a:endParaRPr lang="en-US" sz="4800" dirty="0" smtClean="0"/>
          </a:p>
          <a:p>
            <a:r>
              <a:rPr lang="en-US" sz="4800" dirty="0" err="1" smtClean="0"/>
              <a:t>তথ্য</a:t>
            </a:r>
            <a:r>
              <a:rPr lang="en-US" sz="4800" dirty="0" smtClean="0"/>
              <a:t> </a:t>
            </a:r>
            <a:r>
              <a:rPr lang="en-US" sz="4800" dirty="0" err="1" smtClean="0"/>
              <a:t>সংগ্রহ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বিভিন্ন</a:t>
            </a:r>
            <a:r>
              <a:rPr lang="en-US" sz="4800" dirty="0" smtClean="0"/>
              <a:t> </a:t>
            </a:r>
            <a:r>
              <a:rPr lang="en-US" sz="4800" dirty="0" err="1" smtClean="0"/>
              <a:t>পক্ষকে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ফলাফল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প্রদান</a:t>
            </a:r>
            <a:r>
              <a:rPr lang="en-US" sz="4800" dirty="0" smtClean="0"/>
              <a:t>।</a:t>
            </a:r>
            <a:endParaRPr lang="en-US" sz="4800" dirty="0" smtClean="0"/>
          </a:p>
          <a:p>
            <a:endParaRPr lang="en-US" sz="4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বাদশা খান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461</TotalTime>
  <Words>324</Words>
  <Application>Microsoft Office PowerPoint</Application>
  <PresentationFormat>Widescreen</PresentationFormat>
  <Paragraphs>81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Kalpurush ANSI</vt:lpstr>
      <vt:lpstr>Trebuchet MS</vt:lpstr>
      <vt:lpstr>Vrinda</vt:lpstr>
      <vt:lpstr>Wingdings 3</vt:lpstr>
      <vt:lpstr>Facet</vt:lpstr>
      <vt:lpstr>PowerPoint Presentation</vt:lpstr>
      <vt:lpstr>শিক্ষক পরিচিতি </vt:lpstr>
      <vt:lpstr>পাঠ পরিচিতি </vt:lpstr>
      <vt:lpstr>আমরা আজকে ছবি দেখবো</vt:lpstr>
      <vt:lpstr>আরো কিছু ছবি দেখবো</vt:lpstr>
      <vt:lpstr>আজকের পাঠ</vt:lpstr>
      <vt:lpstr>শিখনফল</vt:lpstr>
      <vt:lpstr>আরো কিছু ছবি দেখবো </vt:lpstr>
      <vt:lpstr>PowerPoint Presentation</vt:lpstr>
      <vt:lpstr>PowerPoint Presentation</vt:lpstr>
      <vt:lpstr>একক কাজ</vt:lpstr>
      <vt:lpstr>একক কাজের উত্তরঃ</vt:lpstr>
      <vt:lpstr>PowerPoint Presentation</vt:lpstr>
      <vt:lpstr>জোড়ায় কাজ</vt:lpstr>
      <vt:lpstr>জোড়ায় কাজের উত্তর</vt:lpstr>
      <vt:lpstr>মুল্যায়ন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Lab-23</dc:creator>
  <cp:lastModifiedBy>Lab-23</cp:lastModifiedBy>
  <cp:revision>113</cp:revision>
  <dcterms:created xsi:type="dcterms:W3CDTF">2021-06-06T08:25:31Z</dcterms:created>
  <dcterms:modified xsi:type="dcterms:W3CDTF">2021-06-13T10:16:14Z</dcterms:modified>
</cp:coreProperties>
</file>