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5" r:id="rId3"/>
    <p:sldId id="271" r:id="rId4"/>
    <p:sldId id="270" r:id="rId5"/>
    <p:sldId id="272" r:id="rId6"/>
    <p:sldId id="266" r:id="rId7"/>
    <p:sldId id="273" r:id="rId8"/>
    <p:sldId id="274" r:id="rId9"/>
    <p:sldId id="275" r:id="rId10"/>
    <p:sldId id="276" r:id="rId11"/>
    <p:sldId id="277" r:id="rId12"/>
    <p:sldId id="279" r:id="rId13"/>
    <p:sldId id="281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09AA3-D085-4B3A-9DBC-17330EA25B48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BE8E0-173D-4CF2-9953-C1D51EA5C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1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BE8E0-173D-4CF2-9953-C1D51EA5CE4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8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5562600" cy="198119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38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স্বাগতম</a:t>
            </a:r>
            <a:endParaRPr lang="en-US" sz="13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4343400" cy="4038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red-rose-flower-garden_1373-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667000"/>
            <a:ext cx="6792687" cy="3657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696" cy="18288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4000" dirty="0" err="1" smtClean="0">
                <a:solidFill>
                  <a:srgbClr val="FFFF00"/>
                </a:solidFill>
              </a:rPr>
              <a:t>চিকন</a:t>
            </a:r>
            <a:r>
              <a:rPr lang="en-US" sz="4000" dirty="0" smtClean="0">
                <a:solidFill>
                  <a:srgbClr val="FFFF00"/>
                </a:solidFill>
              </a:rPr>
              <a:t>  </a:t>
            </a:r>
            <a:r>
              <a:rPr lang="en-US" sz="4000" dirty="0" err="1" smtClean="0">
                <a:solidFill>
                  <a:srgbClr val="FFFF00"/>
                </a:solidFill>
              </a:rPr>
              <a:t>লম্বা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তার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দিয়ে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কম্পিউটারের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সাথে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সংযুক্ত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ইঁদুর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সদৃ</a:t>
            </a:r>
            <a:r>
              <a:rPr lang="bn-IN" sz="4000" dirty="0" smtClean="0">
                <a:solidFill>
                  <a:srgbClr val="FFFF00"/>
                </a:solidFill>
              </a:rPr>
              <a:t>শ্য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ক্ষুদ্র</a:t>
            </a:r>
            <a:r>
              <a:rPr lang="en-US" sz="4000" dirty="0" smtClean="0">
                <a:solidFill>
                  <a:srgbClr val="FFFF00"/>
                </a:solidFill>
              </a:rPr>
              <a:t>  </a:t>
            </a:r>
            <a:r>
              <a:rPr lang="en-US" sz="4000" dirty="0" err="1" smtClean="0">
                <a:solidFill>
                  <a:srgbClr val="FFFF00"/>
                </a:solidFill>
              </a:rPr>
              <a:t>যন্ত্রাং</a:t>
            </a:r>
            <a:r>
              <a:rPr lang="bn-IN" sz="4000" dirty="0" smtClean="0">
                <a:solidFill>
                  <a:srgbClr val="FFFF00"/>
                </a:solidFill>
              </a:rPr>
              <a:t>শ, যা দিয়ে কম্পিউটারে ইনপুট দেয়া হয়,তাই হল মাউস।  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57200"/>
            <a:ext cx="5181600" cy="281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51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220200" cy="28956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7600" b="1" dirty="0" smtClean="0">
                <a:solidFill>
                  <a:srgbClr val="0070C0"/>
                </a:solidFill>
              </a:rPr>
              <a:t>১। ২ </a:t>
            </a:r>
            <a:r>
              <a:rPr lang="en-US" sz="7600" b="1" dirty="0" err="1" smtClean="0">
                <a:solidFill>
                  <a:srgbClr val="0070C0"/>
                </a:solidFill>
              </a:rPr>
              <a:t>টি</a:t>
            </a:r>
            <a:r>
              <a:rPr lang="en-US" sz="7600" b="1" dirty="0" smtClean="0">
                <a:solidFill>
                  <a:srgbClr val="0070C0"/>
                </a:solidFill>
              </a:rPr>
              <a:t> </a:t>
            </a:r>
            <a:r>
              <a:rPr lang="en-US" sz="7600" b="1" dirty="0" err="1" smtClean="0">
                <a:solidFill>
                  <a:srgbClr val="0070C0"/>
                </a:solidFill>
              </a:rPr>
              <a:t>ইনপুট</a:t>
            </a:r>
            <a:r>
              <a:rPr lang="en-US" sz="7600" b="1" dirty="0" smtClean="0">
                <a:solidFill>
                  <a:srgbClr val="0070C0"/>
                </a:solidFill>
              </a:rPr>
              <a:t> </a:t>
            </a:r>
            <a:r>
              <a:rPr lang="en-US" sz="7600" b="1" dirty="0" err="1" smtClean="0">
                <a:solidFill>
                  <a:srgbClr val="0070C0"/>
                </a:solidFill>
              </a:rPr>
              <a:t>ডিভাইসের</a:t>
            </a:r>
            <a:r>
              <a:rPr lang="en-US" sz="7600" b="1" dirty="0" smtClean="0">
                <a:solidFill>
                  <a:srgbClr val="0070C0"/>
                </a:solidFill>
              </a:rPr>
              <a:t> </a:t>
            </a:r>
            <a:r>
              <a:rPr lang="en-US" sz="7600" b="1" dirty="0" err="1" smtClean="0">
                <a:solidFill>
                  <a:srgbClr val="0070C0"/>
                </a:solidFill>
              </a:rPr>
              <a:t>নাম</a:t>
            </a:r>
            <a:r>
              <a:rPr lang="en-US" sz="7600" b="1" dirty="0" smtClean="0">
                <a:solidFill>
                  <a:srgbClr val="0070C0"/>
                </a:solidFill>
              </a:rPr>
              <a:t> </a:t>
            </a:r>
            <a:r>
              <a:rPr lang="en-US" sz="7600" b="1" dirty="0" err="1" smtClean="0">
                <a:solidFill>
                  <a:srgbClr val="0070C0"/>
                </a:solidFill>
              </a:rPr>
              <a:t>বল</a:t>
            </a:r>
            <a:r>
              <a:rPr lang="en-US" sz="7600" b="1" dirty="0" smtClean="0">
                <a:solidFill>
                  <a:srgbClr val="0070C0"/>
                </a:solidFill>
              </a:rPr>
              <a:t> ?</a:t>
            </a:r>
            <a:r>
              <a:rPr lang="bn-IN" sz="7600" b="1" dirty="0" smtClean="0">
                <a:solidFill>
                  <a:srgbClr val="0070C0"/>
                </a:solidFill>
              </a:rPr>
              <a:t>   </a:t>
            </a:r>
            <a:r>
              <a:rPr lang="en-US" sz="7600" b="1" dirty="0" smtClean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en-US" sz="7600" b="1" dirty="0" err="1" smtClean="0">
                <a:solidFill>
                  <a:srgbClr val="0070C0"/>
                </a:solidFill>
              </a:rPr>
              <a:t>কী-বোর্ড</a:t>
            </a:r>
            <a:r>
              <a:rPr lang="en-US" sz="7600" b="1" dirty="0" smtClean="0">
                <a:solidFill>
                  <a:srgbClr val="0070C0"/>
                </a:solidFill>
              </a:rPr>
              <a:t>, </a:t>
            </a:r>
            <a:r>
              <a:rPr lang="en-US" sz="7600" b="1" dirty="0" err="1" smtClean="0">
                <a:solidFill>
                  <a:srgbClr val="0070C0"/>
                </a:solidFill>
              </a:rPr>
              <a:t>মাউস</a:t>
            </a:r>
            <a:endParaRPr lang="bn-IN" sz="7600" b="1" dirty="0" smtClean="0">
              <a:solidFill>
                <a:srgbClr val="0070C0"/>
              </a:solidFill>
            </a:endParaRPr>
          </a:p>
          <a:p>
            <a:pPr algn="just"/>
            <a:r>
              <a:rPr lang="en-US" sz="7600" b="1" dirty="0" smtClean="0">
                <a:solidFill>
                  <a:srgbClr val="0070C0"/>
                </a:solidFill>
              </a:rPr>
              <a:t>  </a:t>
            </a:r>
          </a:p>
          <a:p>
            <a:pPr algn="just"/>
            <a:r>
              <a:rPr lang="en-US" sz="7000" b="1" dirty="0" smtClean="0">
                <a:solidFill>
                  <a:srgbClr val="0070C0"/>
                </a:solidFill>
              </a:rPr>
              <a:t>২। </a:t>
            </a:r>
            <a:r>
              <a:rPr lang="en-US" sz="7000" b="1" dirty="0" err="1" smtClean="0">
                <a:solidFill>
                  <a:srgbClr val="0070C0"/>
                </a:solidFill>
              </a:rPr>
              <a:t>কথা</a:t>
            </a:r>
            <a:r>
              <a:rPr lang="en-US" sz="7000" b="1" dirty="0" smtClean="0">
                <a:solidFill>
                  <a:srgbClr val="0070C0"/>
                </a:solidFill>
              </a:rPr>
              <a:t> </a:t>
            </a:r>
            <a:r>
              <a:rPr lang="en-US" sz="7000" b="1" dirty="0" err="1" smtClean="0">
                <a:solidFill>
                  <a:srgbClr val="0070C0"/>
                </a:solidFill>
              </a:rPr>
              <a:t>বলার</a:t>
            </a:r>
            <a:r>
              <a:rPr lang="en-US" sz="7000" b="1" dirty="0" smtClean="0">
                <a:solidFill>
                  <a:srgbClr val="0070C0"/>
                </a:solidFill>
              </a:rPr>
              <a:t> </a:t>
            </a:r>
            <a:r>
              <a:rPr lang="en-US" sz="7000" b="1" dirty="0" err="1" smtClean="0">
                <a:solidFill>
                  <a:srgbClr val="0070C0"/>
                </a:solidFill>
              </a:rPr>
              <a:t>জন্যে</a:t>
            </a:r>
            <a:r>
              <a:rPr lang="en-US" sz="7000" b="1" dirty="0" smtClean="0">
                <a:solidFill>
                  <a:srgbClr val="0070C0"/>
                </a:solidFill>
              </a:rPr>
              <a:t> </a:t>
            </a:r>
            <a:r>
              <a:rPr lang="en-US" sz="7000" b="1" dirty="0" err="1" smtClean="0">
                <a:solidFill>
                  <a:srgbClr val="0070C0"/>
                </a:solidFill>
              </a:rPr>
              <a:t>কোনটি</a:t>
            </a:r>
            <a:r>
              <a:rPr lang="en-US" sz="7000" b="1" dirty="0" smtClean="0">
                <a:solidFill>
                  <a:srgbClr val="0070C0"/>
                </a:solidFill>
              </a:rPr>
              <a:t> </a:t>
            </a:r>
            <a:r>
              <a:rPr lang="en-US" sz="7000" b="1" dirty="0" err="1" smtClean="0">
                <a:solidFill>
                  <a:srgbClr val="0070C0"/>
                </a:solidFill>
              </a:rPr>
              <a:t>ব্যবহৃত</a:t>
            </a:r>
            <a:r>
              <a:rPr lang="en-US" sz="7000" b="1" dirty="0" smtClean="0">
                <a:solidFill>
                  <a:srgbClr val="0070C0"/>
                </a:solidFill>
              </a:rPr>
              <a:t> </a:t>
            </a:r>
            <a:r>
              <a:rPr lang="en-US" sz="7000" b="1" dirty="0" err="1" smtClean="0">
                <a:solidFill>
                  <a:srgbClr val="0070C0"/>
                </a:solidFill>
              </a:rPr>
              <a:t>হয়</a:t>
            </a:r>
            <a:r>
              <a:rPr lang="en-US" sz="7000" b="1" dirty="0" smtClean="0">
                <a:solidFill>
                  <a:srgbClr val="0070C0"/>
                </a:solidFill>
              </a:rPr>
              <a:t> ? </a:t>
            </a:r>
            <a:r>
              <a:rPr lang="en-US" sz="7000" b="1" dirty="0" smtClean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en-US" sz="7000" b="1" dirty="0" err="1" smtClean="0">
                <a:solidFill>
                  <a:srgbClr val="0070C0"/>
                </a:solidFill>
                <a:sym typeface="Wingdings 2" panose="05020102010507070707" pitchFamily="18" charset="2"/>
              </a:rPr>
              <a:t>মাইক্রোফো</a:t>
            </a:r>
            <a:r>
              <a:rPr lang="bn-IN" sz="7000" b="1" dirty="0" smtClean="0">
                <a:solidFill>
                  <a:srgbClr val="0070C0"/>
                </a:solidFill>
                <a:sym typeface="Wingdings 2" panose="05020102010507070707" pitchFamily="18" charset="2"/>
              </a:rPr>
              <a:t>ন</a:t>
            </a:r>
          </a:p>
          <a:p>
            <a:pPr algn="just"/>
            <a:endParaRPr lang="bn-IN" sz="7000" b="1" dirty="0" smtClean="0">
              <a:solidFill>
                <a:srgbClr val="0070C0"/>
              </a:solidFill>
              <a:sym typeface="Wingdings 2" panose="05020102010507070707" pitchFamily="18" charset="2"/>
            </a:endParaRPr>
          </a:p>
          <a:p>
            <a:pPr algn="just"/>
            <a:r>
              <a:rPr lang="bn-IN" sz="7600" b="1" dirty="0" smtClean="0">
                <a:solidFill>
                  <a:srgbClr val="0070C0"/>
                </a:solidFill>
              </a:rPr>
              <a:t>৩</a:t>
            </a:r>
            <a:r>
              <a:rPr lang="en-US" sz="7600" b="1" dirty="0" smtClean="0">
                <a:solidFill>
                  <a:srgbClr val="0070C0"/>
                </a:solidFill>
              </a:rPr>
              <a:t>। </a:t>
            </a:r>
            <a:r>
              <a:rPr lang="en-US" sz="7600" b="1" dirty="0" err="1" smtClean="0">
                <a:solidFill>
                  <a:srgbClr val="0070C0"/>
                </a:solidFill>
              </a:rPr>
              <a:t>কাকে</a:t>
            </a:r>
            <a:r>
              <a:rPr lang="en-US" sz="7600" b="1" dirty="0" smtClean="0">
                <a:solidFill>
                  <a:srgbClr val="0070C0"/>
                </a:solidFill>
              </a:rPr>
              <a:t> </a:t>
            </a:r>
            <a:r>
              <a:rPr lang="en-US" sz="7600" b="1" dirty="0" err="1" smtClean="0">
                <a:solidFill>
                  <a:srgbClr val="0070C0"/>
                </a:solidFill>
              </a:rPr>
              <a:t>পয়েন্টিং</a:t>
            </a:r>
            <a:r>
              <a:rPr lang="en-US" sz="7600" b="1" dirty="0" smtClean="0">
                <a:solidFill>
                  <a:srgbClr val="0070C0"/>
                </a:solidFill>
              </a:rPr>
              <a:t> </a:t>
            </a:r>
            <a:r>
              <a:rPr lang="en-US" sz="7600" b="1" dirty="0" err="1" smtClean="0">
                <a:solidFill>
                  <a:srgbClr val="0070C0"/>
                </a:solidFill>
              </a:rPr>
              <a:t>ডিভাইস</a:t>
            </a:r>
            <a:r>
              <a:rPr lang="en-US" sz="7600" b="1" dirty="0" smtClean="0">
                <a:solidFill>
                  <a:srgbClr val="0070C0"/>
                </a:solidFill>
              </a:rPr>
              <a:t> </a:t>
            </a:r>
            <a:r>
              <a:rPr lang="en-US" sz="7600" b="1" dirty="0" err="1" smtClean="0">
                <a:solidFill>
                  <a:srgbClr val="0070C0"/>
                </a:solidFill>
              </a:rPr>
              <a:t>বলা</a:t>
            </a:r>
            <a:r>
              <a:rPr lang="en-US" sz="7600" b="1" dirty="0" smtClean="0">
                <a:solidFill>
                  <a:srgbClr val="0070C0"/>
                </a:solidFill>
              </a:rPr>
              <a:t> </a:t>
            </a:r>
            <a:r>
              <a:rPr lang="en-US" sz="7600" b="1" dirty="0" err="1" smtClean="0">
                <a:solidFill>
                  <a:srgbClr val="0070C0"/>
                </a:solidFill>
              </a:rPr>
              <a:t>হয়</a:t>
            </a:r>
            <a:r>
              <a:rPr lang="en-US" sz="7600" b="1" dirty="0" smtClean="0">
                <a:solidFill>
                  <a:srgbClr val="0070C0"/>
                </a:solidFill>
              </a:rPr>
              <a:t> ?</a:t>
            </a:r>
            <a:r>
              <a:rPr lang="bn-IN" sz="7600" b="1" dirty="0" smtClean="0">
                <a:solidFill>
                  <a:srgbClr val="0070C0"/>
                </a:solidFill>
              </a:rPr>
              <a:t> </a:t>
            </a:r>
            <a:r>
              <a:rPr lang="en-US" sz="7600" b="1" dirty="0" smtClean="0">
                <a:solidFill>
                  <a:srgbClr val="0070C0"/>
                </a:solidFill>
                <a:sym typeface="Wingdings 2" panose="05020102010507070707" pitchFamily="18" charset="2"/>
              </a:rPr>
              <a:t>  </a:t>
            </a:r>
            <a:r>
              <a:rPr lang="en-US" sz="7600" b="1" dirty="0" err="1" smtClean="0">
                <a:solidFill>
                  <a:srgbClr val="0070C0"/>
                </a:solidFill>
                <a:sym typeface="Wingdings 2" panose="05020102010507070707" pitchFamily="18" charset="2"/>
              </a:rPr>
              <a:t>মাউসকে</a:t>
            </a:r>
            <a:endParaRPr lang="en-US" sz="8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b="1" dirty="0" smtClean="0"/>
              <a:t> 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en-US" sz="3800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0"/>
            <a:ext cx="64770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92D050"/>
                </a:solidFill>
              </a:rPr>
              <a:t>মূল্যায়ন</a:t>
            </a:r>
            <a:r>
              <a:rPr lang="en-US" sz="9600" dirty="0" smtClean="0">
                <a:solidFill>
                  <a:srgbClr val="92D050"/>
                </a:solidFill>
              </a:rPr>
              <a:t/>
            </a:r>
            <a:br>
              <a:rPr lang="en-US" sz="9600" dirty="0" smtClean="0">
                <a:solidFill>
                  <a:srgbClr val="92D050"/>
                </a:solidFill>
              </a:rPr>
            </a:br>
            <a:r>
              <a:rPr lang="bn-IN" dirty="0" smtClean="0">
                <a:solidFill>
                  <a:srgbClr val="3333FF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39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854696" cy="17526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0" y="1143000"/>
            <a:ext cx="9144000" cy="502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kern="10" dirty="0" smtClean="0">
                <a:ln w="11430"/>
                <a:solidFill>
                  <a:srgbClr val="FFC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কোন জিজ্ঞাসা?</a:t>
            </a:r>
            <a:endParaRPr lang="en-US" sz="7200" b="1" dirty="0">
              <a:ln w="11430"/>
              <a:solidFill>
                <a:srgbClr val="FFC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6418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55212"/>
            <a:ext cx="2667000" cy="185530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38200" y="0"/>
            <a:ext cx="3352800" cy="2362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 smtClean="0">
                <a:ln w="11430"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b="1" dirty="0" smtClean="0">
                <a:ln w="11430"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 smtClean="0">
              <a:ln w="11430"/>
              <a:solidFill>
                <a:srgbClr val="0070C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609600" y="2514600"/>
            <a:ext cx="3505200" cy="1143000"/>
          </a:xfrm>
          <a:prstGeom prst="ribb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গ্রুপ -ক</a:t>
            </a:r>
            <a:endParaRPr lang="en-US" sz="3600" b="1" dirty="0"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4951836" y="2444260"/>
            <a:ext cx="3505200" cy="1143000"/>
          </a:xfrm>
          <a:prstGeom prst="ribb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গ্রুপ- খ</a:t>
            </a:r>
            <a:endParaRPr lang="en-US" sz="3600" b="1" dirty="0"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200" y="5334000"/>
            <a:ext cx="3200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FFC000"/>
                </a:solidFill>
              </a:rPr>
              <a:t>মাউস এর কাজ কী ?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096000" y="3657600"/>
            <a:ext cx="10668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045616" y="5280076"/>
            <a:ext cx="3200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FFC000"/>
                </a:solidFill>
              </a:rPr>
              <a:t>মনিটর এর কাজ কী ?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905000" y="3739660"/>
            <a:ext cx="10668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-152400"/>
            <a:ext cx="9448800" cy="8458199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199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Arial"/>
                <a:cs typeface="Arial"/>
              </a:rPr>
              <a:t> </a:t>
            </a:r>
            <a:endParaRPr lang="en-US" sz="19900" dirty="0"/>
          </a:p>
        </p:txBody>
      </p:sp>
      <p:sp>
        <p:nvSpPr>
          <p:cNvPr id="4" name="Oval 3"/>
          <p:cNvSpPr/>
          <p:nvPr/>
        </p:nvSpPr>
        <p:spPr>
          <a:xfrm>
            <a:off x="-381000" y="2133600"/>
            <a:ext cx="9067800" cy="5334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kern="10" dirty="0">
                <a:ln w="9525">
                  <a:round/>
                  <a:headEnd/>
                  <a:tailEnd/>
                </a:ln>
                <a:solidFill>
                  <a:srgbClr val="00B0F0"/>
                </a:solidFill>
                <a:latin typeface="Arial"/>
              </a:rPr>
              <a:t>ধন্যবাদ</a:t>
            </a:r>
            <a:r>
              <a:rPr lang="en-US" sz="13800" kern="10" dirty="0">
                <a:ln w="9525">
                  <a:round/>
                  <a:headEnd/>
                  <a:tailEnd/>
                </a:ln>
                <a:solidFill>
                  <a:srgbClr val="00B0F0"/>
                </a:solidFill>
                <a:latin typeface="Arial"/>
                <a:cs typeface="Arial"/>
              </a:rPr>
              <a:t/>
            </a:r>
            <a:br>
              <a:rPr lang="en-US" sz="13800" kern="10" dirty="0">
                <a:ln w="9525">
                  <a:round/>
                  <a:headEnd/>
                  <a:tailEnd/>
                </a:ln>
                <a:solidFill>
                  <a:srgbClr val="00B0F0"/>
                </a:solidFill>
                <a:latin typeface="Arial"/>
                <a:cs typeface="Arial"/>
              </a:rPr>
            </a:b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8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red-rose-flower-garden_1373-27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4706" t="10448" r="17647" b="23880"/>
          <a:stretch>
            <a:fillRect/>
          </a:stretch>
        </p:blipFill>
        <p:spPr>
          <a:xfrm>
            <a:off x="1" y="2012232"/>
            <a:ext cx="3352800" cy="411393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2209800"/>
            <a:ext cx="5715000" cy="3306763"/>
          </a:xfrm>
          <a:solidFill>
            <a:schemeClr val="bg2">
              <a:lumMod val="50000"/>
            </a:schemeClr>
          </a:solidFill>
          <a:ln w="76200">
            <a:noFill/>
            <a:prstDash val="lgDashDotDot"/>
          </a:ln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1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মোঃহারিছুর</a:t>
            </a:r>
            <a:r>
              <a:rPr lang="en-US" sz="1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1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রহমান</a:t>
            </a:r>
            <a:endParaRPr lang="en-US" sz="1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/>
            <a:r>
              <a:rPr lang="en-US" sz="1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bn-IN" sz="1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প্র</a:t>
            </a:r>
            <a:r>
              <a:rPr lang="en-US" sz="1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দর্শক</a:t>
            </a:r>
            <a:endParaRPr lang="en-US" sz="1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bn-IN" sz="1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গফরগাঁও কারিগরি স্কুল এন্ড কলেজ  </a:t>
            </a:r>
            <a:endParaRPr lang="en-US" sz="11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bn-IN" sz="12800" b="1" dirty="0" smtClean="0">
                <a:solidFill>
                  <a:srgbClr val="002060"/>
                </a:solidFill>
              </a:rPr>
              <a:t> </a:t>
            </a:r>
            <a:r>
              <a:rPr lang="en-US" sz="11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রৌহা</a:t>
            </a:r>
            <a:r>
              <a:rPr lang="en-US" sz="1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en-US" sz="112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গফরগাঁও</a:t>
            </a:r>
            <a:r>
              <a:rPr lang="en-US" sz="1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,</a:t>
            </a:r>
            <a:r>
              <a:rPr lang="en-US" sz="11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ময়মনসিংহ</a:t>
            </a:r>
            <a:endParaRPr lang="en-US" sz="11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bn-IN" sz="1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০১৭২৪৪৯০৩৩৪</a:t>
            </a:r>
          </a:p>
          <a:p>
            <a:r>
              <a:rPr lang="en-US" sz="1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harisurrahman@gmail.com</a:t>
            </a:r>
            <a:endParaRPr lang="bn-IN" sz="11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n-US" sz="12800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609600"/>
            <a:ext cx="6477000" cy="1295400"/>
          </a:xfrm>
          <a:solidFill>
            <a:schemeClr val="accent4">
              <a:lumMod val="75000"/>
            </a:schemeClr>
          </a:soli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শিক্ষকপরিচিতি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9503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533400"/>
            <a:ext cx="6324600" cy="1676400"/>
          </a:xfrm>
          <a:solidFill>
            <a:schemeClr val="accent3">
              <a:lumMod val="50000"/>
            </a:schemeClr>
          </a:solidFill>
          <a:ln w="76200">
            <a:prstDash val="sysDot"/>
          </a:ln>
        </p:spPr>
        <p:txBody>
          <a:bodyPr>
            <a:noAutofit/>
          </a:bodyPr>
          <a:lstStyle/>
          <a:p>
            <a:r>
              <a:rPr lang="bn-IN" sz="8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পাঠ পরিচিতি</a:t>
            </a:r>
            <a:endParaRPr lang="en-US" sz="8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590800"/>
            <a:ext cx="7467600" cy="3505200"/>
          </a:xfrm>
          <a:solidFill>
            <a:schemeClr val="accent5">
              <a:lumMod val="75000"/>
            </a:schemeClr>
          </a:solidFill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শ্রেণী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একাদশ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অধ্যায়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১ম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বিষয়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কম্পিউটার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২য় -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পিরিয়ট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১২/০৩/২০২১ 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788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648200"/>
            <a:ext cx="3962400" cy="2209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95400" y="201304"/>
            <a:ext cx="68580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চলো</a:t>
            </a:r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আমরা</a:t>
            </a:r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কিছু</a:t>
            </a:r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ছবি</a:t>
            </a:r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দেখি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495800"/>
            <a:ext cx="2819400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95400"/>
            <a:ext cx="2209800" cy="2971800"/>
          </a:xfrm>
          <a:prstGeom prst="rect">
            <a:avLst/>
          </a:prstGeom>
          <a:ln w="3175">
            <a:noFill/>
            <a:prstDash val="solid"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524000"/>
            <a:ext cx="2362200" cy="2381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151931"/>
            <a:ext cx="3810000" cy="275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1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699248" cy="1905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আজকের</a:t>
            </a:r>
            <a:r>
              <a:rPr lang="en-US" sz="9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96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পাঠ</a:t>
            </a:r>
            <a:endParaRPr lang="en-US" sz="9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267200"/>
            <a:ext cx="8382000" cy="1371600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6000" dirty="0" err="1">
                <a:solidFill>
                  <a:schemeClr val="tx2">
                    <a:lumMod val="50000"/>
                  </a:schemeClr>
                </a:solidFill>
              </a:rPr>
              <a:t>কম্পিউটার</a:t>
            </a:r>
            <a:r>
              <a:rPr lang="en-US" sz="6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tx2">
                    <a:lumMod val="50000"/>
                  </a:schemeClr>
                </a:solidFill>
              </a:rPr>
              <a:t>সম্পর্কে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tx2">
                    <a:lumMod val="50000"/>
                  </a:schemeClr>
                </a:solidFill>
              </a:rPr>
              <a:t>আলোচনা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4" name="Down Arrow 3"/>
          <p:cNvSpPr/>
          <p:nvPr/>
        </p:nvSpPr>
        <p:spPr>
          <a:xfrm>
            <a:off x="3958868" y="2362200"/>
            <a:ext cx="1066800" cy="190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9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838200"/>
            <a:ext cx="5486400" cy="1446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8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শিখনফ</a:t>
            </a:r>
            <a:r>
              <a:rPr lang="en-US" sz="8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ল</a:t>
            </a:r>
            <a:endParaRPr lang="en-US" sz="8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810000"/>
            <a:ext cx="7543800" cy="255454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800100" lvl="1" indent="-342900" algn="ctr">
              <a:buFont typeface="Wingdings" pitchFamily="2" charset="2"/>
              <a:buChar char="Ø"/>
            </a:pPr>
            <a:r>
              <a:rPr lang="bn-IN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কম্পিউটার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কী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বলতে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পারবে</a:t>
            </a:r>
            <a:r>
              <a:rPr lang="bn-IN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800100" lvl="1" indent="-342900" algn="ctr">
              <a:buFont typeface="Wingdings" pitchFamily="2" charset="2"/>
              <a:buChar char="Ø"/>
            </a:pPr>
            <a:r>
              <a:rPr lang="bn-IN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মাউ</a:t>
            </a:r>
            <a:r>
              <a:rPr lang="bn-IN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স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কী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বলতে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পারবে</a:t>
            </a:r>
            <a:r>
              <a:rPr lang="bn-IN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? 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bn-IN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কী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বোর্ড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কী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বলতে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পারবে</a:t>
            </a:r>
            <a:r>
              <a:rPr lang="bn-IN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?</a:t>
            </a:r>
            <a:endParaRPr lang="en-US" sz="4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bn-IN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প্রিন্টার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কী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বলতে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পারবে</a:t>
            </a:r>
            <a:r>
              <a:rPr lang="bn-IN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?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14800" y="2308276"/>
            <a:ext cx="8382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1"/>
            <a:ext cx="5029200" cy="11430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কম্পিউটার</a:t>
            </a:r>
            <a:r>
              <a:rPr lang="en-US" dirty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কী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372600" cy="2209800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 err="1" smtClean="0">
                <a:solidFill>
                  <a:srgbClr val="92D050"/>
                </a:solidFill>
              </a:rPr>
              <a:t>কম্পিউটার</a:t>
            </a:r>
            <a:r>
              <a:rPr lang="en-US" sz="11200" b="1" dirty="0" smtClean="0">
                <a:solidFill>
                  <a:srgbClr val="92D050"/>
                </a:solidFill>
              </a:rPr>
              <a:t> </a:t>
            </a:r>
            <a:r>
              <a:rPr lang="en-US" sz="11200" b="1" dirty="0" err="1" smtClean="0">
                <a:solidFill>
                  <a:srgbClr val="92D050"/>
                </a:solidFill>
              </a:rPr>
              <a:t>একটি</a:t>
            </a:r>
            <a:r>
              <a:rPr lang="en-US" sz="11200" b="1" dirty="0" smtClean="0">
                <a:solidFill>
                  <a:srgbClr val="92D050"/>
                </a:solidFill>
              </a:rPr>
              <a:t> </a:t>
            </a:r>
            <a:r>
              <a:rPr lang="en-US" sz="11200" b="1" dirty="0" err="1" smtClean="0">
                <a:solidFill>
                  <a:srgbClr val="92D050"/>
                </a:solidFill>
              </a:rPr>
              <a:t>আধুনিক</a:t>
            </a:r>
            <a:r>
              <a:rPr lang="en-US" sz="11200" b="1" dirty="0" smtClean="0">
                <a:solidFill>
                  <a:srgbClr val="92D050"/>
                </a:solidFill>
              </a:rPr>
              <a:t> </a:t>
            </a:r>
            <a:r>
              <a:rPr lang="en-US" sz="11200" b="1" dirty="0" err="1" smtClean="0">
                <a:solidFill>
                  <a:srgbClr val="92D050"/>
                </a:solidFill>
              </a:rPr>
              <a:t>ইলেকট্রনিক</a:t>
            </a:r>
            <a:r>
              <a:rPr lang="en-US" sz="11200" b="1" dirty="0" smtClean="0">
                <a:solidFill>
                  <a:srgbClr val="92D050"/>
                </a:solidFill>
              </a:rPr>
              <a:t> </a:t>
            </a:r>
            <a:r>
              <a:rPr lang="en-US" sz="11200" b="1" dirty="0" err="1" smtClean="0">
                <a:solidFill>
                  <a:srgbClr val="92D050"/>
                </a:solidFill>
              </a:rPr>
              <a:t>যন্ত্র</a:t>
            </a:r>
            <a:r>
              <a:rPr lang="en-US" sz="11200" b="1" dirty="0" smtClean="0">
                <a:solidFill>
                  <a:srgbClr val="92D050"/>
                </a:solidFill>
              </a:rPr>
              <a:t> ।</a:t>
            </a:r>
            <a:r>
              <a:rPr lang="en-US" sz="11200" b="1" dirty="0" err="1" smtClean="0">
                <a:solidFill>
                  <a:srgbClr val="92D050"/>
                </a:solidFill>
              </a:rPr>
              <a:t>ল্যাটিন</a:t>
            </a:r>
            <a:r>
              <a:rPr lang="en-US" sz="11200" b="1" dirty="0" smtClean="0">
                <a:solidFill>
                  <a:srgbClr val="92D050"/>
                </a:solidFill>
              </a:rPr>
              <a:t> </a:t>
            </a:r>
            <a:r>
              <a:rPr lang="en-US" sz="11200" b="1" dirty="0" err="1" smtClean="0">
                <a:solidFill>
                  <a:srgbClr val="92D050"/>
                </a:solidFill>
              </a:rPr>
              <a:t>শব্দ</a:t>
            </a:r>
            <a:endParaRPr lang="en-US" sz="12800" b="1" dirty="0" smtClean="0">
              <a:solidFill>
                <a:srgbClr val="92D050"/>
              </a:solidFill>
            </a:endParaRPr>
          </a:p>
          <a:p>
            <a:pPr algn="l"/>
            <a:r>
              <a:rPr lang="en-US" sz="12800" b="1" dirty="0" smtClean="0">
                <a:solidFill>
                  <a:srgbClr val="92D050"/>
                </a:solidFill>
              </a:rPr>
              <a:t>    Compute </a:t>
            </a:r>
            <a:r>
              <a:rPr lang="en-US" sz="12800" b="1" dirty="0" err="1" smtClean="0">
                <a:solidFill>
                  <a:srgbClr val="92D050"/>
                </a:solidFill>
              </a:rPr>
              <a:t>থেকে</a:t>
            </a:r>
            <a:r>
              <a:rPr lang="en-US" sz="12800" b="1" dirty="0" smtClean="0">
                <a:solidFill>
                  <a:srgbClr val="92D050"/>
                </a:solidFill>
              </a:rPr>
              <a:t> </a:t>
            </a:r>
            <a:r>
              <a:rPr lang="en-US" sz="12800" b="1" dirty="0" err="1" smtClean="0">
                <a:solidFill>
                  <a:srgbClr val="92D050"/>
                </a:solidFill>
              </a:rPr>
              <a:t>ইংরেজি</a:t>
            </a:r>
            <a:r>
              <a:rPr lang="en-US" sz="12800" b="1" dirty="0" smtClean="0">
                <a:solidFill>
                  <a:srgbClr val="92D050"/>
                </a:solidFill>
              </a:rPr>
              <a:t> Computer </a:t>
            </a:r>
            <a:r>
              <a:rPr lang="en-US" sz="12800" b="1" dirty="0" err="1" smtClean="0">
                <a:solidFill>
                  <a:srgbClr val="92D050"/>
                </a:solidFill>
              </a:rPr>
              <a:t>শব্দটির</a:t>
            </a:r>
            <a:r>
              <a:rPr lang="en-US" sz="12800" b="1" dirty="0" smtClean="0">
                <a:solidFill>
                  <a:srgbClr val="92D050"/>
                </a:solidFill>
              </a:rPr>
              <a:t> </a:t>
            </a:r>
            <a:r>
              <a:rPr lang="en-US" sz="12800" b="1" dirty="0" err="1" smtClean="0">
                <a:solidFill>
                  <a:srgbClr val="92D050"/>
                </a:solidFill>
              </a:rPr>
              <a:t>উৎপত্তি</a:t>
            </a:r>
            <a:r>
              <a:rPr lang="en-US" sz="12800" b="1" dirty="0">
                <a:solidFill>
                  <a:srgbClr val="92D050"/>
                </a:solidFill>
              </a:rPr>
              <a:t> </a:t>
            </a:r>
            <a:r>
              <a:rPr lang="en-US" sz="12800" b="1" dirty="0" smtClean="0">
                <a:solidFill>
                  <a:srgbClr val="92D050"/>
                </a:solidFill>
              </a:rPr>
              <a:t>     Computer </a:t>
            </a:r>
            <a:r>
              <a:rPr lang="en-US" sz="12800" b="1" dirty="0" err="1" smtClean="0">
                <a:solidFill>
                  <a:srgbClr val="92D050"/>
                </a:solidFill>
              </a:rPr>
              <a:t>শব্দটির</a:t>
            </a:r>
            <a:r>
              <a:rPr lang="en-US" sz="12800" b="1" dirty="0" smtClean="0">
                <a:solidFill>
                  <a:srgbClr val="92D050"/>
                </a:solidFill>
              </a:rPr>
              <a:t> </a:t>
            </a:r>
            <a:r>
              <a:rPr lang="en-US" sz="12800" b="1" dirty="0" err="1" smtClean="0">
                <a:solidFill>
                  <a:srgbClr val="92D050"/>
                </a:solidFill>
              </a:rPr>
              <a:t>আভিধানিক</a:t>
            </a:r>
            <a:r>
              <a:rPr lang="en-US" sz="12800" b="1" dirty="0" smtClean="0">
                <a:solidFill>
                  <a:srgbClr val="92D050"/>
                </a:solidFill>
              </a:rPr>
              <a:t> </a:t>
            </a:r>
            <a:r>
              <a:rPr lang="en-US" sz="12800" b="1" dirty="0" err="1" smtClean="0">
                <a:solidFill>
                  <a:srgbClr val="92D050"/>
                </a:solidFill>
              </a:rPr>
              <a:t>অর্থ</a:t>
            </a:r>
            <a:r>
              <a:rPr lang="en-US" sz="12800" b="1" dirty="0" smtClean="0">
                <a:solidFill>
                  <a:srgbClr val="92D050"/>
                </a:solidFill>
              </a:rPr>
              <a:t>  </a:t>
            </a:r>
            <a:r>
              <a:rPr lang="en-US" sz="12800" b="1" dirty="0" err="1" smtClean="0">
                <a:solidFill>
                  <a:srgbClr val="92D050"/>
                </a:solidFill>
              </a:rPr>
              <a:t>গণনাকারী</a:t>
            </a:r>
            <a:r>
              <a:rPr lang="en-US" sz="12800" b="1" dirty="0" smtClean="0">
                <a:solidFill>
                  <a:srgbClr val="92D050"/>
                </a:solidFill>
              </a:rPr>
              <a:t> </a:t>
            </a:r>
            <a:r>
              <a:rPr lang="en-US" sz="12800" b="1" dirty="0" err="1" smtClean="0">
                <a:solidFill>
                  <a:srgbClr val="92D050"/>
                </a:solidFill>
              </a:rPr>
              <a:t>যন্ত্</a:t>
            </a:r>
            <a:r>
              <a:rPr lang="en-US" sz="12800" b="1" dirty="0" smtClean="0">
                <a:solidFill>
                  <a:srgbClr val="92D050"/>
                </a:solidFill>
              </a:rPr>
              <a:t> </a:t>
            </a:r>
            <a:r>
              <a:rPr lang="en-US" sz="12800" b="1" dirty="0" err="1" smtClean="0">
                <a:solidFill>
                  <a:srgbClr val="92D050"/>
                </a:solidFill>
              </a:rPr>
              <a:t>বা</a:t>
            </a:r>
            <a:r>
              <a:rPr lang="en-US" sz="12800" b="1" dirty="0" smtClean="0">
                <a:solidFill>
                  <a:srgbClr val="92D050"/>
                </a:solidFill>
              </a:rPr>
              <a:t> </a:t>
            </a:r>
            <a:r>
              <a:rPr lang="en-US" sz="12800" b="1" dirty="0" err="1" smtClean="0">
                <a:solidFill>
                  <a:srgbClr val="92D050"/>
                </a:solidFill>
              </a:rPr>
              <a:t>হিসাবকারী</a:t>
            </a:r>
            <a:r>
              <a:rPr lang="en-US" sz="12800" b="1" dirty="0" smtClean="0">
                <a:solidFill>
                  <a:srgbClr val="92D050"/>
                </a:solidFill>
              </a:rPr>
              <a:t> </a:t>
            </a:r>
            <a:r>
              <a:rPr lang="en-US" sz="12800" b="1" dirty="0" err="1" smtClean="0">
                <a:solidFill>
                  <a:srgbClr val="92D050"/>
                </a:solidFill>
              </a:rPr>
              <a:t>যন্ত্র</a:t>
            </a:r>
            <a:endParaRPr lang="en-US" sz="12800" b="1" dirty="0">
              <a:solidFill>
                <a:srgbClr val="92D050"/>
              </a:solidFill>
            </a:endParaRPr>
          </a:p>
          <a:p>
            <a:r>
              <a:rPr lang="en-US" sz="12800" dirty="0" smtClean="0">
                <a:solidFill>
                  <a:srgbClr val="00B0F0"/>
                </a:solidFill>
              </a:rPr>
              <a:t> </a:t>
            </a:r>
            <a:endParaRPr lang="en-US" sz="12800" dirty="0">
              <a:solidFill>
                <a:srgbClr val="00B0F0"/>
              </a:solidFill>
            </a:endParaRPr>
          </a:p>
          <a:p>
            <a:r>
              <a:rPr lang="en-US" sz="2800" dirty="0" smtClean="0">
                <a:solidFill>
                  <a:srgbClr val="00B0F0"/>
                </a:solidFill>
              </a:rPr>
              <a:t> 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52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57200"/>
            <a:ext cx="5486400" cy="25146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4200"/>
            <a:ext cx="8534400" cy="2667000"/>
          </a:xfrm>
          <a:solidFill>
            <a:schemeClr val="accent2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মনিট</a:t>
            </a:r>
            <a:r>
              <a:rPr lang="bn-IN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র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একটি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গুরুত্বপূর্ণ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আউটপুট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ডিভাইস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।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এটি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হচ্ছে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তথ্য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প্রদর্শ্ননের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একটি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মাধ্যম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।</a:t>
            </a:r>
            <a:r>
              <a:rPr 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কম্পিউটারের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সাথে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সংযুক্ত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টেলিভিশনের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মতো</a:t>
            </a:r>
            <a:endParaRPr lang="bn-IN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দেখ</a:t>
            </a:r>
            <a:r>
              <a:rPr lang="bn-IN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তে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যন্ত্রটিকে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মনিটর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বলা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হয়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।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57200"/>
            <a:ext cx="3849329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490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C000"/>
                </a:solidFill>
              </a:rPr>
              <a:t>    </a:t>
            </a:r>
            <a:r>
              <a:rPr lang="en-US" sz="3200" b="1" dirty="0" err="1" smtClean="0">
                <a:solidFill>
                  <a:srgbClr val="FFC000"/>
                </a:solidFill>
              </a:rPr>
              <a:t>কী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বোর্ড</a:t>
            </a:r>
            <a:r>
              <a:rPr lang="en-US" sz="3200" b="1" dirty="0" smtClean="0">
                <a:solidFill>
                  <a:srgbClr val="FFC000"/>
                </a:solidFill>
              </a:rPr>
              <a:t>  </a:t>
            </a:r>
            <a:r>
              <a:rPr lang="en-US" sz="3200" b="1" dirty="0" err="1" smtClean="0">
                <a:solidFill>
                  <a:srgbClr val="FFC000"/>
                </a:solidFill>
              </a:rPr>
              <a:t>হচ্ছে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কম্পিউটারের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একটি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অন্যতম</a:t>
            </a:r>
            <a:endParaRPr lang="en-US" sz="3200" b="1" dirty="0" smtClean="0">
              <a:solidFill>
                <a:srgbClr val="FFC000"/>
              </a:solidFill>
            </a:endParaRPr>
          </a:p>
          <a:p>
            <a:pPr algn="l"/>
            <a:r>
              <a:rPr lang="en-US" sz="3200" b="1" dirty="0" smtClean="0">
                <a:solidFill>
                  <a:srgbClr val="FFC000"/>
                </a:solidFill>
              </a:rPr>
              <a:t>     </a:t>
            </a:r>
            <a:r>
              <a:rPr lang="en-US" sz="3200" b="1" dirty="0" err="1" smtClean="0">
                <a:solidFill>
                  <a:srgbClr val="FFC000"/>
                </a:solidFill>
              </a:rPr>
              <a:t>ইনপুট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ডিভাইজ</a:t>
            </a:r>
            <a:r>
              <a:rPr lang="en-US" sz="3200" b="1" dirty="0" smtClean="0">
                <a:solidFill>
                  <a:srgbClr val="FFC000"/>
                </a:solidFill>
              </a:rPr>
              <a:t>। </a:t>
            </a:r>
            <a:endParaRPr lang="en-US" sz="3200" b="1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"/>
            <a:ext cx="4038600" cy="3352800"/>
          </a:xfrm>
          <a:prstGeom prst="rect">
            <a:avLst/>
          </a:prstGeom>
          <a:solidFill>
            <a:srgbClr val="00B0F0"/>
          </a:solidFill>
        </p:spPr>
      </p:pic>
    </p:spTree>
    <p:extLst>
      <p:ext uri="{BB962C8B-B14F-4D97-AF65-F5344CB8AC3E}">
        <p14:creationId xmlns:p14="http://schemas.microsoft.com/office/powerpoint/2010/main" val="2801375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945</TotalTime>
  <Words>226</Words>
  <Application>Microsoft Office PowerPoint</Application>
  <PresentationFormat>On-screen Show (4:3)</PresentationFormat>
  <Paragraphs>53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Constantia</vt:lpstr>
      <vt:lpstr>NikoshBAN</vt:lpstr>
      <vt:lpstr>Vrinda</vt:lpstr>
      <vt:lpstr>Wingdings</vt:lpstr>
      <vt:lpstr>Wingdings 2</vt:lpstr>
      <vt:lpstr>Flow</vt:lpstr>
      <vt:lpstr>স্বাগতম</vt:lpstr>
      <vt:lpstr>শিক্ষকপরিচিতি</vt:lpstr>
      <vt:lpstr>পাঠ পরিচিতি</vt:lpstr>
      <vt:lpstr>PowerPoint Presentation</vt:lpstr>
      <vt:lpstr>আজকের পাঠ</vt:lpstr>
      <vt:lpstr>PowerPoint Presentation</vt:lpstr>
      <vt:lpstr>কম্পিউটার  কী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শিক্ষক পরিচিতি স্বাগতম</dc:title>
  <dc:creator>UITRCE</dc:creator>
  <cp:lastModifiedBy>UITRCE</cp:lastModifiedBy>
  <cp:revision>254</cp:revision>
  <dcterms:created xsi:type="dcterms:W3CDTF">2006-08-16T00:00:00Z</dcterms:created>
  <dcterms:modified xsi:type="dcterms:W3CDTF">2021-06-13T09:31:20Z</dcterms:modified>
</cp:coreProperties>
</file>