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9" r:id="rId6"/>
    <p:sldId id="258" r:id="rId7"/>
    <p:sldId id="268" r:id="rId8"/>
    <p:sldId id="276" r:id="rId9"/>
    <p:sldId id="271" r:id="rId10"/>
    <p:sldId id="270" r:id="rId11"/>
    <p:sldId id="273" r:id="rId12"/>
    <p:sldId id="274" r:id="rId13"/>
    <p:sldId id="259" r:id="rId14"/>
    <p:sldId id="272" r:id="rId15"/>
    <p:sldId id="260" r:id="rId16"/>
    <p:sldId id="4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8CCC8-81D2-48DD-A43A-15D38CFFF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B765D-DDAB-47EC-B448-651F21B8C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484CD-32DC-4098-8DD7-14EBD7D1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2FE6F-70F5-4E21-ABCA-FC92E23A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B8DB0-660F-4D72-96D8-B146EF645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5D2B-B105-4C73-8C22-6FF337BC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09016-BC22-4901-AC4A-933ED3C39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749F3-F784-417F-85BB-BE3BE40B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5419B-CFDB-4517-A2E4-EE77E8CA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97BF2-AB88-4B68-8255-55FF7E39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CBC21-250A-4A84-A012-B7D2AE5DA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8D2F9-B828-4BAD-A775-FA8789970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6C68-B537-4A54-AD86-19FA10F0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2CC7D-55B3-4631-973B-3AC0444E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DA402-FA99-4681-9EFE-CC5D007B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5473-DE48-42D6-AF89-7033CDFE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3C351-82D3-4094-910B-B014B84B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A9FAA-7991-4B77-9142-116808E13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FE6EE-044C-4439-A8EB-CF457D0C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E595B-AE4E-4C35-B0B0-949FE65C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FF5A4-6AD9-476B-91A6-D6D6CB38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61A43-F78C-45F1-B33F-B2AF45BDB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2C323-89F6-4B40-8219-D3A277DE2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22B95-99E4-4D19-94C0-6274E268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36878-1263-4147-A683-492D74ED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D2EA8-3441-4F10-9422-0D6BA715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2018-145C-4C10-9016-EED6B2337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62026-8D7E-42C6-93BF-841B5E719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CB3A7-C7F8-43AF-8A59-D9D65569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86AA2-0383-4C74-9ADC-FCD351F7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FE19-6FB0-42D9-BEC2-EB46B5CF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AA9C-188C-4549-BB52-46C343B7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02C9-03D2-4504-98D7-E2AE8FCB7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4912B-B6CF-4D49-BB46-DDDD4A58D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EE2C79-9480-4BFF-B030-FE85CB903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4ED63-A534-44A8-8AB7-10442C832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1BC86B-FBAC-4F3F-B79B-D2731CAC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AA747-6593-4199-ADC2-60FDD5F9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5B906-7CFC-4264-B9DC-25EED0F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0A4D-ADC4-4846-994B-01137D6B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F7256-FD4A-48C6-945B-D3EDADC2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EC986-E9A2-4BA6-BA0D-EEBF868D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BE460-4968-464E-94D9-490A4D65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23290-AD1E-4062-B967-6A02AC4C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CDEB95-DA1F-49CD-A937-F2DA3801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71A4B-7564-40C1-8595-8E2ADA00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42D6-29E0-471B-9C02-B72043F3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24920-1517-409C-A2A2-95A0AC9E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54ED6-E871-486E-AC22-12BA04860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C5311-7A40-46D3-8EC1-823B7F9D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CC119-85C0-461B-9139-A1D93CF0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AB168-CD0C-461F-81A4-90998FC5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678A-A997-4A9A-A323-45ECC8A4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29D68-FC36-4973-ABE8-FCF43F6DC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C2F22-E521-4D52-B13C-E1DFC62AE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640E1-DA90-4C63-BFCA-1C3ABD51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5903D-A756-4D05-9347-7E444581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982A-F34C-4773-9D1B-02175CFD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2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54BC1C-6392-4BF9-AD00-1813B63E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5ECE1-54AB-41C2-A1B6-67205C2B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B21CF-B03D-4B5F-8528-49F3A8DC8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B9CC-4244-4842-A1C9-8E57ED8DD063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AC7A1-C0F4-4F5F-A3E1-45C8DD942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ED367-F78C-45A7-9A92-34C829126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2751-0699-461B-BD80-930E7855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5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s://pixabay.com/en/grass-flowers-flowers-of-the-field-3283194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grass-flowers-flowers-of-the-field-3283194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-murshidurrahman1981@gmail.com" TargetMode="External"/><Relationship Id="rId7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grass-flowers-flowers-of-the-field-3283194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grass-flowers-flowers-of-the-field-3283194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565944-E572-438B-B21F-9813C10AA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5722"/>
            <a:ext cx="9143999" cy="26073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69F6BA-195B-4568-BDAC-9D6179080FB2}"/>
              </a:ext>
            </a:extLst>
          </p:cNvPr>
          <p:cNvSpPr/>
          <p:nvPr/>
        </p:nvSpPr>
        <p:spPr>
          <a:xfrm>
            <a:off x="2060997" y="617217"/>
            <a:ext cx="7725450" cy="18861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অন-লাইন ক্লাসে সবাইকে স্বাগতম  </a:t>
            </a:r>
            <a:endParaRPr lang="en-US" sz="54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AFA6AA-5D7C-4F4A-B5FE-54EDF485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2" y="2075315"/>
            <a:ext cx="9144000" cy="4581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9B8377-E554-4D43-B316-B4400EA03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18" y="22684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1A477-397D-4610-BADD-DC5EF6E8E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0800000">
            <a:off x="-1" y="-62132"/>
            <a:ext cx="12192000" cy="1194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17E667-DDAC-4DDC-9684-F11D12A89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0403" y="5857267"/>
            <a:ext cx="12192000" cy="11943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58166-53EE-4FDB-A0DE-78D5F98EE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11" y="2491409"/>
            <a:ext cx="1663792" cy="3792085"/>
          </a:xfrm>
          <a:prstGeom prst="star32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23BE2-DD45-43FD-A102-F8F111F1E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959" y="1701971"/>
            <a:ext cx="1663792" cy="4581524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168744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393578" y="111081"/>
            <a:ext cx="4932615" cy="785611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ফরজ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273114" y="2569336"/>
            <a:ext cx="6903077" cy="965915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পবিত্রতা অর্জনের নিয়ত করা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980124" y="3770290"/>
            <a:ext cx="7759521" cy="12621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 হাত পবিত্র মাটিতে মেরে তা দ্বারা সমস্ত মুখমণ্ডল মাসেহ করা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1133337" y="5267459"/>
            <a:ext cx="9453093" cy="1210614"/>
          </a:xfrm>
          <a:prstGeom prst="flowChart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 হাত পাক মাটিতে মেরে প্রথমে বাম হাত দ্বারা ডান হাত পরে ডান হাত দ্বারা বাম হাত কনুইসহ মাসেহ করা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871984" y="1196128"/>
            <a:ext cx="5975798" cy="83712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ফরজ ৩টি। যথা-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783C6-F230-45CC-AD0E-B9A627C8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18" y="22684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5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84869" y="218942"/>
            <a:ext cx="6207616" cy="953037"/>
          </a:xfrm>
          <a:prstGeom prst="cloudCallout">
            <a:avLst>
              <a:gd name="adj1" fmla="val -7563"/>
              <a:gd name="adj2" fmla="val -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সুন্নত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502277" y="1571222"/>
            <a:ext cx="5383368" cy="5100034"/>
          </a:xfrm>
          <a:prstGeom prst="verticalScroll">
            <a:avLst>
              <a:gd name="adj" fmla="val 31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০১-তায়াম্মুমের শুরুতে বিসমিল্লাহ পড়া</a:t>
            </a: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০২-তারতিব ঠিক রেখে তায়াম্মুম করা</a:t>
            </a: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০৩-পাক মাটির উপর হাতের তালু মারা</a:t>
            </a: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০৪-হাত মাটিতে মারার পর ঝেড়ে ফেলা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568225" y="1558343"/>
            <a:ext cx="5164429" cy="5112913"/>
          </a:xfrm>
          <a:prstGeom prst="verticalScroll">
            <a:avLst>
              <a:gd name="adj" fmla="val 403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০৫-হাত মারার সময় আঙ্গুলগুলো প্রসারিত রাখা</a:t>
            </a: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০৬-কমপক্ষে তিন আঙ্গুল দিয়ে চেহারা ও হাত মাসেহ করা</a:t>
            </a:r>
          </a:p>
          <a:p>
            <a:pPr algn="ctr"/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০৭-চেহারা মাসেহ করার পর দাঁড়ি খিলাল করা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36384" y="115910"/>
            <a:ext cx="5486399" cy="91440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lowchart: Process 2"/>
          <p:cNvSpPr/>
          <p:nvPr/>
        </p:nvSpPr>
        <p:spPr>
          <a:xfrm>
            <a:off x="425003" y="1275008"/>
            <a:ext cx="11642501" cy="54091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০১-যে সব কারণে অজু নষ্ট হয় সে সব কারণে তায়াম্মুমও নষ্ট হয়।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০২-পানি না পেয়ে তায়াম্মুম করে থাকলে পানি পাওয়া মাত্রই তা নষ্ট হয়ে যাবে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০৩-রোগের কারণে তায়াম্মুম করে থাকলে রোগ সারার সাথে সাথে তা নষ্ট হয়ে যাবে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০৪-পানি আনতে ভয়ের কারণে তায়াম্মুম করে থাকলে ভয় দূর হওয়া মাত্রই তা নষ্ট হয়ে যাবে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০৫-অজু ও গোসলের এক তায়াম্মুম করে থাকলে অজুর তায়াম্মুম নষ্ট হলে গোসলের তায়াম্মুম নষ্ট হবেনা।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তবে অন্য কোন কারণে গোসল ফরজ বা ওয়াজিব হলে গোসলের তায়াম্মুমও নষ্ট হয়ে যাবে।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AE47-3702-4E6D-94BD-8099BF1F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4" y="421570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বস্তুদ্বারা তায়াম্মুম বৈধ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1801-B3BD-4E34-B9A0-F5F5D9776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4" y="1747133"/>
            <a:ext cx="4806244" cy="4486275"/>
          </a:xfrm>
        </p:spPr>
        <p:txBody>
          <a:bodyPr>
            <a:normAutofit/>
          </a:bodyPr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 মাটি</a:t>
            </a:r>
          </a:p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বিলাতি মাটি</a:t>
            </a:r>
          </a:p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গেরু মাটি</a:t>
            </a:r>
          </a:p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AA99D-D54E-48A3-9113-0B723702D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2" y="283288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879ADD-306D-4899-BB8E-2DE3653D1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136" y="2009877"/>
            <a:ext cx="5113866" cy="4230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6B1EE3-C2B8-487D-B1C4-3453ECE65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391" y="5084780"/>
            <a:ext cx="12092609" cy="17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AE47-3702-4E6D-94BD-8099BF1F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1801-B3BD-4E34-B9A0-F5F5D9776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সুন্নাত গুলো লিখ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AA99D-D54E-48A3-9113-0B723702D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18" y="22684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3B83F-7DB9-4566-928B-765749D4B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797" y="3076430"/>
            <a:ext cx="2549841" cy="1849728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5133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F717-4DCD-4AB5-9B55-9A3F1062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DBF7E-A3A5-479A-B5A0-0150EE614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ভঙ্গের কারন সমুহ লিখ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83A87-6091-4057-9A90-5CB1A12F9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18" y="22684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BB1930-2298-469E-98CC-0D884F631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83" y="2705815"/>
            <a:ext cx="8757633" cy="36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1CC17-B1E9-4D7B-9C99-5B003742F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35" y="4078268"/>
            <a:ext cx="12633649" cy="29128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199FBD7-BBFD-4113-B71E-FE6F7C0C2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8" y="3680519"/>
            <a:ext cx="3063670" cy="3310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574A5D-0D32-4AE9-AD08-2715C7EF6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64" y="4756965"/>
            <a:ext cx="2435600" cy="26319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4F51DE-DC97-41BD-B345-453CD79EE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22" y="4756965"/>
            <a:ext cx="2580678" cy="278869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ADEA56D-6F98-4C05-A5D1-A1E1FC9C91B6}"/>
              </a:ext>
            </a:extLst>
          </p:cNvPr>
          <p:cNvGrpSpPr/>
          <p:nvPr/>
        </p:nvGrpSpPr>
        <p:grpSpPr>
          <a:xfrm>
            <a:off x="-8144311" y="776725"/>
            <a:ext cx="8955979" cy="3622399"/>
            <a:chOff x="-731602" y="116750"/>
            <a:chExt cx="8955979" cy="36223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8D561D-99D0-4CB8-B82F-120BA9111DBA}"/>
                </a:ext>
              </a:extLst>
            </p:cNvPr>
            <p:cNvGrpSpPr/>
            <p:nvPr/>
          </p:nvGrpSpPr>
          <p:grpSpPr>
            <a:xfrm>
              <a:off x="-731602" y="406730"/>
              <a:ext cx="8955979" cy="3332419"/>
              <a:chOff x="120244" y="32165"/>
              <a:chExt cx="8955979" cy="333241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0EA2373-E080-410B-BF70-2416C0421C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0244" y="636132"/>
                <a:ext cx="3023419" cy="2728452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D800595-3B60-4627-8D83-DD4EBD3D9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499" y="32165"/>
                <a:ext cx="3263724" cy="2446247"/>
              </a:xfrm>
              <a:prstGeom prst="rect">
                <a:avLst/>
              </a:prstGeom>
            </p:spPr>
          </p:pic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DA63888-8727-4931-8B47-9A062ADAA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274" y="116750"/>
              <a:ext cx="5011346" cy="279221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7DF7A7E-9D47-472C-84F0-37152A23D3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8452"/>
            <a:ext cx="2286000" cy="39341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3A04EF-153F-4FF2-B7F0-956EAC7A1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23516" y="2925739"/>
            <a:ext cx="2286198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80065 0.0319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26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1C9F-4D9F-4519-9A02-0FCD8164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157"/>
            <a:ext cx="10515600" cy="1232451"/>
          </a:xfrm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F2E665-3C02-4C18-92B1-0C7F54943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225" y="3429000"/>
            <a:ext cx="866775" cy="2203174"/>
          </a:xfrm>
          <a:prstGeom prst="star32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26288B-9B9C-4728-A7A2-DB623484F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071"/>
            <a:ext cx="1663792" cy="2971703"/>
          </a:xfrm>
          <a:prstGeom prst="star32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92A89-E096-40BD-B634-859E90C538EC}"/>
              </a:ext>
            </a:extLst>
          </p:cNvPr>
          <p:cNvSpPr txBox="1"/>
          <p:nvPr/>
        </p:nvSpPr>
        <p:spPr>
          <a:xfrm>
            <a:off x="1064872" y="2072473"/>
            <a:ext cx="77610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ক্বারি 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রাহঃফাজিল(ডিগ্রি )মাদরাসা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সদর লক্ষ্মীপুর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০১৭১০০৮৮০৮১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Email-murshidurrahman1981@gmail.com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0331AD-A054-48D6-805C-39BBE5457363}"/>
              </a:ext>
            </a:extLst>
          </p:cNvPr>
          <p:cNvSpPr/>
          <p:nvPr/>
        </p:nvSpPr>
        <p:spPr>
          <a:xfrm>
            <a:off x="8825948" y="2610678"/>
            <a:ext cx="1444487" cy="2203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A6CE01-55E5-43E9-9CFC-C5458237A5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1" b="7454"/>
          <a:stretch/>
        </p:blipFill>
        <p:spPr>
          <a:xfrm>
            <a:off x="8173256" y="2186608"/>
            <a:ext cx="3338961" cy="3153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A5D124-E2F8-4A4A-ABBF-5BA8DAB85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0DBC8-B3AD-4019-AF9E-4C0480C91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6624558"/>
            <a:ext cx="12192000" cy="1472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8A48B5-1A15-482E-BE47-5C3DB559D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01" y="-927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45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B21A2-86F9-4A32-8437-1F5CDE3E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37E40-B9AC-4FCB-9A92-5C5EDECF8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0" y="-77988"/>
            <a:ext cx="12192000" cy="119436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CE33EE-BF8E-4814-B82F-1B218A15C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827312"/>
            <a:ext cx="11993217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4F2EA-E9C0-4C85-880F-79DD7CB43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62" y="3429000"/>
            <a:ext cx="1968592" cy="2971703"/>
          </a:xfrm>
          <a:prstGeom prst="star32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5B114-A68B-475B-8845-171008945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17" y="2958645"/>
            <a:ext cx="1663792" cy="2971703"/>
          </a:xfrm>
          <a:prstGeom prst="star32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76840F-FACF-4E1B-A89E-CE1359486D2A}"/>
              </a:ext>
            </a:extLst>
          </p:cNvPr>
          <p:cNvSpPr txBox="1"/>
          <p:nvPr/>
        </p:nvSpPr>
        <p:spPr>
          <a:xfrm>
            <a:off x="1956122" y="2257063"/>
            <a:ext cx="3854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10617-3EF0-4EEF-BB05-D15BE33378C7}"/>
              </a:ext>
            </a:extLst>
          </p:cNvPr>
          <p:cNvSpPr txBox="1"/>
          <p:nvPr/>
        </p:nvSpPr>
        <p:spPr>
          <a:xfrm>
            <a:off x="1772356" y="1974366"/>
            <a:ext cx="54638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শ্রেনিঃনবম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আলোচ্য বিষয়ঃ তায়াম্মুম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2D1C9C-46AE-417B-A30C-C37F626B6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057" y="-41628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AA3327-819A-4D50-A80E-39F76E056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95" y="1875400"/>
            <a:ext cx="2583670" cy="3516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08A53-2388-435A-A1B6-E477300AC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36" y="3441727"/>
            <a:ext cx="1968592" cy="2971703"/>
          </a:xfrm>
          <a:prstGeom prst="star32">
            <a:avLst/>
          </a:prstGeom>
        </p:spPr>
      </p:pic>
    </p:spTree>
    <p:extLst>
      <p:ext uri="{BB962C8B-B14F-4D97-AF65-F5344CB8AC3E}">
        <p14:creationId xmlns:p14="http://schemas.microsoft.com/office/powerpoint/2010/main" val="522441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A935-682F-41A7-982D-1C29AABE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143EB-69D9-4D80-9B89-1E35E24CE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0800000">
            <a:off x="99391" y="-289883"/>
            <a:ext cx="12192000" cy="185714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78BCA-9447-4CF2-90C0-8940B7415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59" y="3753081"/>
            <a:ext cx="866775" cy="2170641"/>
          </a:xfrm>
          <a:prstGeom prst="star32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00F389-B2AD-4D7C-8A99-F450FE34B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071"/>
            <a:ext cx="1663792" cy="2971703"/>
          </a:xfrm>
          <a:prstGeom prst="star32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0535FE-5CD3-418F-9404-9435F15B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391" y="5000857"/>
            <a:ext cx="12192000" cy="1857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FBAF2B-6A0D-44C1-8B50-490746908DB9}"/>
              </a:ext>
            </a:extLst>
          </p:cNvPr>
          <p:cNvSpPr txBox="1"/>
          <p:nvPr/>
        </p:nvSpPr>
        <p:spPr>
          <a:xfrm>
            <a:off x="1908313" y="2385391"/>
            <a:ext cx="8335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১।তায়াম্মুমের পরিচয় দিতে পারবে ।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২।তায়াম্মুমের ফরজ বর্ননা করতে পারবে।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৩।তায়াম্মুমের সুন্নত গুলু লিখতে পারবে।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৪।তায়াম্মুম ভঙ্গের কারন ব্যাখ্যা করতে পারবে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851BD-DA35-47CF-9212-048401E41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89" y="-36571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5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2717443" y="244699"/>
            <a:ext cx="5254580" cy="875763"/>
          </a:xfrm>
          <a:prstGeom prst="flowChartProcess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76" y="1788530"/>
            <a:ext cx="4428669" cy="21765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53" y="4124337"/>
            <a:ext cx="4416491" cy="2318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3440"/>
            <a:ext cx="4352794" cy="23181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6" y="1568403"/>
            <a:ext cx="4428669" cy="2176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5D96C-9FFE-435B-AC4D-BCED1AAB0A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45" y="-510734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3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5CE7-600D-4C4F-AF11-47BF25A7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4D759-3B81-444D-ADAE-25E89E18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5" y="740780"/>
            <a:ext cx="10515600" cy="34333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 Same Side Corner Rectangle 5">
            <a:extLst>
              <a:ext uri="{FF2B5EF4-FFF2-40B4-BE49-F238E27FC236}">
                <a16:creationId xmlns:a16="http://schemas.microsoft.com/office/drawing/2014/main" id="{36D9C735-45D5-45DD-B3A6-D810CA8A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1" y="4619904"/>
            <a:ext cx="11285316" cy="208858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এগুলি তায়াম্মুমের বিভিন্ন দৃশ্য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FDC72-7E49-4664-A062-3C2B8D101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30" y="-50779"/>
            <a:ext cx="1509540" cy="1497316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8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2395469" y="669702"/>
            <a:ext cx="6877319" cy="1094704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 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21701"/>
              </p:ext>
            </p:extLst>
          </p:nvPr>
        </p:nvGraphicFramePr>
        <p:xfrm>
          <a:off x="5402263" y="3181350"/>
          <a:ext cx="13874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387080" imgH="491040" progId="Package">
                  <p:embed/>
                </p:oleObj>
              </mc:Choice>
              <mc:Fallback>
                <p:oleObj name="Packager Shell Object" showAsIcon="1" r:id="rId2" imgW="1387080" imgH="49104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2263" y="3181350"/>
                        <a:ext cx="1387475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lowchart: Terminator 3"/>
          <p:cNvSpPr/>
          <p:nvPr/>
        </p:nvSpPr>
        <p:spPr>
          <a:xfrm>
            <a:off x="1423686" y="5088833"/>
            <a:ext cx="8673351" cy="1350604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70F5B-C9B8-42AF-A1D0-58CFB24B3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18" y="226843"/>
            <a:ext cx="2096111" cy="2079137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78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550018" y="0"/>
            <a:ext cx="6825802" cy="1378039"/>
          </a:xfrm>
          <a:prstGeom prst="su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2318198" y="2150773"/>
            <a:ext cx="7057622" cy="862884"/>
          </a:xfrm>
          <a:prstGeom prst="flowChartTermina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rgbClr val="FFFF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শাব্দিক অর্থ কী?</a:t>
            </a:r>
            <a:endParaRPr lang="en-US" sz="4000" dirty="0">
              <a:ln>
                <a:solidFill>
                  <a:srgbClr val="FFFF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318198" y="3628624"/>
            <a:ext cx="7057622" cy="9401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rgbClr val="FFC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ফরজ কয়টি?</a:t>
            </a:r>
            <a:endParaRPr lang="en-US" sz="4000" dirty="0">
              <a:ln>
                <a:solidFill>
                  <a:srgbClr val="FFC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318198" y="5183749"/>
            <a:ext cx="7057622" cy="1043188"/>
          </a:xfrm>
          <a:prstGeom prst="flowChartTermina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বস্ত দ্বারা তায়াম্মুম বৈধ</a:t>
            </a:r>
            <a:r>
              <a:rPr lang="en-US" sz="32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b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9525">
                <a:solidFill>
                  <a:srgbClr val="0070C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5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68555" y="198784"/>
            <a:ext cx="8150088" cy="107342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 অর্থ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85531" y="1468192"/>
            <a:ext cx="11714922" cy="2292439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 আরবি শব্দ । এর আভিধানিক অর্থ ইচ্ছা করা, সংকল্প করা 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85531" y="4063751"/>
            <a:ext cx="11714922" cy="2498035"/>
          </a:xfrm>
          <a:prstGeom prst="horizontalScroll">
            <a:avLst>
              <a:gd name="adj" fmla="val 99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শরিয়তের পরিভাষায় তায়াম্মুম বলা হয়,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 মাটি দ্বারা পবিত্র হওয়ার নিয়তে মুখমণ্ডল ও উভয় হাত কনুইসহ মাসেহ করা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AFC654-E20B-4D27-B3D5-31213087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91" y="40615"/>
            <a:ext cx="1401109" cy="1389763"/>
          </a:xfrm>
          <a:prstGeom prst="bevel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559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342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যেই সকল বস্তুদ্বারা তায়াম্মুম বৈধ </vt:lpstr>
      <vt:lpstr>একক কাজ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38</cp:revision>
  <dcterms:created xsi:type="dcterms:W3CDTF">2021-06-13T15:47:23Z</dcterms:created>
  <dcterms:modified xsi:type="dcterms:W3CDTF">2021-06-14T15:10:34Z</dcterms:modified>
</cp:coreProperties>
</file>