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57" r:id="rId5"/>
    <p:sldId id="260" r:id="rId6"/>
    <p:sldId id="262" r:id="rId7"/>
    <p:sldId id="271" r:id="rId8"/>
    <p:sldId id="263" r:id="rId9"/>
    <p:sldId id="265" r:id="rId10"/>
    <p:sldId id="259" r:id="rId11"/>
    <p:sldId id="264" r:id="rId12"/>
    <p:sldId id="266" r:id="rId13"/>
    <p:sldId id="267"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5" d="100"/>
          <a:sy n="85" d="100"/>
        </p:scale>
        <p:origin x="-72" y="-4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ideo" Target="file:///C:\Users\PC%20Lab\Downloads\Motion%20and%20its%20Types%20-%20Part%201%20_%20Don't%20Memorise.mp4"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ideo" Target="file:///C:\Users\PC%20Lab\Downloads\Mosharraf%20Karim%20Aparna%20New%20Bangla%20Best%20Funny%20Natok%202018.mp4"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www.school30day.com/%E0%A6%AC%E0%A6%87"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533400"/>
            <a:ext cx="6400800" cy="1446550"/>
          </a:xfrm>
          <a:prstGeom prst="rect">
            <a:avLst/>
          </a:prstGeom>
          <a:noFill/>
        </p:spPr>
        <p:txBody>
          <a:bodyPr wrap="square" rtlCol="0">
            <a:spAutoFit/>
          </a:bodyPr>
          <a:lstStyle/>
          <a:p>
            <a:r>
              <a:rPr lang="en-US" sz="8800" dirty="0" smtClean="0">
                <a:solidFill>
                  <a:srgbClr val="00B050"/>
                </a:solidFill>
                <a:latin typeface="NikoshBAN" pitchFamily="2" charset="0"/>
                <a:cs typeface="NikoshBAN" pitchFamily="2" charset="0"/>
              </a:rPr>
              <a:t>     </a:t>
            </a:r>
            <a:r>
              <a:rPr lang="en-US" sz="8800" dirty="0" err="1" smtClean="0">
                <a:solidFill>
                  <a:srgbClr val="00B050"/>
                </a:solidFill>
                <a:latin typeface="NikoshBAN" pitchFamily="2" charset="0"/>
                <a:cs typeface="NikoshBAN" pitchFamily="2" charset="0"/>
              </a:rPr>
              <a:t>স্বাগতম</a:t>
            </a:r>
            <a:r>
              <a:rPr lang="en-US" sz="8800" dirty="0" smtClean="0">
                <a:solidFill>
                  <a:srgbClr val="00B050"/>
                </a:solidFill>
                <a:latin typeface="NikoshBAN" pitchFamily="2" charset="0"/>
                <a:cs typeface="NikoshBAN" pitchFamily="2" charset="0"/>
              </a:rPr>
              <a:t> </a:t>
            </a:r>
            <a:endParaRPr lang="en-US" sz="8800" dirty="0">
              <a:solidFill>
                <a:srgbClr val="00B050"/>
              </a:solidFill>
              <a:latin typeface="NikoshBAN" pitchFamily="2" charset="0"/>
              <a:cs typeface="NikoshBAN" pitchFamily="2" charset="0"/>
            </a:endParaRPr>
          </a:p>
        </p:txBody>
      </p:sp>
      <p:pic>
        <p:nvPicPr>
          <p:cNvPr id="4" name="Picture 3" descr="rose.jpg"/>
          <p:cNvPicPr>
            <a:picLocks noChangeAspect="1"/>
          </p:cNvPicPr>
          <p:nvPr/>
        </p:nvPicPr>
        <p:blipFill>
          <a:blip r:embed="rId2" cstate="print"/>
          <a:stretch>
            <a:fillRect/>
          </a:stretch>
        </p:blipFill>
        <p:spPr>
          <a:xfrm>
            <a:off x="2057400" y="1905000"/>
            <a:ext cx="4610219" cy="4953000"/>
          </a:xfrm>
          <a:prstGeom prst="rect">
            <a:avLst/>
          </a:prstGeom>
        </p:spPr>
      </p:pic>
      <p:sp>
        <p:nvSpPr>
          <p:cNvPr id="5" name="TextBox 4"/>
          <p:cNvSpPr txBox="1"/>
          <p:nvPr/>
        </p:nvSpPr>
        <p:spPr>
          <a:xfrm>
            <a:off x="3124200" y="3276600"/>
            <a:ext cx="3429000" cy="830997"/>
          </a:xfrm>
          <a:prstGeom prst="rect">
            <a:avLst/>
          </a:prstGeom>
          <a:noFill/>
        </p:spPr>
        <p:txBody>
          <a:bodyPr wrap="square" rtlCol="0">
            <a:spAutoFit/>
          </a:bodyPr>
          <a:lstStyle/>
          <a:p>
            <a:r>
              <a:rPr lang="en-US" sz="4800" dirty="0" err="1" smtClean="0">
                <a:latin typeface="NikoshBAN" pitchFamily="2" charset="0"/>
                <a:cs typeface="NikoshBAN" pitchFamily="2" charset="0"/>
              </a:rPr>
              <a:t>সকলকে</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শুভেচ্ছা</a:t>
            </a:r>
            <a:r>
              <a:rPr lang="en-US" sz="4800" dirty="0" smtClean="0">
                <a:latin typeface="NikoshBAN" pitchFamily="2" charset="0"/>
                <a:cs typeface="NikoshBAN" pitchFamily="2"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trips(downLeft)">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Motion and its Types - Part 1 _ Don't Memorise.mp4">
            <a:hlinkClick r:id="" action="ppaction://media"/>
          </p:cNvPr>
          <p:cNvPicPr>
            <a:picLocks noRot="1" noChangeAspect="1"/>
          </p:cNvPicPr>
          <p:nvPr>
            <a:videoFile r:link="rId1"/>
          </p:nvPr>
        </p:nvPicPr>
        <p:blipFill>
          <a:blip r:embed="rId3"/>
          <a:stretch>
            <a:fillRect/>
          </a:stretch>
        </p:blipFill>
        <p:spPr>
          <a:xfrm>
            <a:off x="3048000" y="2286000"/>
            <a:ext cx="3048000" cy="2286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p:cTn id="13" fill="hold" display="0">
                  <p:stCondLst>
                    <p:cond delay="indefinite"/>
                  </p:stCondLst>
                  <p:endCondLst>
                    <p:cond evt="onNext" delay="0">
                      <p:tgtEl>
                        <p:sldTgt/>
                      </p:tgtEl>
                    </p:cond>
                    <p:cond evt="onPrev" delay="0">
                      <p:tgtEl>
                        <p:sldTgt/>
                      </p:tgtEl>
                    </p:cond>
                  </p:endCondLst>
                </p:cTn>
                <p:tgtEl>
                  <p:spTgt spid="2"/>
                </p:tgtEl>
              </p:cMediaNode>
            </p:video>
            <p:seq concurrent="1" nextAc="seek">
              <p:cTn id="14" restart="whenNotActive" fill="hold" evtFilter="cancelBubble" nodeType="interactiveSeq">
                <p:stCondLst>
                  <p:cond evt="onClick" delay="0">
                    <p:tgtEl>
                      <p:spTgt spid="2"/>
                    </p:tgtEl>
                  </p:cond>
                </p:stCondLst>
                <p:endSync evt="end" delay="0">
                  <p:rtn val="all"/>
                </p:endSync>
                <p:childTnLst>
                  <p:par>
                    <p:cTn id="15" fill="hold">
                      <p:stCondLst>
                        <p:cond delay="0"/>
                      </p:stCondLst>
                      <p:childTnLst>
                        <p:par>
                          <p:cTn id="16" fill="hold">
                            <p:stCondLst>
                              <p:cond delay="0"/>
                            </p:stCondLst>
                            <p:childTnLst>
                              <p:par>
                                <p:cTn id="17" presetID="2" presetClass="mediacall" presetSubtype="0" fill="hold" nodeType="clickEffect">
                                  <p:stCondLst>
                                    <p:cond delay="0"/>
                                  </p:stCondLst>
                                  <p:childTnLst>
                                    <p:cmd type="call" cmd="togglePause">
                                      <p:cBhvr>
                                        <p:cTn id="18"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47800" y="838200"/>
            <a:ext cx="7467600" cy="1323439"/>
          </a:xfrm>
          <a:prstGeom prst="rect">
            <a:avLst/>
          </a:prstGeom>
          <a:noFill/>
        </p:spPr>
        <p:txBody>
          <a:bodyPr wrap="square" rtlCol="0">
            <a:spAutoFit/>
          </a:bodyPr>
          <a:lstStyle/>
          <a:p>
            <a:r>
              <a:rPr lang="en-US" sz="8000" dirty="0" smtClean="0">
                <a:solidFill>
                  <a:schemeClr val="accent2">
                    <a:lumMod val="75000"/>
                  </a:schemeClr>
                </a:solidFill>
                <a:latin typeface="NikoshBAN" pitchFamily="2" charset="0"/>
                <a:cs typeface="NikoshBAN" pitchFamily="2" charset="0"/>
              </a:rPr>
              <a:t>        </a:t>
            </a:r>
            <a:r>
              <a:rPr lang="en-US" sz="8000" dirty="0" err="1" smtClean="0">
                <a:solidFill>
                  <a:schemeClr val="accent2">
                    <a:lumMod val="75000"/>
                  </a:schemeClr>
                </a:solidFill>
                <a:latin typeface="NikoshBAN" pitchFamily="2" charset="0"/>
                <a:cs typeface="NikoshBAN" pitchFamily="2" charset="0"/>
              </a:rPr>
              <a:t>মূল্যায়ন</a:t>
            </a:r>
            <a:r>
              <a:rPr lang="en-US" sz="8000" dirty="0" smtClean="0">
                <a:solidFill>
                  <a:schemeClr val="accent2">
                    <a:lumMod val="75000"/>
                  </a:schemeClr>
                </a:solidFill>
                <a:latin typeface="NikoshBAN" pitchFamily="2" charset="0"/>
                <a:cs typeface="NikoshBAN" pitchFamily="2" charset="0"/>
              </a:rPr>
              <a:t> </a:t>
            </a:r>
            <a:endParaRPr lang="en-US" sz="8000" dirty="0">
              <a:solidFill>
                <a:schemeClr val="accent2">
                  <a:lumMod val="75000"/>
                </a:schemeClr>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762000"/>
            <a:ext cx="6096000" cy="1200329"/>
          </a:xfrm>
          <a:prstGeom prst="rect">
            <a:avLst/>
          </a:prstGeom>
          <a:noFill/>
        </p:spPr>
        <p:txBody>
          <a:bodyPr wrap="square" rtlCol="0">
            <a:spAutoFit/>
          </a:bodyPr>
          <a:lstStyle/>
          <a:p>
            <a:r>
              <a:rPr lang="en-US" sz="7200" dirty="0" smtClean="0">
                <a:solidFill>
                  <a:schemeClr val="accent6">
                    <a:lumMod val="60000"/>
                    <a:lumOff val="40000"/>
                  </a:schemeClr>
                </a:solidFill>
                <a:latin typeface="NikoshBAN" pitchFamily="2" charset="0"/>
                <a:cs typeface="NikoshBAN" pitchFamily="2" charset="0"/>
              </a:rPr>
              <a:t>      </a:t>
            </a:r>
            <a:r>
              <a:rPr lang="en-US" sz="7200" dirty="0" err="1" smtClean="0">
                <a:solidFill>
                  <a:schemeClr val="accent6">
                    <a:lumMod val="60000"/>
                    <a:lumOff val="40000"/>
                  </a:schemeClr>
                </a:solidFill>
                <a:latin typeface="NikoshBAN" pitchFamily="2" charset="0"/>
                <a:cs typeface="NikoshBAN" pitchFamily="2" charset="0"/>
              </a:rPr>
              <a:t>একক</a:t>
            </a:r>
            <a:r>
              <a:rPr lang="en-US" sz="7200" dirty="0" smtClean="0">
                <a:solidFill>
                  <a:schemeClr val="accent6">
                    <a:lumMod val="60000"/>
                    <a:lumOff val="40000"/>
                  </a:schemeClr>
                </a:solidFill>
                <a:latin typeface="NikoshBAN" pitchFamily="2" charset="0"/>
                <a:cs typeface="NikoshBAN" pitchFamily="2" charset="0"/>
              </a:rPr>
              <a:t> </a:t>
            </a:r>
            <a:r>
              <a:rPr lang="en-US" sz="7200" dirty="0" err="1" smtClean="0">
                <a:solidFill>
                  <a:schemeClr val="accent6">
                    <a:lumMod val="60000"/>
                    <a:lumOff val="40000"/>
                  </a:schemeClr>
                </a:solidFill>
                <a:latin typeface="NikoshBAN" pitchFamily="2" charset="0"/>
                <a:cs typeface="NikoshBAN" pitchFamily="2" charset="0"/>
              </a:rPr>
              <a:t>কাজ</a:t>
            </a:r>
            <a:r>
              <a:rPr lang="en-US" sz="7200" dirty="0" smtClean="0">
                <a:solidFill>
                  <a:schemeClr val="accent6">
                    <a:lumMod val="60000"/>
                    <a:lumOff val="40000"/>
                  </a:schemeClr>
                </a:solidFill>
                <a:latin typeface="NikoshBAN" pitchFamily="2" charset="0"/>
                <a:cs typeface="NikoshBAN" pitchFamily="2" charset="0"/>
              </a:rPr>
              <a:t> </a:t>
            </a:r>
            <a:r>
              <a:rPr lang="en-US" sz="7200" dirty="0" smtClean="0">
                <a:solidFill>
                  <a:schemeClr val="accent6">
                    <a:lumMod val="60000"/>
                    <a:lumOff val="40000"/>
                  </a:schemeClr>
                </a:solidFill>
              </a:rPr>
              <a:t> </a:t>
            </a:r>
            <a:endParaRPr lang="en-US" sz="7200" dirty="0">
              <a:solidFill>
                <a:schemeClr val="accent6">
                  <a:lumMod val="60000"/>
                  <a:lumOff val="40000"/>
                </a:schemeClr>
              </a:solidFill>
            </a:endParaRPr>
          </a:p>
        </p:txBody>
      </p:sp>
      <p:sp>
        <p:nvSpPr>
          <p:cNvPr id="4" name="TextBox 3"/>
          <p:cNvSpPr txBox="1"/>
          <p:nvPr/>
        </p:nvSpPr>
        <p:spPr>
          <a:xfrm>
            <a:off x="1524000" y="2286000"/>
            <a:ext cx="6096000" cy="923330"/>
          </a:xfrm>
          <a:prstGeom prst="rect">
            <a:avLst/>
          </a:prstGeom>
          <a:noFill/>
        </p:spPr>
        <p:txBody>
          <a:bodyPr wrap="square" rtlCol="0">
            <a:spAutoFit/>
          </a:bodyPr>
          <a:lstStyle/>
          <a:p>
            <a:r>
              <a:rPr lang="en-US" dirty="0" smtClean="0">
                <a:latin typeface="NikoshBAN" pitchFamily="2" charset="0"/>
                <a:cs typeface="NikoshBAN" pitchFamily="2" charset="0"/>
              </a:rPr>
              <a:t>১। </a:t>
            </a:r>
            <a:r>
              <a:rPr lang="en-US" dirty="0" err="1" smtClean="0">
                <a:latin typeface="NikoshBAN" pitchFamily="2" charset="0"/>
                <a:cs typeface="NikoshBAN" pitchFamily="2" charset="0"/>
              </a:rPr>
              <a:t>গতি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a:t>
            </a:r>
            <a:r>
              <a:rPr lang="en-US" dirty="0" smtClean="0">
                <a:latin typeface="NikoshBAN" pitchFamily="2" charset="0"/>
                <a:cs typeface="NikoshBAN" pitchFamily="2" charset="0"/>
              </a:rPr>
              <a:t> ?</a:t>
            </a:r>
          </a:p>
          <a:p>
            <a:r>
              <a:rPr lang="en-US" dirty="0" smtClean="0">
                <a:latin typeface="NikoshBAN" pitchFamily="2" charset="0"/>
                <a:cs typeface="NikoshBAN" pitchFamily="2" charset="0"/>
              </a:rPr>
              <a:t>২। </a:t>
            </a:r>
            <a:r>
              <a:rPr lang="en-US" dirty="0" err="1" smtClean="0">
                <a:latin typeface="NikoshBAN" pitchFamily="2" charset="0"/>
                <a:cs typeface="NikoshBAN" pitchFamily="2" charset="0"/>
              </a:rPr>
              <a:t>গতি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প্রকার</a:t>
            </a:r>
            <a:r>
              <a:rPr lang="en-US" dirty="0" smtClean="0">
                <a:latin typeface="NikoshBAN" pitchFamily="2" charset="0"/>
                <a:cs typeface="NikoshBAN" pitchFamily="2" charset="0"/>
              </a:rPr>
              <a:t> ? </a:t>
            </a:r>
          </a:p>
          <a:p>
            <a:r>
              <a:rPr lang="en-US" dirty="0" smtClean="0">
                <a:latin typeface="NikoshBAN" pitchFamily="2" charset="0"/>
                <a:cs typeface="NikoshBAN" pitchFamily="2" charset="0"/>
              </a:rPr>
              <a:t>৩। </a:t>
            </a:r>
            <a:r>
              <a:rPr lang="en-US" dirty="0" err="1" smtClean="0">
                <a:latin typeface="NikoshBAN" pitchFamily="2" charset="0"/>
                <a:cs typeface="NikoshBAN" pitchFamily="2" charset="0"/>
              </a:rPr>
              <a:t>গতির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প্রধান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প্রকারভেদ</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গুলোর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নাম</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বল</a:t>
            </a:r>
            <a:r>
              <a:rPr lang="en-US" dirty="0" smtClean="0">
                <a:latin typeface="NikoshBAN" pitchFamily="2" charset="0"/>
                <a:cs typeface="NikoshBAN" pitchFamily="2" charset="0"/>
              </a:rPr>
              <a:t> ।  </a:t>
            </a: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533400"/>
            <a:ext cx="6553200" cy="1323439"/>
          </a:xfrm>
          <a:prstGeom prst="rect">
            <a:avLst/>
          </a:prstGeom>
          <a:noFill/>
        </p:spPr>
        <p:txBody>
          <a:bodyPr wrap="square" rtlCol="0">
            <a:spAutoFit/>
          </a:bodyPr>
          <a:lstStyle/>
          <a:p>
            <a:r>
              <a:rPr lang="en-US" sz="8000" dirty="0" smtClean="0">
                <a:solidFill>
                  <a:srgbClr val="00B050"/>
                </a:solidFill>
                <a:latin typeface="NikoshBAN" pitchFamily="2" charset="0"/>
                <a:cs typeface="NikoshBAN" pitchFamily="2" charset="0"/>
              </a:rPr>
              <a:t>    </a:t>
            </a:r>
            <a:r>
              <a:rPr lang="en-US" sz="8000" dirty="0" err="1" smtClean="0">
                <a:solidFill>
                  <a:srgbClr val="00B050"/>
                </a:solidFill>
                <a:latin typeface="NikoshBAN" pitchFamily="2" charset="0"/>
                <a:cs typeface="NikoshBAN" pitchFamily="2" charset="0"/>
              </a:rPr>
              <a:t>দলীয়</a:t>
            </a:r>
            <a:r>
              <a:rPr lang="en-US" sz="8000" dirty="0" smtClean="0">
                <a:solidFill>
                  <a:srgbClr val="00B050"/>
                </a:solidFill>
                <a:latin typeface="NikoshBAN" pitchFamily="2" charset="0"/>
                <a:cs typeface="NikoshBAN" pitchFamily="2" charset="0"/>
              </a:rPr>
              <a:t> </a:t>
            </a:r>
            <a:r>
              <a:rPr lang="en-US" sz="8000" dirty="0" err="1" smtClean="0">
                <a:solidFill>
                  <a:srgbClr val="00B050"/>
                </a:solidFill>
                <a:latin typeface="NikoshBAN" pitchFamily="2" charset="0"/>
                <a:cs typeface="NikoshBAN" pitchFamily="2" charset="0"/>
              </a:rPr>
              <a:t>কাজ</a:t>
            </a:r>
            <a:r>
              <a:rPr lang="en-US" sz="8000" dirty="0" smtClean="0">
                <a:solidFill>
                  <a:srgbClr val="00B050"/>
                </a:solidFill>
                <a:latin typeface="NikoshBAN" pitchFamily="2" charset="0"/>
                <a:cs typeface="NikoshBAN" pitchFamily="2" charset="0"/>
              </a:rPr>
              <a:t> </a:t>
            </a:r>
            <a:endParaRPr lang="en-US" sz="8000" dirty="0">
              <a:solidFill>
                <a:srgbClr val="00B050"/>
              </a:solidFill>
              <a:latin typeface="NikoshBAN" pitchFamily="2" charset="0"/>
              <a:cs typeface="NikoshBAN" pitchFamily="2" charset="0"/>
            </a:endParaRPr>
          </a:p>
        </p:txBody>
      </p:sp>
      <p:sp>
        <p:nvSpPr>
          <p:cNvPr id="4" name="TextBox 3"/>
          <p:cNvSpPr txBox="1"/>
          <p:nvPr/>
        </p:nvSpPr>
        <p:spPr>
          <a:xfrm>
            <a:off x="1752600" y="2286000"/>
            <a:ext cx="6096000" cy="1323439"/>
          </a:xfrm>
          <a:prstGeom prst="rect">
            <a:avLst/>
          </a:prstGeom>
          <a:noFill/>
        </p:spPr>
        <p:txBody>
          <a:bodyPr wrap="square" rtlCol="0">
            <a:spAutoFit/>
          </a:bodyPr>
          <a:lstStyle/>
          <a:p>
            <a:r>
              <a:rPr lang="en-US" sz="4000" dirty="0" err="1" smtClean="0">
                <a:solidFill>
                  <a:srgbClr val="FF0000"/>
                </a:solidFill>
                <a:latin typeface="NikoshBAN" pitchFamily="2" charset="0"/>
                <a:cs typeface="NikoshBAN" pitchFamily="2" charset="0"/>
              </a:rPr>
              <a:t>বৃত্তীয়</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গতি</a:t>
            </a:r>
            <a:r>
              <a:rPr lang="en-US" sz="4000" dirty="0" smtClean="0">
                <a:solidFill>
                  <a:srgbClr val="FF0000"/>
                </a:solidFill>
                <a:latin typeface="NikoshBAN" pitchFamily="2" charset="0"/>
                <a:cs typeface="NikoshBAN" pitchFamily="2" charset="0"/>
              </a:rPr>
              <a:t> ও </a:t>
            </a:r>
            <a:r>
              <a:rPr lang="en-US" sz="4000" dirty="0" err="1" smtClean="0">
                <a:solidFill>
                  <a:srgbClr val="FF0000"/>
                </a:solidFill>
                <a:latin typeface="NikoshBAN" pitchFamily="2" charset="0"/>
                <a:cs typeface="NikoshBAN" pitchFamily="2" charset="0"/>
              </a:rPr>
              <a:t>ঘুর্নন</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গতির</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মধ্যে</a:t>
            </a:r>
            <a:r>
              <a:rPr lang="en-US" sz="4000" dirty="0" smtClean="0">
                <a:solidFill>
                  <a:srgbClr val="FF0000"/>
                </a:solidFill>
                <a:latin typeface="NikoshBAN" pitchFamily="2" charset="0"/>
                <a:cs typeface="NikoshBAN" pitchFamily="2" charset="0"/>
              </a:rPr>
              <a:t> ৪ </a:t>
            </a:r>
            <a:r>
              <a:rPr lang="en-US" sz="4000" dirty="0" err="1" smtClean="0">
                <a:solidFill>
                  <a:srgbClr val="FF0000"/>
                </a:solidFill>
                <a:latin typeface="NikoshBAN" pitchFamily="2" charset="0"/>
                <a:cs typeface="NikoshBAN" pitchFamily="2" charset="0"/>
              </a:rPr>
              <a:t>টি</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পার্থক্য</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লিখ</a:t>
            </a:r>
            <a:r>
              <a:rPr lang="en-US" sz="4000" dirty="0" smtClean="0">
                <a:solidFill>
                  <a:srgbClr val="FF0000"/>
                </a:solidFill>
                <a:latin typeface="NikoshBAN" pitchFamily="2" charset="0"/>
                <a:cs typeface="NikoshBAN" pitchFamily="2" charset="0"/>
              </a:rPr>
              <a:t>। </a:t>
            </a:r>
            <a:endParaRPr lang="en-US" sz="4000" dirty="0">
              <a:solidFill>
                <a:srgbClr val="FF0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457200"/>
            <a:ext cx="7924800" cy="1323439"/>
          </a:xfrm>
          <a:prstGeom prst="rect">
            <a:avLst/>
          </a:prstGeom>
          <a:noFill/>
        </p:spPr>
        <p:txBody>
          <a:bodyPr wrap="square" rtlCol="0">
            <a:spAutoFit/>
          </a:bodyPr>
          <a:lstStyle/>
          <a:p>
            <a:r>
              <a:rPr lang="en-US" sz="8000" dirty="0" smtClean="0">
                <a:solidFill>
                  <a:srgbClr val="00B050"/>
                </a:solidFill>
                <a:latin typeface="NikoshBAN" pitchFamily="2" charset="0"/>
                <a:cs typeface="NikoshBAN" pitchFamily="2" charset="0"/>
              </a:rPr>
              <a:t>       </a:t>
            </a:r>
            <a:r>
              <a:rPr lang="en-US" sz="8000" dirty="0" err="1" smtClean="0">
                <a:solidFill>
                  <a:srgbClr val="00B050"/>
                </a:solidFill>
                <a:latin typeface="NikoshBAN" pitchFamily="2" charset="0"/>
                <a:cs typeface="NikoshBAN" pitchFamily="2" charset="0"/>
              </a:rPr>
              <a:t>বাড়ির</a:t>
            </a:r>
            <a:r>
              <a:rPr lang="en-US" sz="8000" dirty="0" smtClean="0">
                <a:solidFill>
                  <a:srgbClr val="00B050"/>
                </a:solidFill>
                <a:latin typeface="NikoshBAN" pitchFamily="2" charset="0"/>
                <a:cs typeface="NikoshBAN" pitchFamily="2" charset="0"/>
              </a:rPr>
              <a:t> </a:t>
            </a:r>
            <a:r>
              <a:rPr lang="en-US" sz="8000" dirty="0" err="1" smtClean="0">
                <a:solidFill>
                  <a:srgbClr val="00B050"/>
                </a:solidFill>
                <a:latin typeface="NikoshBAN" pitchFamily="2" charset="0"/>
                <a:cs typeface="NikoshBAN" pitchFamily="2" charset="0"/>
              </a:rPr>
              <a:t>কাজ</a:t>
            </a:r>
            <a:r>
              <a:rPr lang="en-US" sz="8000" dirty="0" smtClean="0">
                <a:solidFill>
                  <a:srgbClr val="00B050"/>
                </a:solidFill>
                <a:latin typeface="NikoshBAN" pitchFamily="2" charset="0"/>
                <a:cs typeface="NikoshBAN" pitchFamily="2" charset="0"/>
              </a:rPr>
              <a:t> </a:t>
            </a:r>
            <a:endParaRPr lang="en-US" sz="8000" dirty="0">
              <a:solidFill>
                <a:srgbClr val="00B050"/>
              </a:solidFill>
              <a:latin typeface="NikoshBAN" pitchFamily="2" charset="0"/>
              <a:cs typeface="NikoshBAN" pitchFamily="2" charset="0"/>
            </a:endParaRPr>
          </a:p>
        </p:txBody>
      </p:sp>
      <p:sp>
        <p:nvSpPr>
          <p:cNvPr id="3" name="TextBox 2"/>
          <p:cNvSpPr txBox="1"/>
          <p:nvPr/>
        </p:nvSpPr>
        <p:spPr>
          <a:xfrm>
            <a:off x="1295400" y="2438400"/>
            <a:ext cx="7467600" cy="1200329"/>
          </a:xfrm>
          <a:prstGeom prst="rect">
            <a:avLst/>
          </a:prstGeom>
          <a:noFill/>
        </p:spPr>
        <p:txBody>
          <a:bodyPr wrap="square" rtlCol="0">
            <a:spAutoFit/>
          </a:bodyPr>
          <a:lstStyle/>
          <a:p>
            <a:r>
              <a:rPr lang="en-US" dirty="0" smtClean="0">
                <a:latin typeface="NikoshBAN" pitchFamily="2" charset="0"/>
                <a:cs typeface="NikoshBAN" pitchFamily="2" charset="0"/>
              </a:rPr>
              <a:t>১। </a:t>
            </a:r>
            <a:r>
              <a:rPr lang="en-US" dirty="0" err="1" smtClean="0">
                <a:latin typeface="NikoshBAN" pitchFamily="2" charset="0"/>
                <a:cs typeface="NikoshBAN" pitchFamily="2" charset="0"/>
              </a:rPr>
              <a:t>স্থিতি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বলে</a:t>
            </a:r>
            <a:r>
              <a:rPr lang="en-US" dirty="0" smtClean="0">
                <a:latin typeface="NikoshBAN" pitchFamily="2" charset="0"/>
                <a:cs typeface="NikoshBAN" pitchFamily="2" charset="0"/>
              </a:rPr>
              <a:t>? </a:t>
            </a:r>
          </a:p>
          <a:p>
            <a:r>
              <a:rPr lang="en-US" dirty="0" smtClean="0">
                <a:latin typeface="NikoshBAN" pitchFamily="2" charset="0"/>
                <a:cs typeface="NikoshBAN" pitchFamily="2" charset="0"/>
              </a:rPr>
              <a:t>২। </a:t>
            </a:r>
            <a:r>
              <a:rPr lang="en-US" dirty="0" err="1" smtClean="0">
                <a:latin typeface="NikoshBAN" pitchFamily="2" charset="0"/>
                <a:cs typeface="NikoshBAN" pitchFamily="2" charset="0"/>
              </a:rPr>
              <a:t>গতি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বলে</a:t>
            </a:r>
            <a:r>
              <a:rPr lang="en-US" dirty="0" smtClean="0">
                <a:latin typeface="NikoshBAN" pitchFamily="2" charset="0"/>
                <a:cs typeface="NikoshBAN" pitchFamily="2" charset="0"/>
              </a:rPr>
              <a:t> ও </a:t>
            </a:r>
            <a:r>
              <a:rPr lang="en-US" dirty="0" err="1" smtClean="0">
                <a:latin typeface="NikoshBAN" pitchFamily="2" charset="0"/>
                <a:cs typeface="NikoshBAN" pitchFamily="2" charset="0"/>
              </a:rPr>
              <a:t>তার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প্রকারভেদ</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লিখ</a:t>
            </a:r>
            <a:r>
              <a:rPr lang="en-US" dirty="0" smtClean="0">
                <a:latin typeface="NikoshBAN" pitchFamily="2" charset="0"/>
                <a:cs typeface="NikoshBAN" pitchFamily="2" charset="0"/>
              </a:rPr>
              <a:t>। </a:t>
            </a:r>
          </a:p>
          <a:p>
            <a:r>
              <a:rPr lang="en-US" dirty="0" smtClean="0">
                <a:latin typeface="NikoshBAN" pitchFamily="2" charset="0"/>
                <a:cs typeface="NikoshBAN" pitchFamily="2" charset="0"/>
              </a:rPr>
              <a:t>৩।স্পন্দন </a:t>
            </a:r>
            <a:r>
              <a:rPr lang="en-US" dirty="0" err="1" smtClean="0">
                <a:latin typeface="NikoshBAN" pitchFamily="2" charset="0"/>
                <a:cs typeface="NikoshBAN" pitchFamily="2" charset="0"/>
              </a:rPr>
              <a:t>গতি</a:t>
            </a:r>
            <a:r>
              <a:rPr lang="en-US" dirty="0" smtClean="0">
                <a:latin typeface="NikoshBAN" pitchFamily="2" charset="0"/>
                <a:cs typeface="NikoshBAN" pitchFamily="2" charset="0"/>
              </a:rPr>
              <a:t> ও </a:t>
            </a:r>
            <a:r>
              <a:rPr lang="en-US" dirty="0" err="1" smtClean="0">
                <a:latin typeface="NikoshBAN" pitchFamily="2" charset="0"/>
                <a:cs typeface="NikoshBAN" pitchFamily="2" charset="0"/>
              </a:rPr>
              <a:t>এক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প্রকার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পর্যাবৃত্তীয়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আলোচনা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a:t>
            </a:r>
            <a:r>
              <a:rPr lang="en-US" dirty="0" smtClean="0">
                <a:latin typeface="NikoshBAN" pitchFamily="2" charset="0"/>
                <a:cs typeface="NikoshBAN" pitchFamily="2" charset="0"/>
              </a:rPr>
              <a:t>। </a:t>
            </a:r>
          </a:p>
          <a:p>
            <a:r>
              <a:rPr lang="en-US" dirty="0" smtClean="0">
                <a:latin typeface="NikoshBAN" pitchFamily="2" charset="0"/>
                <a:cs typeface="NikoshBAN" pitchFamily="2" charset="0"/>
              </a:rPr>
              <a:t>৪। </a:t>
            </a:r>
            <a:r>
              <a:rPr lang="en-US" dirty="0" err="1" smtClean="0">
                <a:latin typeface="NikoshBAN" pitchFamily="2" charset="0"/>
                <a:cs typeface="NikoshBAN" pitchFamily="2" charset="0"/>
              </a:rPr>
              <a:t>বিভিন্ন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গতি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সর্ম্পকে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আলচোনা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a:t>
            </a:r>
            <a:r>
              <a:rPr lang="en-US" dirty="0" smtClean="0">
                <a:latin typeface="NikoshBAN" pitchFamily="2" charset="0"/>
                <a:cs typeface="NikoshBAN" pitchFamily="2" charset="0"/>
              </a:rPr>
              <a:t>। </a:t>
            </a:r>
            <a:endParaRPr lang="en-US"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533400"/>
            <a:ext cx="6324600" cy="1323439"/>
          </a:xfrm>
          <a:prstGeom prst="rect">
            <a:avLst/>
          </a:prstGeom>
          <a:noFill/>
        </p:spPr>
        <p:txBody>
          <a:bodyPr wrap="square" rtlCol="0">
            <a:spAutoFit/>
          </a:bodyPr>
          <a:lstStyle/>
          <a:p>
            <a:r>
              <a:rPr lang="en-US" sz="8000" dirty="0" smtClean="0">
                <a:solidFill>
                  <a:schemeClr val="accent2"/>
                </a:solidFill>
                <a:latin typeface="NikoshBAN" pitchFamily="2" charset="0"/>
                <a:cs typeface="NikoshBAN" pitchFamily="2" charset="0"/>
              </a:rPr>
              <a:t>      </a:t>
            </a:r>
            <a:r>
              <a:rPr lang="en-US" sz="8000" dirty="0" err="1" smtClean="0">
                <a:solidFill>
                  <a:schemeClr val="accent2"/>
                </a:solidFill>
                <a:latin typeface="NikoshBAN" pitchFamily="2" charset="0"/>
                <a:cs typeface="NikoshBAN" pitchFamily="2" charset="0"/>
              </a:rPr>
              <a:t>ধন্যবাদ</a:t>
            </a:r>
            <a:r>
              <a:rPr lang="en-US" sz="8000" dirty="0" smtClean="0">
                <a:solidFill>
                  <a:schemeClr val="accent2"/>
                </a:solidFill>
                <a:latin typeface="NikoshBAN" pitchFamily="2" charset="0"/>
                <a:cs typeface="NikoshBAN" pitchFamily="2" charset="0"/>
              </a:rPr>
              <a:t> </a:t>
            </a:r>
            <a:r>
              <a:rPr lang="en-US" sz="8000" dirty="0" smtClean="0">
                <a:solidFill>
                  <a:schemeClr val="accent2"/>
                </a:solidFill>
              </a:rPr>
              <a:t> </a:t>
            </a:r>
            <a:endParaRPr lang="en-US" sz="8000" dirty="0">
              <a:solidFill>
                <a:schemeClr val="accent2"/>
              </a:solidFill>
            </a:endParaRPr>
          </a:p>
        </p:txBody>
      </p:sp>
      <p:pic>
        <p:nvPicPr>
          <p:cNvPr id="3" name="Picture 2" descr="beautiful-bloom-blooming-kkkkk.jpg"/>
          <p:cNvPicPr>
            <a:picLocks noChangeAspect="1"/>
          </p:cNvPicPr>
          <p:nvPr/>
        </p:nvPicPr>
        <p:blipFill>
          <a:blip r:embed="rId2" cstate="print"/>
          <a:stretch>
            <a:fillRect/>
          </a:stretch>
        </p:blipFill>
        <p:spPr>
          <a:xfrm>
            <a:off x="2133600" y="1905000"/>
            <a:ext cx="6038398" cy="4572000"/>
          </a:xfrm>
          <a:prstGeom prst="rect">
            <a:avLst/>
          </a:prstGeom>
        </p:spPr>
      </p:pic>
      <p:sp>
        <p:nvSpPr>
          <p:cNvPr id="4" name="TextBox 3"/>
          <p:cNvSpPr txBox="1"/>
          <p:nvPr/>
        </p:nvSpPr>
        <p:spPr>
          <a:xfrm>
            <a:off x="2590800" y="3733800"/>
            <a:ext cx="5181600" cy="400110"/>
          </a:xfrm>
          <a:prstGeom prst="rect">
            <a:avLst/>
          </a:prstGeom>
          <a:noFill/>
        </p:spPr>
        <p:txBody>
          <a:bodyPr wrap="square" rtlCol="0">
            <a:spAutoFit/>
          </a:bodyPr>
          <a:lstStyle/>
          <a:p>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সকলের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সুসাস্থ</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কামনায়</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সূর্য্যধন</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রায়</a:t>
            </a:r>
            <a:r>
              <a:rPr lang="en-US" sz="2000" dirty="0" smtClean="0">
                <a:latin typeface="NikoshBAN" pitchFamily="2" charset="0"/>
                <a:cs typeface="NikoshBAN" pitchFamily="2" charset="0"/>
              </a:rPr>
              <a:t> </a:t>
            </a:r>
            <a:endParaRPr lang="en-US" sz="20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strips(downLeft)">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latin typeface="NikoshBAN" pitchFamily="2" charset="0"/>
                <a:cs typeface="NikoshBAN" pitchFamily="2" charset="0"/>
              </a:rPr>
              <a:t>পরিচিতি</a:t>
            </a:r>
            <a:r>
              <a:rPr lang="en-US" dirty="0" smtClean="0"/>
              <a:t> </a:t>
            </a:r>
            <a:endParaRPr lang="en-US" dirty="0"/>
          </a:p>
        </p:txBody>
      </p:sp>
      <p:sp>
        <p:nvSpPr>
          <p:cNvPr id="3" name="Content Placeholder 2"/>
          <p:cNvSpPr>
            <a:spLocks noGrp="1"/>
          </p:cNvSpPr>
          <p:nvPr>
            <p:ph sz="half" idx="1"/>
          </p:nvPr>
        </p:nvSpPr>
        <p:spPr/>
        <p:txBody>
          <a:bodyPr/>
          <a:lstStyle/>
          <a:p>
            <a:r>
              <a:rPr lang="en-US" dirty="0" err="1" smtClean="0">
                <a:solidFill>
                  <a:srgbClr val="00B050"/>
                </a:solidFill>
                <a:latin typeface="NikoshBAN" pitchFamily="2" charset="0"/>
                <a:cs typeface="NikoshBAN" pitchFamily="2" charset="0"/>
              </a:rPr>
              <a:t>শিক্ষক</a:t>
            </a:r>
            <a:r>
              <a:rPr lang="en-US" dirty="0" smtClean="0">
                <a:solidFill>
                  <a:srgbClr val="00B050"/>
                </a:solidFill>
              </a:rPr>
              <a:t> </a:t>
            </a:r>
            <a:r>
              <a:rPr lang="en-US" dirty="0" err="1" smtClean="0">
                <a:solidFill>
                  <a:srgbClr val="00B050"/>
                </a:solidFill>
                <a:latin typeface="NikoshBAN" pitchFamily="2" charset="0"/>
                <a:cs typeface="NikoshBAN" pitchFamily="2" charset="0"/>
              </a:rPr>
              <a:t>পরিচিতি</a:t>
            </a:r>
            <a:r>
              <a:rPr lang="en-US" dirty="0" smtClean="0">
                <a:solidFill>
                  <a:srgbClr val="00B050"/>
                </a:solidFill>
              </a:rPr>
              <a:t> </a:t>
            </a:r>
          </a:p>
          <a:p>
            <a:r>
              <a:rPr lang="en-US" dirty="0" err="1" smtClean="0">
                <a:solidFill>
                  <a:srgbClr val="00B050"/>
                </a:solidFill>
                <a:latin typeface="NikoshBAN" pitchFamily="2" charset="0"/>
                <a:cs typeface="NikoshBAN" pitchFamily="2" charset="0"/>
              </a:rPr>
              <a:t>সূর্য্যধন</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রায়</a:t>
            </a:r>
            <a:r>
              <a:rPr lang="en-US" dirty="0" smtClean="0">
                <a:solidFill>
                  <a:srgbClr val="00B050"/>
                </a:solidFill>
                <a:latin typeface="NikoshBAN" pitchFamily="2" charset="0"/>
                <a:cs typeface="NikoshBAN" pitchFamily="2" charset="0"/>
              </a:rPr>
              <a:t> </a:t>
            </a:r>
          </a:p>
          <a:p>
            <a:r>
              <a:rPr lang="en-US" dirty="0" err="1" smtClean="0">
                <a:solidFill>
                  <a:srgbClr val="00B050"/>
                </a:solidFill>
                <a:latin typeface="NikoshBAN" pitchFamily="2" charset="0"/>
                <a:cs typeface="NikoshBAN" pitchFamily="2" charset="0"/>
              </a:rPr>
              <a:t>সহকারী</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শিক্ষক</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বিজ্ঞান</a:t>
            </a:r>
            <a:r>
              <a:rPr lang="en-US" dirty="0" smtClean="0">
                <a:solidFill>
                  <a:srgbClr val="00B050"/>
                </a:solidFill>
                <a:latin typeface="NikoshBAN" pitchFamily="2" charset="0"/>
                <a:cs typeface="NikoshBAN" pitchFamily="2" charset="0"/>
              </a:rPr>
              <a:t> </a:t>
            </a:r>
          </a:p>
          <a:p>
            <a:r>
              <a:rPr lang="en-US" dirty="0" err="1" smtClean="0">
                <a:solidFill>
                  <a:srgbClr val="00B050"/>
                </a:solidFill>
                <a:latin typeface="NikoshBAN" pitchFamily="2" charset="0"/>
                <a:cs typeface="NikoshBAN" pitchFamily="2" charset="0"/>
              </a:rPr>
              <a:t>যাদবপুর</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দাখিল</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মাদ্রাসা</a:t>
            </a:r>
            <a:r>
              <a:rPr lang="en-US" dirty="0" smtClean="0">
                <a:solidFill>
                  <a:srgbClr val="00B050"/>
                </a:solidFill>
                <a:latin typeface="NikoshBAN" pitchFamily="2" charset="0"/>
                <a:cs typeface="NikoshBAN" pitchFamily="2" charset="0"/>
              </a:rPr>
              <a:t> </a:t>
            </a:r>
          </a:p>
          <a:p>
            <a:r>
              <a:rPr lang="en-US" dirty="0" err="1" smtClean="0">
                <a:solidFill>
                  <a:srgbClr val="00B050"/>
                </a:solidFill>
                <a:latin typeface="NikoshBAN" pitchFamily="2" charset="0"/>
                <a:cs typeface="NikoshBAN" pitchFamily="2" charset="0"/>
              </a:rPr>
              <a:t>কালিয়া</a:t>
            </a:r>
            <a:r>
              <a:rPr lang="en-US" dirty="0" smtClean="0">
                <a:solidFill>
                  <a:srgbClr val="00B050"/>
                </a:solidFill>
                <a:latin typeface="NikoshBAN" pitchFamily="2" charset="0"/>
                <a:cs typeface="NikoshBAN" pitchFamily="2" charset="0"/>
              </a:rPr>
              <a:t> - </a:t>
            </a:r>
            <a:r>
              <a:rPr lang="en-US" dirty="0" err="1" smtClean="0">
                <a:solidFill>
                  <a:srgbClr val="00B050"/>
                </a:solidFill>
                <a:latin typeface="NikoshBAN" pitchFamily="2" charset="0"/>
                <a:cs typeface="NikoshBAN" pitchFamily="2" charset="0"/>
              </a:rPr>
              <a:t>নড়াইল</a:t>
            </a:r>
            <a:r>
              <a:rPr lang="en-US" dirty="0" smtClean="0">
                <a:solidFill>
                  <a:srgbClr val="00B050"/>
                </a:solidFill>
                <a:latin typeface="NikoshBAN" pitchFamily="2" charset="0"/>
                <a:cs typeface="NikoshBAN" pitchFamily="2" charset="0"/>
              </a:rPr>
              <a:t> । </a:t>
            </a:r>
            <a:endParaRPr lang="en-US" dirty="0">
              <a:solidFill>
                <a:srgbClr val="00B050"/>
              </a:solidFill>
              <a:latin typeface="NikoshBAN" pitchFamily="2" charset="0"/>
              <a:cs typeface="NikoshBAN" pitchFamily="2" charset="0"/>
            </a:endParaRPr>
          </a:p>
        </p:txBody>
      </p:sp>
      <p:sp>
        <p:nvSpPr>
          <p:cNvPr id="4" name="Content Placeholder 3"/>
          <p:cNvSpPr>
            <a:spLocks noGrp="1"/>
          </p:cNvSpPr>
          <p:nvPr>
            <p:ph sz="half" idx="2"/>
          </p:nvPr>
        </p:nvSpPr>
        <p:spPr/>
        <p:txBody>
          <a:bodyPr/>
          <a:lstStyle/>
          <a:p>
            <a:r>
              <a:rPr lang="en-US" dirty="0" err="1" smtClean="0">
                <a:solidFill>
                  <a:schemeClr val="accent2">
                    <a:lumMod val="75000"/>
                  </a:schemeClr>
                </a:solidFill>
                <a:latin typeface="NikoshBAN" pitchFamily="2" charset="0"/>
                <a:cs typeface="NikoshBAN" pitchFamily="2" charset="0"/>
              </a:rPr>
              <a:t>পাঠ</a:t>
            </a:r>
            <a:r>
              <a:rPr lang="en-US" dirty="0" smtClean="0">
                <a:solidFill>
                  <a:schemeClr val="accent2">
                    <a:lumMod val="75000"/>
                  </a:schemeClr>
                </a:solidFill>
                <a:latin typeface="NikoshBAN" pitchFamily="2" charset="0"/>
                <a:cs typeface="NikoshBAN" pitchFamily="2" charset="0"/>
              </a:rPr>
              <a:t> </a:t>
            </a:r>
            <a:r>
              <a:rPr lang="en-US" dirty="0" err="1" smtClean="0">
                <a:solidFill>
                  <a:schemeClr val="accent2">
                    <a:lumMod val="75000"/>
                  </a:schemeClr>
                </a:solidFill>
                <a:latin typeface="NikoshBAN" pitchFamily="2" charset="0"/>
                <a:cs typeface="NikoshBAN" pitchFamily="2" charset="0"/>
              </a:rPr>
              <a:t>পরিচিতি</a:t>
            </a:r>
            <a:r>
              <a:rPr lang="en-US" dirty="0" smtClean="0">
                <a:solidFill>
                  <a:schemeClr val="accent2">
                    <a:lumMod val="75000"/>
                  </a:schemeClr>
                </a:solidFill>
              </a:rPr>
              <a:t>  </a:t>
            </a:r>
          </a:p>
          <a:p>
            <a:r>
              <a:rPr lang="en-US" dirty="0" err="1" smtClean="0">
                <a:solidFill>
                  <a:schemeClr val="accent2">
                    <a:lumMod val="75000"/>
                  </a:schemeClr>
                </a:solidFill>
                <a:latin typeface="NikoshBAN" pitchFamily="2" charset="0"/>
                <a:cs typeface="NikoshBAN" pitchFamily="2" charset="0"/>
              </a:rPr>
              <a:t>শ্রেনীঃ</a:t>
            </a:r>
            <a:r>
              <a:rPr lang="en-US" dirty="0" smtClean="0">
                <a:solidFill>
                  <a:schemeClr val="accent2">
                    <a:lumMod val="75000"/>
                  </a:schemeClr>
                </a:solidFill>
                <a:latin typeface="NikoshBAN" pitchFamily="2" charset="0"/>
                <a:cs typeface="NikoshBAN" pitchFamily="2" charset="0"/>
              </a:rPr>
              <a:t> </a:t>
            </a:r>
            <a:r>
              <a:rPr lang="en-US" dirty="0" err="1" smtClean="0">
                <a:solidFill>
                  <a:schemeClr val="accent2">
                    <a:lumMod val="75000"/>
                  </a:schemeClr>
                </a:solidFill>
                <a:latin typeface="NikoshBAN" pitchFamily="2" charset="0"/>
                <a:cs typeface="NikoshBAN" pitchFamily="2" charset="0"/>
              </a:rPr>
              <a:t>নবম</a:t>
            </a:r>
            <a:r>
              <a:rPr lang="en-US" dirty="0" smtClean="0">
                <a:solidFill>
                  <a:schemeClr val="accent2">
                    <a:lumMod val="75000"/>
                  </a:schemeClr>
                </a:solidFill>
                <a:latin typeface="NikoshBAN" pitchFamily="2" charset="0"/>
                <a:cs typeface="NikoshBAN" pitchFamily="2" charset="0"/>
              </a:rPr>
              <a:t> </a:t>
            </a:r>
          </a:p>
          <a:p>
            <a:r>
              <a:rPr lang="en-US" dirty="0" err="1" smtClean="0">
                <a:solidFill>
                  <a:schemeClr val="accent2">
                    <a:lumMod val="75000"/>
                  </a:schemeClr>
                </a:solidFill>
                <a:latin typeface="NikoshBAN" pitchFamily="2" charset="0"/>
                <a:cs typeface="NikoshBAN" pitchFamily="2" charset="0"/>
              </a:rPr>
              <a:t>বিষয়ঃ</a:t>
            </a:r>
            <a:r>
              <a:rPr lang="en-US" dirty="0" smtClean="0">
                <a:solidFill>
                  <a:schemeClr val="accent2">
                    <a:lumMod val="75000"/>
                  </a:schemeClr>
                </a:solidFill>
                <a:latin typeface="NikoshBAN" pitchFamily="2" charset="0"/>
                <a:cs typeface="NikoshBAN" pitchFamily="2" charset="0"/>
              </a:rPr>
              <a:t> </a:t>
            </a:r>
            <a:r>
              <a:rPr lang="en-US" dirty="0" err="1" smtClean="0">
                <a:solidFill>
                  <a:schemeClr val="accent2">
                    <a:lumMod val="75000"/>
                  </a:schemeClr>
                </a:solidFill>
                <a:latin typeface="NikoshBAN" pitchFamily="2" charset="0"/>
                <a:cs typeface="NikoshBAN" pitchFamily="2" charset="0"/>
              </a:rPr>
              <a:t>পদার্থ</a:t>
            </a:r>
            <a:r>
              <a:rPr lang="en-US" dirty="0" smtClean="0">
                <a:solidFill>
                  <a:schemeClr val="accent2">
                    <a:lumMod val="75000"/>
                  </a:schemeClr>
                </a:solidFill>
                <a:latin typeface="NikoshBAN" pitchFamily="2" charset="0"/>
                <a:cs typeface="NikoshBAN" pitchFamily="2" charset="0"/>
              </a:rPr>
              <a:t> </a:t>
            </a:r>
            <a:r>
              <a:rPr lang="en-US" dirty="0" err="1" smtClean="0">
                <a:solidFill>
                  <a:schemeClr val="accent2">
                    <a:lumMod val="75000"/>
                  </a:schemeClr>
                </a:solidFill>
                <a:latin typeface="NikoshBAN" pitchFamily="2" charset="0"/>
                <a:cs typeface="NikoshBAN" pitchFamily="2" charset="0"/>
              </a:rPr>
              <a:t>বিজ্ঞান</a:t>
            </a:r>
            <a:r>
              <a:rPr lang="en-US" dirty="0" smtClean="0">
                <a:solidFill>
                  <a:schemeClr val="accent2">
                    <a:lumMod val="75000"/>
                  </a:schemeClr>
                </a:solidFill>
                <a:latin typeface="NikoshBAN" pitchFamily="2" charset="0"/>
                <a:cs typeface="NikoshBAN" pitchFamily="2" charset="0"/>
              </a:rPr>
              <a:t> </a:t>
            </a:r>
          </a:p>
          <a:p>
            <a:r>
              <a:rPr lang="en-US" dirty="0" err="1" smtClean="0">
                <a:solidFill>
                  <a:schemeClr val="accent2">
                    <a:lumMod val="75000"/>
                  </a:schemeClr>
                </a:solidFill>
                <a:latin typeface="NikoshBAN" pitchFamily="2" charset="0"/>
                <a:cs typeface="NikoshBAN" pitchFamily="2" charset="0"/>
              </a:rPr>
              <a:t>অধ্যয়ঃ</a:t>
            </a:r>
            <a:r>
              <a:rPr lang="en-US" dirty="0" smtClean="0">
                <a:solidFill>
                  <a:schemeClr val="accent2">
                    <a:lumMod val="75000"/>
                  </a:schemeClr>
                </a:solidFill>
                <a:latin typeface="NikoshBAN" pitchFamily="2" charset="0"/>
                <a:cs typeface="NikoshBAN" pitchFamily="2" charset="0"/>
              </a:rPr>
              <a:t> </a:t>
            </a:r>
            <a:r>
              <a:rPr lang="en-US" dirty="0" err="1" smtClean="0">
                <a:solidFill>
                  <a:schemeClr val="accent2">
                    <a:lumMod val="75000"/>
                  </a:schemeClr>
                </a:solidFill>
                <a:latin typeface="NikoshBAN" pitchFamily="2" charset="0"/>
                <a:cs typeface="NikoshBAN" pitchFamily="2" charset="0"/>
              </a:rPr>
              <a:t>তৃতীয়</a:t>
            </a:r>
            <a:r>
              <a:rPr lang="en-US" dirty="0" smtClean="0">
                <a:solidFill>
                  <a:schemeClr val="accent2">
                    <a:lumMod val="75000"/>
                  </a:schemeClr>
                </a:solidFill>
                <a:latin typeface="NikoshBAN" pitchFamily="2" charset="0"/>
                <a:cs typeface="NikoshBAN" pitchFamily="2" charset="0"/>
              </a:rPr>
              <a:t>  </a:t>
            </a:r>
            <a:endParaRPr lang="en-US" dirty="0">
              <a:solidFill>
                <a:schemeClr val="accent2">
                  <a:lumMod val="75000"/>
                </a:schemeClr>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2000"/>
                                        <p:tgtEl>
                                          <p:spTgt spid="3">
                                            <p:txEl>
                                              <p:pRg st="1" end="1"/>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amond(in)">
                                      <p:cBhvr>
                                        <p:cTn id="18" dur="2000"/>
                                        <p:tgtEl>
                                          <p:spTgt spid="3">
                                            <p:txEl>
                                              <p:pRg st="2" end="2"/>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diamond(in)">
                                      <p:cBhvr>
                                        <p:cTn id="21" dur="2000"/>
                                        <p:tgtEl>
                                          <p:spTgt spid="3">
                                            <p:txEl>
                                              <p:pRg st="3" end="3"/>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diamond(in)">
                                      <p:cBhvr>
                                        <p:cTn id="24" dur="2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Effect transition="in" filter="diamond(in)">
                                      <p:cBhvr>
                                        <p:cTn id="29" dur="2000"/>
                                        <p:tgtEl>
                                          <p:spTgt spid="4">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8" presetClass="entr" presetSubtype="16" fill="hold" grpId="0" nodeType="clickEffect">
                                  <p:stCondLst>
                                    <p:cond delay="0"/>
                                  </p:stCondLst>
                                  <p:childTnLst>
                                    <p:set>
                                      <p:cBhvr>
                                        <p:cTn id="33" dur="1" fill="hold">
                                          <p:stCondLst>
                                            <p:cond delay="0"/>
                                          </p:stCondLst>
                                        </p:cTn>
                                        <p:tgtEl>
                                          <p:spTgt spid="4">
                                            <p:txEl>
                                              <p:pRg st="1" end="1"/>
                                            </p:txEl>
                                          </p:spTgt>
                                        </p:tgtEl>
                                        <p:attrNameLst>
                                          <p:attrName>style.visibility</p:attrName>
                                        </p:attrNameLst>
                                      </p:cBhvr>
                                      <p:to>
                                        <p:strVal val="visible"/>
                                      </p:to>
                                    </p:set>
                                    <p:animEffect transition="in" filter="diamond(in)">
                                      <p:cBhvr>
                                        <p:cTn id="34" dur="2000"/>
                                        <p:tgtEl>
                                          <p:spTgt spid="4">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Effect transition="in" filter="diamond(in)">
                                      <p:cBhvr>
                                        <p:cTn id="39" dur="2000"/>
                                        <p:tgtEl>
                                          <p:spTgt spid="4">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8" presetClass="entr" presetSubtype="16" fill="hold" grpId="0" nodeType="clickEffect">
                                  <p:stCondLst>
                                    <p:cond delay="0"/>
                                  </p:stCondLst>
                                  <p:childTnLst>
                                    <p:set>
                                      <p:cBhvr>
                                        <p:cTn id="43" dur="1" fill="hold">
                                          <p:stCondLst>
                                            <p:cond delay="0"/>
                                          </p:stCondLst>
                                        </p:cTn>
                                        <p:tgtEl>
                                          <p:spTgt spid="4">
                                            <p:txEl>
                                              <p:pRg st="3" end="3"/>
                                            </p:txEl>
                                          </p:spTgt>
                                        </p:tgtEl>
                                        <p:attrNameLst>
                                          <p:attrName>style.visibility</p:attrName>
                                        </p:attrNameLst>
                                      </p:cBhvr>
                                      <p:to>
                                        <p:strVal val="visible"/>
                                      </p:to>
                                    </p:set>
                                    <p:animEffect transition="in" filter="diamond(in)">
                                      <p:cBhvr>
                                        <p:cTn id="44"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685800"/>
            <a:ext cx="5410200" cy="2492990"/>
          </a:xfrm>
          <a:prstGeom prst="rect">
            <a:avLst/>
          </a:prstGeom>
          <a:noFill/>
        </p:spPr>
        <p:txBody>
          <a:bodyPr wrap="square" rtlCol="0">
            <a:spAutoFit/>
          </a:bodyPr>
          <a:lstStyle/>
          <a:p>
            <a:r>
              <a:rPr lang="en-US" sz="6600" dirty="0" err="1" smtClean="0">
                <a:solidFill>
                  <a:schemeClr val="bg2">
                    <a:lumMod val="75000"/>
                  </a:schemeClr>
                </a:solidFill>
                <a:latin typeface="NikoshBAN" pitchFamily="2" charset="0"/>
                <a:cs typeface="NikoshBAN" pitchFamily="2" charset="0"/>
              </a:rPr>
              <a:t>শিখনফল</a:t>
            </a:r>
            <a:r>
              <a:rPr lang="en-US" sz="6600" dirty="0" smtClean="0">
                <a:solidFill>
                  <a:schemeClr val="bg2">
                    <a:lumMod val="75000"/>
                  </a:schemeClr>
                </a:solidFill>
                <a:latin typeface="NikoshBAN" pitchFamily="2" charset="0"/>
                <a:cs typeface="NikoshBAN" pitchFamily="2" charset="0"/>
              </a:rPr>
              <a:t> </a:t>
            </a:r>
            <a:r>
              <a:rPr lang="en-US" dirty="0" smtClean="0">
                <a:solidFill>
                  <a:schemeClr val="bg2">
                    <a:lumMod val="75000"/>
                  </a:schemeClr>
                </a:solidFill>
                <a:latin typeface="NikoshBAN" pitchFamily="2" charset="0"/>
                <a:cs typeface="NikoshBAN" pitchFamily="2" charset="0"/>
              </a:rPr>
              <a:t> </a:t>
            </a:r>
          </a:p>
          <a:p>
            <a:r>
              <a:rPr lang="en-US" dirty="0" err="1" smtClean="0">
                <a:solidFill>
                  <a:schemeClr val="bg2">
                    <a:lumMod val="75000"/>
                  </a:schemeClr>
                </a:solidFill>
                <a:latin typeface="NikoshBAN" pitchFamily="2" charset="0"/>
                <a:cs typeface="NikoshBAN" pitchFamily="2" charset="0"/>
              </a:rPr>
              <a:t>আজকের</a:t>
            </a:r>
            <a:r>
              <a:rPr lang="en-US" dirty="0" smtClean="0">
                <a:solidFill>
                  <a:schemeClr val="bg2">
                    <a:lumMod val="75000"/>
                  </a:schemeClr>
                </a:solidFill>
                <a:latin typeface="NikoshBAN" pitchFamily="2" charset="0"/>
                <a:cs typeface="NikoshBAN" pitchFamily="2" charset="0"/>
              </a:rPr>
              <a:t> </a:t>
            </a:r>
            <a:r>
              <a:rPr lang="en-US" dirty="0" err="1" smtClean="0">
                <a:solidFill>
                  <a:schemeClr val="bg2">
                    <a:lumMod val="75000"/>
                  </a:schemeClr>
                </a:solidFill>
                <a:latin typeface="NikoshBAN" pitchFamily="2" charset="0"/>
                <a:cs typeface="NikoshBAN" pitchFamily="2" charset="0"/>
              </a:rPr>
              <a:t>পাঠ</a:t>
            </a:r>
            <a:r>
              <a:rPr lang="en-US" dirty="0" smtClean="0">
                <a:solidFill>
                  <a:schemeClr val="bg2">
                    <a:lumMod val="75000"/>
                  </a:schemeClr>
                </a:solidFill>
                <a:latin typeface="NikoshBAN" pitchFamily="2" charset="0"/>
                <a:cs typeface="NikoshBAN" pitchFamily="2" charset="0"/>
              </a:rPr>
              <a:t> </a:t>
            </a:r>
            <a:r>
              <a:rPr lang="en-US" dirty="0" err="1" smtClean="0">
                <a:solidFill>
                  <a:schemeClr val="bg2">
                    <a:lumMod val="75000"/>
                  </a:schemeClr>
                </a:solidFill>
                <a:latin typeface="NikoshBAN" pitchFamily="2" charset="0"/>
                <a:cs typeface="NikoshBAN" pitchFamily="2" charset="0"/>
              </a:rPr>
              <a:t>শেষে</a:t>
            </a:r>
            <a:r>
              <a:rPr lang="en-US" dirty="0" smtClean="0">
                <a:solidFill>
                  <a:schemeClr val="bg2">
                    <a:lumMod val="75000"/>
                  </a:schemeClr>
                </a:solidFill>
                <a:latin typeface="NikoshBAN" pitchFamily="2" charset="0"/>
                <a:cs typeface="NikoshBAN" pitchFamily="2" charset="0"/>
              </a:rPr>
              <a:t> </a:t>
            </a:r>
            <a:r>
              <a:rPr lang="en-US" dirty="0" err="1" smtClean="0">
                <a:solidFill>
                  <a:schemeClr val="bg2">
                    <a:lumMod val="75000"/>
                  </a:schemeClr>
                </a:solidFill>
                <a:latin typeface="NikoshBAN" pitchFamily="2" charset="0"/>
                <a:cs typeface="NikoshBAN" pitchFamily="2" charset="0"/>
              </a:rPr>
              <a:t>শিক্ষার্থীরা</a:t>
            </a:r>
            <a:r>
              <a:rPr lang="en-US" dirty="0" smtClean="0">
                <a:solidFill>
                  <a:schemeClr val="bg2">
                    <a:lumMod val="75000"/>
                  </a:schemeClr>
                </a:solidFill>
                <a:latin typeface="NikoshBAN" pitchFamily="2" charset="0"/>
                <a:cs typeface="NikoshBAN" pitchFamily="2" charset="0"/>
              </a:rPr>
              <a:t> ………</a:t>
            </a:r>
          </a:p>
          <a:p>
            <a:r>
              <a:rPr lang="en-US" dirty="0" err="1" smtClean="0">
                <a:solidFill>
                  <a:schemeClr val="bg2">
                    <a:lumMod val="75000"/>
                  </a:schemeClr>
                </a:solidFill>
                <a:latin typeface="NikoshBAN" pitchFamily="2" charset="0"/>
                <a:cs typeface="NikoshBAN" pitchFamily="2" charset="0"/>
              </a:rPr>
              <a:t>গতি</a:t>
            </a:r>
            <a:r>
              <a:rPr lang="en-US" dirty="0" smtClean="0">
                <a:solidFill>
                  <a:schemeClr val="bg2">
                    <a:lumMod val="75000"/>
                  </a:schemeClr>
                </a:solidFill>
                <a:latin typeface="NikoshBAN" pitchFamily="2" charset="0"/>
                <a:cs typeface="NikoshBAN" pitchFamily="2" charset="0"/>
              </a:rPr>
              <a:t> </a:t>
            </a:r>
            <a:r>
              <a:rPr lang="en-US" dirty="0" err="1" smtClean="0">
                <a:solidFill>
                  <a:schemeClr val="bg2">
                    <a:lumMod val="75000"/>
                  </a:schemeClr>
                </a:solidFill>
                <a:latin typeface="NikoshBAN" pitchFamily="2" charset="0"/>
                <a:cs typeface="NikoshBAN" pitchFamily="2" charset="0"/>
              </a:rPr>
              <a:t>কি</a:t>
            </a:r>
            <a:r>
              <a:rPr lang="en-US" dirty="0" smtClean="0">
                <a:solidFill>
                  <a:schemeClr val="bg2">
                    <a:lumMod val="75000"/>
                  </a:schemeClr>
                </a:solidFill>
                <a:latin typeface="NikoshBAN" pitchFamily="2" charset="0"/>
                <a:cs typeface="NikoshBAN" pitchFamily="2" charset="0"/>
              </a:rPr>
              <a:t> </a:t>
            </a:r>
            <a:r>
              <a:rPr lang="en-US" dirty="0" err="1" smtClean="0">
                <a:solidFill>
                  <a:schemeClr val="bg2">
                    <a:lumMod val="75000"/>
                  </a:schemeClr>
                </a:solidFill>
                <a:latin typeface="NikoshBAN" pitchFamily="2" charset="0"/>
                <a:cs typeface="NikoshBAN" pitchFamily="2" charset="0"/>
              </a:rPr>
              <a:t>তা</a:t>
            </a:r>
            <a:r>
              <a:rPr lang="en-US" dirty="0" smtClean="0">
                <a:solidFill>
                  <a:schemeClr val="bg2">
                    <a:lumMod val="75000"/>
                  </a:schemeClr>
                </a:solidFill>
                <a:latin typeface="NikoshBAN" pitchFamily="2" charset="0"/>
                <a:cs typeface="NikoshBAN" pitchFamily="2" charset="0"/>
              </a:rPr>
              <a:t> </a:t>
            </a:r>
            <a:r>
              <a:rPr lang="en-US" dirty="0" err="1" smtClean="0">
                <a:solidFill>
                  <a:schemeClr val="bg2">
                    <a:lumMod val="75000"/>
                  </a:schemeClr>
                </a:solidFill>
                <a:latin typeface="NikoshBAN" pitchFamily="2" charset="0"/>
                <a:cs typeface="NikoshBAN" pitchFamily="2" charset="0"/>
              </a:rPr>
              <a:t>বলতে</a:t>
            </a:r>
            <a:r>
              <a:rPr lang="en-US" dirty="0" smtClean="0">
                <a:solidFill>
                  <a:schemeClr val="bg2">
                    <a:lumMod val="75000"/>
                  </a:schemeClr>
                </a:solidFill>
                <a:latin typeface="NikoshBAN" pitchFamily="2" charset="0"/>
                <a:cs typeface="NikoshBAN" pitchFamily="2" charset="0"/>
              </a:rPr>
              <a:t> </a:t>
            </a:r>
            <a:r>
              <a:rPr lang="en-US" dirty="0" err="1" smtClean="0">
                <a:solidFill>
                  <a:schemeClr val="bg2">
                    <a:lumMod val="75000"/>
                  </a:schemeClr>
                </a:solidFill>
                <a:latin typeface="NikoshBAN" pitchFamily="2" charset="0"/>
                <a:cs typeface="NikoshBAN" pitchFamily="2" charset="0"/>
              </a:rPr>
              <a:t>পারবে</a:t>
            </a:r>
            <a:r>
              <a:rPr lang="en-US" dirty="0" smtClean="0">
                <a:solidFill>
                  <a:schemeClr val="bg2">
                    <a:lumMod val="75000"/>
                  </a:schemeClr>
                </a:solidFill>
                <a:latin typeface="NikoshBAN" pitchFamily="2" charset="0"/>
                <a:cs typeface="NikoshBAN" pitchFamily="2" charset="0"/>
              </a:rPr>
              <a:t> । </a:t>
            </a:r>
            <a:r>
              <a:rPr lang="en-US" dirty="0" smtClean="0"/>
              <a:t> </a:t>
            </a:r>
          </a:p>
          <a:p>
            <a:r>
              <a:rPr lang="en-US" dirty="0" err="1" smtClean="0">
                <a:solidFill>
                  <a:schemeClr val="bg2">
                    <a:lumMod val="75000"/>
                  </a:schemeClr>
                </a:solidFill>
                <a:latin typeface="NikoshBAN" pitchFamily="2" charset="0"/>
                <a:cs typeface="NikoshBAN" pitchFamily="2" charset="0"/>
              </a:rPr>
              <a:t>গতি</a:t>
            </a:r>
            <a:r>
              <a:rPr lang="en-US" dirty="0" smtClean="0">
                <a:solidFill>
                  <a:schemeClr val="bg2">
                    <a:lumMod val="75000"/>
                  </a:schemeClr>
                </a:solidFill>
                <a:latin typeface="NikoshBAN" pitchFamily="2" charset="0"/>
                <a:cs typeface="NikoshBAN" pitchFamily="2" charset="0"/>
              </a:rPr>
              <a:t> </a:t>
            </a:r>
            <a:r>
              <a:rPr lang="en-US" dirty="0" err="1" smtClean="0">
                <a:solidFill>
                  <a:schemeClr val="bg2">
                    <a:lumMod val="75000"/>
                  </a:schemeClr>
                </a:solidFill>
                <a:latin typeface="NikoshBAN" pitchFamily="2" charset="0"/>
                <a:cs typeface="NikoshBAN" pitchFamily="2" charset="0"/>
              </a:rPr>
              <a:t>কি</a:t>
            </a:r>
            <a:r>
              <a:rPr lang="en-US" dirty="0" smtClean="0">
                <a:solidFill>
                  <a:schemeClr val="bg2">
                    <a:lumMod val="75000"/>
                  </a:schemeClr>
                </a:solidFill>
                <a:latin typeface="NikoshBAN" pitchFamily="2" charset="0"/>
                <a:cs typeface="NikoshBAN" pitchFamily="2" charset="0"/>
              </a:rPr>
              <a:t> </a:t>
            </a:r>
            <a:r>
              <a:rPr lang="en-US" dirty="0" err="1" smtClean="0">
                <a:solidFill>
                  <a:schemeClr val="bg2">
                    <a:lumMod val="75000"/>
                  </a:schemeClr>
                </a:solidFill>
                <a:latin typeface="NikoshBAN" pitchFamily="2" charset="0"/>
                <a:cs typeface="NikoshBAN" pitchFamily="2" charset="0"/>
              </a:rPr>
              <a:t>তা</a:t>
            </a:r>
            <a:r>
              <a:rPr lang="en-US" dirty="0" smtClean="0">
                <a:solidFill>
                  <a:schemeClr val="bg2">
                    <a:lumMod val="75000"/>
                  </a:schemeClr>
                </a:solidFill>
                <a:latin typeface="NikoshBAN" pitchFamily="2" charset="0"/>
                <a:cs typeface="NikoshBAN" pitchFamily="2" charset="0"/>
              </a:rPr>
              <a:t> </a:t>
            </a:r>
            <a:r>
              <a:rPr lang="en-US" dirty="0" err="1" smtClean="0">
                <a:solidFill>
                  <a:schemeClr val="bg2">
                    <a:lumMod val="75000"/>
                  </a:schemeClr>
                </a:solidFill>
                <a:latin typeface="NikoshBAN" pitchFamily="2" charset="0"/>
                <a:cs typeface="NikoshBAN" pitchFamily="2" charset="0"/>
              </a:rPr>
              <a:t>ব্যাখা</a:t>
            </a:r>
            <a:r>
              <a:rPr lang="en-US" dirty="0" smtClean="0">
                <a:solidFill>
                  <a:schemeClr val="bg2">
                    <a:lumMod val="75000"/>
                  </a:schemeClr>
                </a:solidFill>
                <a:latin typeface="NikoshBAN" pitchFamily="2" charset="0"/>
                <a:cs typeface="NikoshBAN" pitchFamily="2" charset="0"/>
              </a:rPr>
              <a:t> </a:t>
            </a:r>
            <a:r>
              <a:rPr lang="en-US" dirty="0" err="1" smtClean="0">
                <a:solidFill>
                  <a:schemeClr val="bg2">
                    <a:lumMod val="75000"/>
                  </a:schemeClr>
                </a:solidFill>
                <a:latin typeface="NikoshBAN" pitchFamily="2" charset="0"/>
                <a:cs typeface="NikoshBAN" pitchFamily="2" charset="0"/>
              </a:rPr>
              <a:t>করতে</a:t>
            </a:r>
            <a:r>
              <a:rPr lang="en-US" dirty="0" smtClean="0">
                <a:solidFill>
                  <a:schemeClr val="bg2">
                    <a:lumMod val="75000"/>
                  </a:schemeClr>
                </a:solidFill>
                <a:latin typeface="NikoshBAN" pitchFamily="2" charset="0"/>
                <a:cs typeface="NikoshBAN" pitchFamily="2" charset="0"/>
              </a:rPr>
              <a:t> </a:t>
            </a:r>
            <a:r>
              <a:rPr lang="en-US" dirty="0" err="1" smtClean="0">
                <a:solidFill>
                  <a:schemeClr val="bg2">
                    <a:lumMod val="75000"/>
                  </a:schemeClr>
                </a:solidFill>
                <a:latin typeface="NikoshBAN" pitchFamily="2" charset="0"/>
                <a:cs typeface="NikoshBAN" pitchFamily="2" charset="0"/>
              </a:rPr>
              <a:t>পারবে</a:t>
            </a:r>
            <a:r>
              <a:rPr lang="en-US" dirty="0" smtClean="0">
                <a:solidFill>
                  <a:schemeClr val="bg2">
                    <a:lumMod val="75000"/>
                  </a:schemeClr>
                </a:solidFill>
                <a:latin typeface="NikoshBAN" pitchFamily="2" charset="0"/>
                <a:cs typeface="NikoshBAN" pitchFamily="2" charset="0"/>
              </a:rPr>
              <a:t> । </a:t>
            </a:r>
          </a:p>
          <a:p>
            <a:r>
              <a:rPr lang="en-US" dirty="0" err="1" smtClean="0">
                <a:solidFill>
                  <a:schemeClr val="bg2">
                    <a:lumMod val="75000"/>
                  </a:schemeClr>
                </a:solidFill>
                <a:latin typeface="NikoshBAN" pitchFamily="2" charset="0"/>
                <a:cs typeface="NikoshBAN" pitchFamily="2" charset="0"/>
              </a:rPr>
              <a:t>স্থিতি</a:t>
            </a:r>
            <a:r>
              <a:rPr lang="en-US" dirty="0" smtClean="0">
                <a:solidFill>
                  <a:schemeClr val="bg2">
                    <a:lumMod val="75000"/>
                  </a:schemeClr>
                </a:solidFill>
                <a:latin typeface="NikoshBAN" pitchFamily="2" charset="0"/>
                <a:cs typeface="NikoshBAN" pitchFamily="2" charset="0"/>
              </a:rPr>
              <a:t> ও </a:t>
            </a:r>
            <a:r>
              <a:rPr lang="en-US" dirty="0" err="1" smtClean="0">
                <a:solidFill>
                  <a:schemeClr val="bg2">
                    <a:lumMod val="75000"/>
                  </a:schemeClr>
                </a:solidFill>
                <a:latin typeface="NikoshBAN" pitchFamily="2" charset="0"/>
                <a:cs typeface="NikoshBAN" pitchFamily="2" charset="0"/>
              </a:rPr>
              <a:t>গতির</a:t>
            </a:r>
            <a:r>
              <a:rPr lang="en-US" dirty="0" smtClean="0">
                <a:solidFill>
                  <a:schemeClr val="bg2">
                    <a:lumMod val="75000"/>
                  </a:schemeClr>
                </a:solidFill>
                <a:latin typeface="NikoshBAN" pitchFamily="2" charset="0"/>
                <a:cs typeface="NikoshBAN" pitchFamily="2" charset="0"/>
              </a:rPr>
              <a:t> </a:t>
            </a:r>
            <a:r>
              <a:rPr lang="en-US" dirty="0" err="1" smtClean="0">
                <a:solidFill>
                  <a:schemeClr val="bg2">
                    <a:lumMod val="75000"/>
                  </a:schemeClr>
                </a:solidFill>
                <a:latin typeface="NikoshBAN" pitchFamily="2" charset="0"/>
                <a:cs typeface="NikoshBAN" pitchFamily="2" charset="0"/>
              </a:rPr>
              <a:t>মধ্য</a:t>
            </a:r>
            <a:r>
              <a:rPr lang="en-US" dirty="0" smtClean="0">
                <a:solidFill>
                  <a:schemeClr val="bg2">
                    <a:lumMod val="75000"/>
                  </a:schemeClr>
                </a:solidFill>
                <a:latin typeface="NikoshBAN" pitchFamily="2" charset="0"/>
                <a:cs typeface="NikoshBAN" pitchFamily="2" charset="0"/>
              </a:rPr>
              <a:t> </a:t>
            </a:r>
            <a:r>
              <a:rPr lang="en-US" dirty="0" err="1" smtClean="0">
                <a:solidFill>
                  <a:schemeClr val="bg2">
                    <a:lumMod val="75000"/>
                  </a:schemeClr>
                </a:solidFill>
                <a:latin typeface="NikoshBAN" pitchFamily="2" charset="0"/>
                <a:cs typeface="NikoshBAN" pitchFamily="2" charset="0"/>
              </a:rPr>
              <a:t>পার্থক্য</a:t>
            </a:r>
            <a:r>
              <a:rPr lang="en-US" dirty="0" smtClean="0">
                <a:solidFill>
                  <a:schemeClr val="bg2">
                    <a:lumMod val="75000"/>
                  </a:schemeClr>
                </a:solidFill>
                <a:latin typeface="NikoshBAN" pitchFamily="2" charset="0"/>
                <a:cs typeface="NikoshBAN" pitchFamily="2" charset="0"/>
              </a:rPr>
              <a:t> </a:t>
            </a:r>
            <a:r>
              <a:rPr lang="en-US" dirty="0" err="1" smtClean="0">
                <a:solidFill>
                  <a:schemeClr val="bg2">
                    <a:lumMod val="75000"/>
                  </a:schemeClr>
                </a:solidFill>
                <a:latin typeface="NikoshBAN" pitchFamily="2" charset="0"/>
                <a:cs typeface="NikoshBAN" pitchFamily="2" charset="0"/>
              </a:rPr>
              <a:t>করতে</a:t>
            </a:r>
            <a:r>
              <a:rPr lang="en-US" dirty="0" smtClean="0">
                <a:solidFill>
                  <a:schemeClr val="bg2">
                    <a:lumMod val="75000"/>
                  </a:schemeClr>
                </a:solidFill>
                <a:latin typeface="NikoshBAN" pitchFamily="2" charset="0"/>
                <a:cs typeface="NikoshBAN" pitchFamily="2" charset="0"/>
              </a:rPr>
              <a:t> </a:t>
            </a:r>
            <a:r>
              <a:rPr lang="en-US" dirty="0" err="1" smtClean="0">
                <a:solidFill>
                  <a:schemeClr val="bg2">
                    <a:lumMod val="75000"/>
                  </a:schemeClr>
                </a:solidFill>
                <a:latin typeface="NikoshBAN" pitchFamily="2" charset="0"/>
                <a:cs typeface="NikoshBAN" pitchFamily="2" charset="0"/>
              </a:rPr>
              <a:t>পারবে</a:t>
            </a:r>
            <a:r>
              <a:rPr lang="en-US" dirty="0" smtClean="0">
                <a:solidFill>
                  <a:schemeClr val="bg2">
                    <a:lumMod val="75000"/>
                  </a:schemeClr>
                </a:solidFill>
                <a:latin typeface="NikoshBAN" pitchFamily="2" charset="0"/>
                <a:cs typeface="NikoshBAN" pitchFamily="2" charset="0"/>
              </a:rPr>
              <a:t> । </a:t>
            </a:r>
          </a:p>
          <a:p>
            <a:r>
              <a:rPr lang="en-US" dirty="0" err="1" smtClean="0">
                <a:solidFill>
                  <a:schemeClr val="bg2">
                    <a:lumMod val="75000"/>
                  </a:schemeClr>
                </a:solidFill>
                <a:latin typeface="NikoshBAN" pitchFamily="2" charset="0"/>
                <a:cs typeface="NikoshBAN" pitchFamily="2" charset="0"/>
              </a:rPr>
              <a:t>বিভিন্ন</a:t>
            </a:r>
            <a:r>
              <a:rPr lang="en-US" dirty="0" smtClean="0">
                <a:solidFill>
                  <a:schemeClr val="bg2">
                    <a:lumMod val="75000"/>
                  </a:schemeClr>
                </a:solidFill>
                <a:latin typeface="NikoshBAN" pitchFamily="2" charset="0"/>
                <a:cs typeface="NikoshBAN" pitchFamily="2" charset="0"/>
              </a:rPr>
              <a:t> </a:t>
            </a:r>
            <a:r>
              <a:rPr lang="en-US" dirty="0" err="1" smtClean="0">
                <a:solidFill>
                  <a:schemeClr val="bg2">
                    <a:lumMod val="75000"/>
                  </a:schemeClr>
                </a:solidFill>
                <a:latin typeface="NikoshBAN" pitchFamily="2" charset="0"/>
                <a:cs typeface="NikoshBAN" pitchFamily="2" charset="0"/>
              </a:rPr>
              <a:t>প্রকার</a:t>
            </a:r>
            <a:r>
              <a:rPr lang="en-US" dirty="0" smtClean="0">
                <a:solidFill>
                  <a:schemeClr val="bg2">
                    <a:lumMod val="75000"/>
                  </a:schemeClr>
                </a:solidFill>
                <a:latin typeface="NikoshBAN" pitchFamily="2" charset="0"/>
                <a:cs typeface="NikoshBAN" pitchFamily="2" charset="0"/>
              </a:rPr>
              <a:t> </a:t>
            </a:r>
            <a:r>
              <a:rPr lang="en-US" dirty="0" err="1" smtClean="0">
                <a:solidFill>
                  <a:schemeClr val="bg2">
                    <a:lumMod val="75000"/>
                  </a:schemeClr>
                </a:solidFill>
                <a:latin typeface="NikoshBAN" pitchFamily="2" charset="0"/>
                <a:cs typeface="NikoshBAN" pitchFamily="2" charset="0"/>
              </a:rPr>
              <a:t>গতি</a:t>
            </a:r>
            <a:r>
              <a:rPr lang="en-US" dirty="0" smtClean="0">
                <a:solidFill>
                  <a:schemeClr val="bg2">
                    <a:lumMod val="75000"/>
                  </a:schemeClr>
                </a:solidFill>
                <a:latin typeface="NikoshBAN" pitchFamily="2" charset="0"/>
                <a:cs typeface="NikoshBAN" pitchFamily="2" charset="0"/>
              </a:rPr>
              <a:t> </a:t>
            </a:r>
            <a:r>
              <a:rPr lang="en-US" dirty="0" err="1" smtClean="0">
                <a:solidFill>
                  <a:schemeClr val="bg2">
                    <a:lumMod val="75000"/>
                  </a:schemeClr>
                </a:solidFill>
                <a:latin typeface="NikoshBAN" pitchFamily="2" charset="0"/>
                <a:cs typeface="NikoshBAN" pitchFamily="2" charset="0"/>
              </a:rPr>
              <a:t>সর্ম্পকে</a:t>
            </a:r>
            <a:r>
              <a:rPr lang="en-US" dirty="0" smtClean="0">
                <a:solidFill>
                  <a:schemeClr val="bg2">
                    <a:lumMod val="75000"/>
                  </a:schemeClr>
                </a:solidFill>
                <a:latin typeface="NikoshBAN" pitchFamily="2" charset="0"/>
                <a:cs typeface="NikoshBAN" pitchFamily="2" charset="0"/>
              </a:rPr>
              <a:t> </a:t>
            </a:r>
            <a:r>
              <a:rPr lang="en-US" dirty="0" err="1" smtClean="0">
                <a:solidFill>
                  <a:schemeClr val="bg2">
                    <a:lumMod val="75000"/>
                  </a:schemeClr>
                </a:solidFill>
                <a:latin typeface="NikoshBAN" pitchFamily="2" charset="0"/>
                <a:cs typeface="NikoshBAN" pitchFamily="2" charset="0"/>
              </a:rPr>
              <a:t>বলতে</a:t>
            </a:r>
            <a:r>
              <a:rPr lang="en-US" dirty="0" smtClean="0">
                <a:solidFill>
                  <a:schemeClr val="bg2">
                    <a:lumMod val="75000"/>
                  </a:schemeClr>
                </a:solidFill>
                <a:latin typeface="NikoshBAN" pitchFamily="2" charset="0"/>
                <a:cs typeface="NikoshBAN" pitchFamily="2" charset="0"/>
              </a:rPr>
              <a:t> </a:t>
            </a:r>
            <a:r>
              <a:rPr lang="en-US" dirty="0" err="1" smtClean="0">
                <a:solidFill>
                  <a:schemeClr val="bg2">
                    <a:lumMod val="75000"/>
                  </a:schemeClr>
                </a:solidFill>
                <a:latin typeface="NikoshBAN" pitchFamily="2" charset="0"/>
                <a:cs typeface="NikoshBAN" pitchFamily="2" charset="0"/>
              </a:rPr>
              <a:t>লিখতে</a:t>
            </a:r>
            <a:r>
              <a:rPr lang="en-US" dirty="0" smtClean="0">
                <a:solidFill>
                  <a:schemeClr val="bg2">
                    <a:lumMod val="75000"/>
                  </a:schemeClr>
                </a:solidFill>
                <a:latin typeface="NikoshBAN" pitchFamily="2" charset="0"/>
                <a:cs typeface="NikoshBAN" pitchFamily="2" charset="0"/>
              </a:rPr>
              <a:t> </a:t>
            </a:r>
            <a:r>
              <a:rPr lang="en-US" dirty="0" err="1" smtClean="0">
                <a:solidFill>
                  <a:schemeClr val="bg2">
                    <a:lumMod val="75000"/>
                  </a:schemeClr>
                </a:solidFill>
                <a:latin typeface="NikoshBAN" pitchFamily="2" charset="0"/>
                <a:cs typeface="NikoshBAN" pitchFamily="2" charset="0"/>
              </a:rPr>
              <a:t>পারবে</a:t>
            </a:r>
            <a:r>
              <a:rPr lang="en-US" dirty="0" smtClean="0">
                <a:solidFill>
                  <a:schemeClr val="bg2">
                    <a:lumMod val="75000"/>
                  </a:schemeClr>
                </a:solidFill>
                <a:latin typeface="NikoshBAN" pitchFamily="2" charset="0"/>
                <a:cs typeface="NikoshBAN" pitchFamily="2" charset="0"/>
              </a:rPr>
              <a:t> ।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971800" y="228600"/>
            <a:ext cx="4876800" cy="3810000"/>
            <a:chOff x="2971800" y="1447800"/>
            <a:chExt cx="4876800" cy="3810000"/>
          </a:xfrm>
        </p:grpSpPr>
        <p:sp>
          <p:nvSpPr>
            <p:cNvPr id="2" name="Oval 1"/>
            <p:cNvSpPr/>
            <p:nvPr/>
          </p:nvSpPr>
          <p:spPr>
            <a:xfrm>
              <a:off x="6324600" y="4343400"/>
              <a:ext cx="914400" cy="914400"/>
            </a:xfrm>
            <a:prstGeom prst="ellipse">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3505200" y="4267200"/>
              <a:ext cx="914400" cy="914400"/>
            </a:xfrm>
            <a:prstGeom prst="ellipse">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2971800" y="2209800"/>
              <a:ext cx="4876800" cy="2362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3505200" y="1447800"/>
              <a:ext cx="3733800" cy="9144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8" name="Picture 7" descr="imagesCA5T4H06.jpg"/>
          <p:cNvPicPr>
            <a:picLocks noChangeAspect="1"/>
          </p:cNvPicPr>
          <p:nvPr/>
        </p:nvPicPr>
        <p:blipFill>
          <a:blip r:embed="rId2"/>
          <a:stretch>
            <a:fillRect/>
          </a:stretch>
        </p:blipFill>
        <p:spPr>
          <a:xfrm>
            <a:off x="533400" y="762000"/>
            <a:ext cx="1371600" cy="1828800"/>
          </a:xfrm>
          <a:prstGeom prst="rect">
            <a:avLst/>
          </a:prstGeom>
        </p:spPr>
      </p:pic>
      <p:sp>
        <p:nvSpPr>
          <p:cNvPr id="9" name="TextBox 8"/>
          <p:cNvSpPr txBox="1"/>
          <p:nvPr/>
        </p:nvSpPr>
        <p:spPr>
          <a:xfrm>
            <a:off x="838200" y="304800"/>
            <a:ext cx="1828800" cy="369332"/>
          </a:xfrm>
          <a:prstGeom prst="rect">
            <a:avLst/>
          </a:prstGeom>
          <a:noFill/>
        </p:spPr>
        <p:txBody>
          <a:bodyPr wrap="square" rtlCol="0">
            <a:spAutoFit/>
          </a:bodyPr>
          <a:lstStyle/>
          <a:p>
            <a:r>
              <a:rPr lang="en-US" dirty="0" err="1" smtClean="0">
                <a:solidFill>
                  <a:srgbClr val="FF0000"/>
                </a:solidFill>
                <a:latin typeface="NikoshBAN" pitchFamily="2" charset="0"/>
                <a:cs typeface="NikoshBAN" pitchFamily="2" charset="0"/>
              </a:rPr>
              <a:t>ঘটনা</a:t>
            </a:r>
            <a:r>
              <a:rPr lang="en-US" dirty="0" smtClean="0">
                <a:solidFill>
                  <a:srgbClr val="FF0000"/>
                </a:solidFill>
                <a:latin typeface="NikoshBAN" pitchFamily="2" charset="0"/>
                <a:cs typeface="NikoshBAN" pitchFamily="2" charset="0"/>
              </a:rPr>
              <a:t> </a:t>
            </a:r>
            <a:r>
              <a:rPr lang="en-US" dirty="0" err="1" smtClean="0">
                <a:solidFill>
                  <a:srgbClr val="FF0000"/>
                </a:solidFill>
                <a:latin typeface="NikoshBAN" pitchFamily="2" charset="0"/>
                <a:cs typeface="NikoshBAN" pitchFamily="2" charset="0"/>
              </a:rPr>
              <a:t>গুলো</a:t>
            </a:r>
            <a:r>
              <a:rPr lang="en-US" dirty="0" smtClean="0">
                <a:solidFill>
                  <a:srgbClr val="FF0000"/>
                </a:solidFill>
                <a:latin typeface="NikoshBAN" pitchFamily="2" charset="0"/>
                <a:cs typeface="NikoshBAN" pitchFamily="2" charset="0"/>
              </a:rPr>
              <a:t> </a:t>
            </a:r>
            <a:r>
              <a:rPr lang="en-US" dirty="0" err="1" smtClean="0">
                <a:solidFill>
                  <a:srgbClr val="FF0000"/>
                </a:solidFill>
                <a:latin typeface="NikoshBAN" pitchFamily="2" charset="0"/>
                <a:cs typeface="NikoshBAN" pitchFamily="2" charset="0"/>
              </a:rPr>
              <a:t>লক্ষ</a:t>
            </a:r>
            <a:r>
              <a:rPr lang="en-US" dirty="0" smtClean="0">
                <a:solidFill>
                  <a:srgbClr val="FF0000"/>
                </a:solidFill>
                <a:latin typeface="NikoshBAN" pitchFamily="2" charset="0"/>
                <a:cs typeface="NikoshBAN" pitchFamily="2" charset="0"/>
              </a:rPr>
              <a:t> </a:t>
            </a:r>
            <a:r>
              <a:rPr lang="en-US" dirty="0" err="1" smtClean="0">
                <a:solidFill>
                  <a:srgbClr val="FF0000"/>
                </a:solidFill>
                <a:latin typeface="NikoshBAN" pitchFamily="2" charset="0"/>
                <a:cs typeface="NikoshBAN" pitchFamily="2" charset="0"/>
              </a:rPr>
              <a:t>কর</a:t>
            </a:r>
            <a:r>
              <a:rPr lang="en-US" dirty="0" smtClean="0">
                <a:solidFill>
                  <a:srgbClr val="FF0000"/>
                </a:solidFill>
                <a:latin typeface="NikoshBAN" pitchFamily="2" charset="0"/>
                <a:cs typeface="NikoshBAN" pitchFamily="2" charset="0"/>
              </a:rPr>
              <a:t> </a:t>
            </a:r>
            <a:endParaRPr lang="en-US" dirty="0">
              <a:solidFill>
                <a:srgbClr val="FF0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3" presetClass="path" presetSubtype="0" accel="50000" decel="50000" fill="hold" nodeType="clickEffect">
                                  <p:stCondLst>
                                    <p:cond delay="0"/>
                                  </p:stCondLst>
                                  <p:childTnLst>
                                    <p:animMotion origin="layout" path="M -0.5 0.33333 L 0.29166 0.35556 " pathEditMode="relative" rAng="0" ptsTypes="AA">
                                      <p:cBhvr>
                                        <p:cTn id="18" dur="2000" fill="hold"/>
                                        <p:tgtEl>
                                          <p:spTgt spid="6"/>
                                        </p:tgtEl>
                                        <p:attrNameLst>
                                          <p:attrName>ppt_x</p:attrName>
                                          <p:attrName>ppt_y</p:attrName>
                                        </p:attrNameLst>
                                      </p:cBhvr>
                                      <p:rCtr x="396" y="1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6400" y="1143000"/>
            <a:ext cx="6781800" cy="3416320"/>
          </a:xfrm>
          <a:prstGeom prst="rect">
            <a:avLst/>
          </a:prstGeom>
          <a:noFill/>
        </p:spPr>
        <p:txBody>
          <a:bodyPr wrap="square" rtlCol="0">
            <a:spAutoFit/>
          </a:bodyPr>
          <a:lstStyle/>
          <a:p>
            <a:r>
              <a:rPr lang="en-US" sz="3600" dirty="0" err="1" smtClean="0">
                <a:latin typeface="NikoshBAN" pitchFamily="2" charset="0"/>
                <a:cs typeface="NikoshBAN" pitchFamily="2" charset="0"/>
              </a:rPr>
              <a:t>সময়ের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সাথে</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বস্তুর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অবস্থানের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পরির্বতন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হলে</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তাকে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বলা</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যায়</a:t>
            </a:r>
            <a:r>
              <a:rPr lang="en-US" sz="3600" dirty="0" smtClean="0">
                <a:latin typeface="NikoshBAN" pitchFamily="2" charset="0"/>
                <a:cs typeface="NikoshBAN" pitchFamily="2" charset="0"/>
              </a:rPr>
              <a:t> ?      </a:t>
            </a:r>
            <a:r>
              <a:rPr lang="en-US" sz="3600" dirty="0" err="1" smtClean="0">
                <a:latin typeface="NikoshBAN" pitchFamily="2" charset="0"/>
                <a:cs typeface="NikoshBAN" pitchFamily="2" charset="0"/>
              </a:rPr>
              <a:t>উঃ</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স্থিতি</a:t>
            </a:r>
            <a:r>
              <a:rPr lang="en-US" sz="3600" dirty="0" smtClean="0">
                <a:latin typeface="NikoshBAN" pitchFamily="2" charset="0"/>
                <a:cs typeface="NikoshBAN" pitchFamily="2" charset="0"/>
              </a:rPr>
              <a:t> </a:t>
            </a:r>
          </a:p>
          <a:p>
            <a:r>
              <a:rPr lang="en-US" sz="3600" dirty="0" err="1" smtClean="0">
                <a:latin typeface="NikoshBAN" pitchFamily="2" charset="0"/>
                <a:cs typeface="NikoshBAN" pitchFamily="2" charset="0"/>
              </a:rPr>
              <a:t>একই</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ভাবে</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সময়ের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সাথে</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বস্তুর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অবস্থানের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পরির্বতনকে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গতি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বলে</a:t>
            </a:r>
            <a:r>
              <a:rPr lang="en-US" sz="3600" dirty="0" smtClean="0">
                <a:latin typeface="NikoshBAN" pitchFamily="2" charset="0"/>
                <a:cs typeface="NikoshBAN" pitchFamily="2" charset="0"/>
              </a:rPr>
              <a:t>। </a:t>
            </a:r>
          </a:p>
          <a:p>
            <a:r>
              <a:rPr lang="en-US" sz="3600" dirty="0" err="1" smtClean="0">
                <a:latin typeface="NikoshBAN" pitchFamily="2" charset="0"/>
                <a:cs typeface="NikoshBAN" pitchFamily="2" charset="0"/>
              </a:rPr>
              <a:t>তাহলে</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আজকে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আমাদের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পাঠের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বিষয়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হচ্ছে</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গতি</a:t>
            </a:r>
            <a:r>
              <a:rPr lang="en-US" sz="3600" dirty="0" smtClean="0">
                <a:latin typeface="NikoshBAN" pitchFamily="2" charset="0"/>
                <a:cs typeface="NikoshBAN" pitchFamily="2" charset="0"/>
              </a:rPr>
              <a:t> ।    </a:t>
            </a:r>
            <a:endParaRPr lang="en-US" sz="3600" dirty="0"/>
          </a:p>
        </p:txBody>
      </p:sp>
      <p:sp>
        <p:nvSpPr>
          <p:cNvPr id="5" name="TextBox 4"/>
          <p:cNvSpPr txBox="1"/>
          <p:nvPr/>
        </p:nvSpPr>
        <p:spPr>
          <a:xfrm>
            <a:off x="2895600" y="381000"/>
            <a:ext cx="5257800" cy="923330"/>
          </a:xfrm>
          <a:prstGeom prst="rect">
            <a:avLst/>
          </a:prstGeom>
          <a:noFill/>
        </p:spPr>
        <p:txBody>
          <a:bodyPr wrap="square" rtlCol="0">
            <a:spAutoFit/>
          </a:bodyPr>
          <a:lstStyle/>
          <a:p>
            <a:r>
              <a:rPr lang="en-US" sz="5400" dirty="0" err="1" smtClean="0">
                <a:solidFill>
                  <a:srgbClr val="FF0000"/>
                </a:solidFill>
                <a:latin typeface="NikoshBAN" pitchFamily="2" charset="0"/>
                <a:cs typeface="NikoshBAN" pitchFamily="2" charset="0"/>
              </a:rPr>
              <a:t>পাঠ</a:t>
            </a:r>
            <a:r>
              <a:rPr lang="en-US" sz="5400" dirty="0" smtClean="0">
                <a:solidFill>
                  <a:srgbClr val="FF0000"/>
                </a:solidFill>
                <a:latin typeface="NikoshBAN" pitchFamily="2" charset="0"/>
                <a:cs typeface="NikoshBAN" pitchFamily="2" charset="0"/>
              </a:rPr>
              <a:t> </a:t>
            </a:r>
            <a:r>
              <a:rPr lang="en-US" sz="5400" dirty="0" err="1" smtClean="0">
                <a:solidFill>
                  <a:srgbClr val="FF0000"/>
                </a:solidFill>
                <a:latin typeface="NikoshBAN" pitchFamily="2" charset="0"/>
                <a:cs typeface="NikoshBAN" pitchFamily="2" charset="0"/>
              </a:rPr>
              <a:t>শিরোনাম</a:t>
            </a:r>
            <a:r>
              <a:rPr lang="en-US" sz="5400" dirty="0" smtClean="0">
                <a:solidFill>
                  <a:srgbClr val="FF0000"/>
                </a:solidFill>
                <a:latin typeface="NikoshBAN" pitchFamily="2" charset="0"/>
                <a:cs typeface="NikoshBAN" pitchFamily="2" charset="0"/>
              </a:rPr>
              <a:t>  </a:t>
            </a:r>
            <a:endParaRPr lang="en-US" sz="5400" dirty="0">
              <a:solidFill>
                <a:srgbClr val="FF0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0" y="1371600"/>
            <a:ext cx="4953000" cy="923330"/>
          </a:xfrm>
          <a:prstGeom prst="rect">
            <a:avLst/>
          </a:prstGeom>
          <a:noFill/>
        </p:spPr>
        <p:txBody>
          <a:bodyPr wrap="square" rtlCol="0">
            <a:spAutoFit/>
          </a:bodyPr>
          <a:lstStyle/>
          <a:p>
            <a:r>
              <a:rPr lang="en-US" dirty="0" err="1" smtClean="0">
                <a:latin typeface="NikoshBAN" pitchFamily="2" charset="0"/>
                <a:cs typeface="NikoshBAN" pitchFamily="2" charset="0"/>
              </a:rPr>
              <a:t>সময়ের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সাথে</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পরিপাশ্বের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সাপেক্ষে</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বস্তুর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অবস্থানের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পরির্বতনকে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গতি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বলে</a:t>
            </a:r>
            <a:r>
              <a:rPr lang="en-US" dirty="0" smtClean="0">
                <a:latin typeface="NikoshBAN" pitchFamily="2" charset="0"/>
                <a:cs typeface="NikoshBAN" pitchFamily="2" charset="0"/>
              </a:rPr>
              <a:t>। </a:t>
            </a:r>
          </a:p>
          <a:p>
            <a:endParaRPr lang="en-US" dirty="0"/>
          </a:p>
        </p:txBody>
      </p:sp>
      <p:pic>
        <p:nvPicPr>
          <p:cNvPr id="4" name="Mosharraf Karim Aparna New Bangla Best Funny Natok 2018.mp4">
            <a:hlinkClick r:id="" action="ppaction://media"/>
          </p:cNvPr>
          <p:cNvPicPr>
            <a:picLocks noRot="1" noChangeAspect="1"/>
          </p:cNvPicPr>
          <p:nvPr>
            <a:videoFile r:link="rId1"/>
          </p:nvPr>
        </p:nvPicPr>
        <p:blipFill>
          <a:blip r:embed="rId3"/>
          <a:stretch>
            <a:fillRect/>
          </a:stretch>
        </p:blipFill>
        <p:spPr>
          <a:xfrm>
            <a:off x="3048000" y="2286000"/>
            <a:ext cx="3048000" cy="2286000"/>
          </a:xfrm>
          <a:prstGeom prst="rect">
            <a:avLst/>
          </a:prstGeom>
        </p:spPr>
      </p:pic>
      <p:sp>
        <p:nvSpPr>
          <p:cNvPr id="5" name="TextBox 4"/>
          <p:cNvSpPr txBox="1"/>
          <p:nvPr/>
        </p:nvSpPr>
        <p:spPr>
          <a:xfrm>
            <a:off x="2971800" y="381000"/>
            <a:ext cx="2819400" cy="1107996"/>
          </a:xfrm>
          <a:prstGeom prst="rect">
            <a:avLst/>
          </a:prstGeom>
          <a:noFill/>
        </p:spPr>
        <p:txBody>
          <a:bodyPr wrap="square" rtlCol="0">
            <a:spAutoFit/>
          </a:bodyPr>
          <a:lstStyle/>
          <a:p>
            <a:r>
              <a:rPr lang="en-US" sz="4800" dirty="0" err="1" smtClean="0">
                <a:solidFill>
                  <a:srgbClr val="92D050"/>
                </a:solidFill>
                <a:latin typeface="NikoshBAN" pitchFamily="2" charset="0"/>
                <a:cs typeface="NikoshBAN" pitchFamily="2" charset="0"/>
              </a:rPr>
              <a:t>পাঠ</a:t>
            </a:r>
            <a:r>
              <a:rPr lang="en-US" sz="4800" dirty="0" smtClean="0">
                <a:solidFill>
                  <a:srgbClr val="92D050"/>
                </a:solidFill>
                <a:latin typeface="NikoshBAN" pitchFamily="2" charset="0"/>
                <a:cs typeface="NikoshBAN" pitchFamily="2" charset="0"/>
              </a:rPr>
              <a:t> </a:t>
            </a:r>
            <a:r>
              <a:rPr lang="en-US" sz="4800" dirty="0" err="1" smtClean="0">
                <a:solidFill>
                  <a:srgbClr val="92D050"/>
                </a:solidFill>
                <a:latin typeface="NikoshBAN" pitchFamily="2" charset="0"/>
                <a:cs typeface="NikoshBAN" pitchFamily="2" charset="0"/>
              </a:rPr>
              <a:t>উপস্থাপন</a:t>
            </a:r>
            <a:r>
              <a:rPr lang="en-US" sz="4800" dirty="0" smtClean="0">
                <a:solidFill>
                  <a:srgbClr val="92D050"/>
                </a:solidFill>
                <a:latin typeface="NikoshBAN" pitchFamily="2" charset="0"/>
                <a:cs typeface="NikoshBAN" pitchFamily="2" charset="0"/>
              </a:rPr>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diamond(in)">
                                      <p:cBhvr>
                                        <p:cTn id="18"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video>
              <p:cMediaNode>
                <p:cTn id="19" fill="hold" display="0">
                  <p:stCondLst>
                    <p:cond delay="indefinite"/>
                  </p:stCondLst>
                  <p:endCondLst>
                    <p:cond evt="onNext" delay="0">
                      <p:tgtEl>
                        <p:sldTgt/>
                      </p:tgtEl>
                    </p:cond>
                    <p:cond evt="onPrev" delay="0">
                      <p:tgtEl>
                        <p:sldTgt/>
                      </p:tgtEl>
                    </p:cond>
                  </p:endCondLst>
                </p:cTn>
                <p:tgtEl>
                  <p:spTgt spid="4"/>
                </p:tgtEl>
              </p:cMediaNode>
            </p:video>
          </p:childTnLst>
        </p:cTn>
      </p:par>
    </p:tnLst>
    <p:bldLst>
      <p:bldP spid="3"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371600"/>
            <a:ext cx="8839200" cy="5355312"/>
          </a:xfrm>
          <a:prstGeom prst="rect">
            <a:avLst/>
          </a:prstGeom>
        </p:spPr>
        <p:txBody>
          <a:bodyPr wrap="square">
            <a:spAutoFit/>
          </a:bodyPr>
          <a:lstStyle/>
          <a:p>
            <a:r>
              <a:rPr lang="as-IN" dirty="0" smtClean="0">
                <a:latin typeface="NikoshBAN" pitchFamily="2" charset="0"/>
                <a:cs typeface="NikoshBAN" pitchFamily="2" charset="0"/>
              </a:rPr>
              <a:t>গতি কাকে বলে?</a:t>
            </a:r>
          </a:p>
          <a:p>
            <a:r>
              <a:rPr lang="as-IN" dirty="0" smtClean="0">
                <a:latin typeface="NikoshBAN" pitchFamily="2" charset="0"/>
                <a:cs typeface="NikoshBAN" pitchFamily="2" charset="0"/>
              </a:rPr>
              <a:t>গতি হলো প্রতি বস্তুর সরণ । পদার্থ বিজ্ঞানের ভাষায় প্রসঙ্গ কাঠামোর বা পরিপাশ্বের সাপেক্ষে যখন কোন বস্তুর অবস্থানের পরিবর্তন ঘটে তাকে গতিশীল বস্তু এবং এই ঘটনাকে গতি ( </a:t>
            </a:r>
            <a:r>
              <a:rPr lang="en-US" dirty="0" smtClean="0">
                <a:latin typeface="NikoshBAN" pitchFamily="2" charset="0"/>
                <a:cs typeface="NikoshBAN" pitchFamily="2" charset="0"/>
              </a:rPr>
              <a:t>Motion) </a:t>
            </a:r>
            <a:r>
              <a:rPr lang="as-IN" dirty="0" smtClean="0">
                <a:latin typeface="NikoshBAN" pitchFamily="2" charset="0"/>
                <a:cs typeface="NikoshBAN" pitchFamily="2" charset="0"/>
              </a:rPr>
              <a:t>বলা হয়। </a:t>
            </a:r>
          </a:p>
          <a:p>
            <a:r>
              <a:rPr lang="as-IN" dirty="0" smtClean="0">
                <a:latin typeface="NikoshBAN" pitchFamily="2" charset="0"/>
                <a:cs typeface="NikoshBAN" pitchFamily="2" charset="0"/>
              </a:rPr>
              <a:t>বিভিন্ন প্রকার গতি সম্পর্কে নিচে আলোচনা করা হলো-   </a:t>
            </a:r>
          </a:p>
          <a:p>
            <a:r>
              <a:rPr lang="as-IN" dirty="0" smtClean="0">
                <a:latin typeface="NikoshBAN" pitchFamily="2" charset="0"/>
                <a:cs typeface="NikoshBAN" pitchFamily="2" charset="0"/>
              </a:rPr>
              <a:t>রৈখিক গতিঃ কোনো বস্তু যদি একটি সরল রেখা বরাবর গতিশীল হয অর্থাৎ কোনো বস্তুর গতি যদি একটি সরলরেখার উপর সীমাবদ্ধ থাকে, তাহলে তার গতিকে রৈখিক গতি বলে ৷ একটি সোজা সড়কে, কোনো গাড়ির গতি রৈখিক গতি ৷</a:t>
            </a:r>
          </a:p>
          <a:p>
            <a:r>
              <a:rPr lang="as-IN" dirty="0" smtClean="0">
                <a:latin typeface="NikoshBAN" pitchFamily="2" charset="0"/>
                <a:cs typeface="NikoshBAN" pitchFamily="2" charset="0"/>
              </a:rPr>
              <a:t>ঘুর্ণন গতি: যখন কোনো বস্তু কোনো নির্দিল্ট বিন্দু বা অক্ষ থেকে বস্তুকণাগুলোর দূরত্ব অপরিবর্তিত রেখে ঐ বিন্দু বা অক্ষকে কেন্দ্র করে ঘোৱে তখন সে বস্তুর গতিকে ঘূর্ণন গতি বলে ৷ যেমন বৈদ্যুতিক পাখার গতি, ঘড়ির কাটার গতি ইত্যাদি ৷</a:t>
            </a:r>
            <a:br>
              <a:rPr lang="as-IN" dirty="0" smtClean="0">
                <a:latin typeface="NikoshBAN" pitchFamily="2" charset="0"/>
                <a:cs typeface="NikoshBAN" pitchFamily="2" charset="0"/>
              </a:rPr>
            </a:br>
            <a:r>
              <a:rPr lang="as-IN" dirty="0" smtClean="0">
                <a:latin typeface="NikoshBAN" pitchFamily="2" charset="0"/>
                <a:cs typeface="NikoshBAN" pitchFamily="2" charset="0"/>
              </a:rPr>
              <a:t>চলন গতিঃ কোনো বস্তু যদি এমনভাবে চলতে থাকে যাতে করে বস্তুর সকল কণা একই সময়ে একই দিকে সমান দূরত্ব অতিক্রম করে. তাহলে ঐ গতিকে চলন গতি বলে ৷</a:t>
            </a:r>
          </a:p>
          <a:p>
            <a:r>
              <a:rPr lang="as-IN" dirty="0" smtClean="0">
                <a:latin typeface="NikoshBAN" pitchFamily="2" charset="0"/>
                <a:cs typeface="NikoshBAN" pitchFamily="2" charset="0"/>
              </a:rPr>
              <a:t>একখানা বইকে ঘুরতে না দিয়ে ঠেলে টেবিলের এক প্রান্ত থেকে অন্য প্রান্তে নিয়ে গেলে এই গতি চলন গতি হবে ৷ কারণ </a:t>
            </a:r>
            <a:r>
              <a:rPr lang="as-IN" dirty="0" smtClean="0">
                <a:latin typeface="NikoshBAN" pitchFamily="2" charset="0"/>
                <a:cs typeface="NikoshBAN" pitchFamily="2" charset="0"/>
                <a:hlinkClick r:id="rId2" tooltip="বই"/>
              </a:rPr>
              <a:t>বই</a:t>
            </a:r>
            <a:r>
              <a:rPr lang="as-IN" dirty="0" smtClean="0">
                <a:latin typeface="NikoshBAN" pitchFamily="2" charset="0"/>
                <a:cs typeface="NikoshBAN" pitchFamily="2" charset="0"/>
              </a:rPr>
              <a:t> এর প্রতিটি কণা সমান সময়ে একই দিকে সমান দূরত্ব অতিক্রম করবে৷</a:t>
            </a:r>
          </a:p>
          <a:p>
            <a:r>
              <a:rPr lang="as-IN" dirty="0" smtClean="0">
                <a:latin typeface="NikoshBAN" pitchFamily="2" charset="0"/>
                <a:cs typeface="NikoshBAN" pitchFamily="2" charset="0"/>
              </a:rPr>
              <a:t>পর্যাবৃত্ত গতিঃ কোন গতিশীল বস্তু কণার গতি যদি এমন হয় যে, এটি এর গতিপথে কোন নির্দিষ্ট বিন্দুকে একই দিক থেকে নির্দিষ্ট সময় পর পর অতিক্রম করে তবে ঐ কণার গতিকে পর্যাবৃত্ত গতি বলে। এই গতি বৃত্তাকার, উপবৃত্তাকার বা সরলরৈখিক হতে পারে। উদাহরণঃ ঘড়ির কাঁটার গতি, সূর্যের চারিদিকে পৃথিবীর গতি, সিলিন্ডারের মধ্যে পিস্টনের </a:t>
            </a:r>
            <a:r>
              <a:rPr lang="as-IN" dirty="0" smtClean="0">
                <a:latin typeface="NikoshBAN" pitchFamily="2" charset="0"/>
                <a:cs typeface="NikoshBAN" pitchFamily="2" charset="0"/>
              </a:rPr>
              <a:t>গতি</a:t>
            </a:r>
            <a:r>
              <a:rPr lang="en-US" dirty="0" smtClean="0">
                <a:latin typeface="NikoshBAN" pitchFamily="2" charset="0"/>
                <a:cs typeface="NikoshBAN" pitchFamily="2" charset="0"/>
              </a:rPr>
              <a:t>। </a:t>
            </a:r>
          </a:p>
          <a:p>
            <a:r>
              <a:rPr lang="en-US" dirty="0" err="1" smtClean="0">
                <a:latin typeface="NikoshBAN" pitchFamily="2" charset="0"/>
                <a:cs typeface="NikoshBAN" pitchFamily="2" charset="0"/>
              </a:rPr>
              <a:t>স্পন্দন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গতিঃ</a:t>
            </a:r>
            <a:r>
              <a:rPr lang="en-US" dirty="0" smtClean="0">
                <a:latin typeface="NikoshBAN" pitchFamily="2" charset="0"/>
                <a:cs typeface="NikoshBAN" pitchFamily="2" charset="0"/>
              </a:rPr>
              <a:t> </a:t>
            </a:r>
            <a:r>
              <a:rPr lang="as-IN" dirty="0" smtClean="0">
                <a:latin typeface="NikoshBAN" pitchFamily="2" charset="0"/>
                <a:cs typeface="NikoshBAN" pitchFamily="2" charset="0"/>
              </a:rPr>
              <a:t>কোন গতিশীল বস্তু কণার গতি যদি এমন হয় যে, এটি এর </a:t>
            </a:r>
            <a:r>
              <a:rPr lang="as-IN" dirty="0" smtClean="0">
                <a:latin typeface="NikoshBAN" pitchFamily="2" charset="0"/>
                <a:cs typeface="NikoshBAN" pitchFamily="2" charset="0"/>
              </a:rPr>
              <a:t>গতিপথে</a:t>
            </a:r>
            <a:r>
              <a:rPr lang="en-US" dirty="0" smtClean="0">
                <a:latin typeface="NikoshBAN" pitchFamily="2" charset="0"/>
                <a:cs typeface="NikoshBAN" pitchFamily="2" charset="0"/>
              </a:rPr>
              <a:t>র </a:t>
            </a:r>
            <a:r>
              <a:rPr lang="en-US" dirty="0" err="1" smtClean="0">
                <a:latin typeface="NikoshBAN" pitchFamily="2" charset="0"/>
                <a:cs typeface="NikoshBAN" pitchFamily="2" charset="0"/>
              </a:rPr>
              <a:t>অর্ধেক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সময়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যে</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যায়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অর্ধেক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সময়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পূর্ব</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গতির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বিপরীত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যায়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তাকে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স্পন্দন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গতি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বলে</a:t>
            </a:r>
            <a:r>
              <a:rPr lang="en-US" dirty="0" smtClean="0">
                <a:latin typeface="NikoshBAN" pitchFamily="2" charset="0"/>
                <a:cs typeface="NikoshBAN" pitchFamily="2" charset="0"/>
              </a:rPr>
              <a:t>। </a:t>
            </a:r>
            <a:endParaRPr lang="as-IN" dirty="0" smtClean="0">
              <a:latin typeface="NikoshBAN" pitchFamily="2" charset="0"/>
              <a:cs typeface="NikoshBAN" pitchFamily="2" charset="0"/>
            </a:endParaRPr>
          </a:p>
          <a:p>
            <a:r>
              <a:rPr lang="as-IN" dirty="0" smtClean="0"/>
              <a:t/>
            </a:r>
            <a:br>
              <a:rPr lang="as-IN"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685800"/>
            <a:ext cx="6400800" cy="369332"/>
          </a:xfrm>
          <a:prstGeom prst="rect">
            <a:avLst/>
          </a:prstGeom>
          <a:noFill/>
        </p:spPr>
        <p:txBody>
          <a:bodyPr wrap="square" rtlCol="0">
            <a:spAutoFit/>
          </a:bodyPr>
          <a:lstStyle/>
          <a:p>
            <a:r>
              <a:rPr lang="en-US" dirty="0" smtClean="0"/>
              <a:t> </a:t>
            </a:r>
            <a:endParaRPr lang="en-US" dirty="0"/>
          </a:p>
        </p:txBody>
      </p:sp>
      <p:sp>
        <p:nvSpPr>
          <p:cNvPr id="3" name="Rectangle 2"/>
          <p:cNvSpPr/>
          <p:nvPr/>
        </p:nvSpPr>
        <p:spPr>
          <a:xfrm>
            <a:off x="304800" y="152400"/>
            <a:ext cx="8305800" cy="4616648"/>
          </a:xfrm>
          <a:prstGeom prst="rect">
            <a:avLst/>
          </a:prstGeom>
        </p:spPr>
        <p:txBody>
          <a:bodyPr wrap="square">
            <a:spAutoFit/>
          </a:bodyPr>
          <a:lstStyle/>
          <a:p>
            <a:r>
              <a:rPr lang="as-IN" sz="1400" b="1" dirty="0" smtClean="0">
                <a:latin typeface="NikoshBAN" pitchFamily="2" charset="0"/>
                <a:cs typeface="NikoshBAN" pitchFamily="2" charset="0"/>
              </a:rPr>
              <a:t>গতির প্রকারভেদ (</a:t>
            </a:r>
            <a:r>
              <a:rPr lang="en-US" sz="1400" b="1" dirty="0" smtClean="0">
                <a:latin typeface="NikoshBAN" pitchFamily="2" charset="0"/>
                <a:cs typeface="NikoshBAN" pitchFamily="2" charset="0"/>
              </a:rPr>
              <a:t>Types of Motion)</a:t>
            </a:r>
            <a:r>
              <a:rPr lang="en-US" sz="1400" dirty="0" smtClean="0">
                <a:latin typeface="NikoshBAN" pitchFamily="2" charset="0"/>
                <a:cs typeface="NikoshBAN" pitchFamily="2" charset="0"/>
              </a:rPr>
              <a:t> :  </a:t>
            </a:r>
            <a:r>
              <a:rPr lang="as-IN" sz="1400" dirty="0" smtClean="0">
                <a:latin typeface="NikoshBAN" pitchFamily="2" charset="0"/>
                <a:cs typeface="NikoshBAN" pitchFamily="2" charset="0"/>
              </a:rPr>
              <a:t>গতি বিভিন্ন প্রকারের হতে পারে । তবে সকল গতিকেই আমরা মূলত দু-ভাগে ভাগ করতে পারি । যথা – (1) চলন গতি বা রৈখিক গতি (</a:t>
            </a:r>
            <a:r>
              <a:rPr lang="en-US" sz="1400" dirty="0" smtClean="0">
                <a:latin typeface="NikoshBAN" pitchFamily="2" charset="0"/>
                <a:cs typeface="NikoshBAN" pitchFamily="2" charset="0"/>
              </a:rPr>
              <a:t>Translation) </a:t>
            </a:r>
            <a:r>
              <a:rPr lang="as-IN" sz="1400" dirty="0" smtClean="0">
                <a:latin typeface="NikoshBAN" pitchFamily="2" charset="0"/>
                <a:cs typeface="NikoshBAN" pitchFamily="2" charset="0"/>
              </a:rPr>
              <a:t>এবং (2) ঘূর্ণন গতি (</a:t>
            </a:r>
            <a:r>
              <a:rPr lang="en-US" sz="1400" dirty="0" smtClean="0">
                <a:latin typeface="NikoshBAN" pitchFamily="2" charset="0"/>
                <a:cs typeface="NikoshBAN" pitchFamily="2" charset="0"/>
              </a:rPr>
              <a:t>Rotation) ।</a:t>
            </a:r>
          </a:p>
          <a:p>
            <a:r>
              <a:rPr lang="en-US" sz="1400" b="1" dirty="0" smtClean="0">
                <a:latin typeface="NikoshBAN" pitchFamily="2" charset="0"/>
                <a:cs typeface="NikoshBAN" pitchFamily="2" charset="0"/>
              </a:rPr>
              <a:t>(1) </a:t>
            </a:r>
            <a:r>
              <a:rPr lang="as-IN" sz="1400" b="1" dirty="0" smtClean="0">
                <a:latin typeface="NikoshBAN" pitchFamily="2" charset="0"/>
                <a:cs typeface="NikoshBAN" pitchFamily="2" charset="0"/>
              </a:rPr>
              <a:t>চলন গতি</a:t>
            </a:r>
            <a:r>
              <a:rPr lang="as-IN" sz="1400" dirty="0" smtClean="0">
                <a:latin typeface="NikoshBAN" pitchFamily="2" charset="0"/>
                <a:cs typeface="NikoshBAN" pitchFamily="2" charset="0"/>
              </a:rPr>
              <a:t> (</a:t>
            </a:r>
            <a:r>
              <a:rPr lang="en-US" sz="1400" dirty="0" smtClean="0">
                <a:latin typeface="NikoshBAN" pitchFamily="2" charset="0"/>
                <a:cs typeface="NikoshBAN" pitchFamily="2" charset="0"/>
              </a:rPr>
              <a:t>Translation) : </a:t>
            </a:r>
            <a:r>
              <a:rPr lang="as-IN" sz="1400" dirty="0" smtClean="0">
                <a:latin typeface="NikoshBAN" pitchFamily="2" charset="0"/>
                <a:cs typeface="NikoshBAN" pitchFamily="2" charset="0"/>
              </a:rPr>
              <a:t>যদি কোনো গতিশীল বস্তু মধ্যস্থ যে-কোনো দুটি কণা সংযোজক সরলরেখা সর্বদাই সেটির সমান্তরালে অগ্রসর হয় তবে বস্তুর ওই গতিকে চলন গতি বা রৈখিক গতি বলে । ছাদ থেকে একটি ঢিলকে ছেড়ে দিলে সেটি সোজাসুজি নীচের দিকে পড়তে থাকে । এক্ষেত্রে ঢিলটির গতি চলন গতি । </a:t>
            </a:r>
          </a:p>
          <a:p>
            <a:r>
              <a:rPr lang="as-IN" sz="1400" dirty="0" smtClean="0">
                <a:latin typeface="NikoshBAN" pitchFamily="2" charset="0"/>
                <a:cs typeface="NikoshBAN" pitchFamily="2" charset="0"/>
              </a:rPr>
              <a:t>চলন গতিকে আবার দুভাগে ভাগ করা যায় । যথা – (</a:t>
            </a:r>
            <a:r>
              <a:rPr lang="en-US" sz="1400" dirty="0" smtClean="0">
                <a:latin typeface="NikoshBAN" pitchFamily="2" charset="0"/>
                <a:cs typeface="NikoshBAN" pitchFamily="2" charset="0"/>
              </a:rPr>
              <a:t>a) </a:t>
            </a:r>
            <a:r>
              <a:rPr lang="as-IN" sz="1400" dirty="0" smtClean="0">
                <a:latin typeface="NikoshBAN" pitchFamily="2" charset="0"/>
                <a:cs typeface="NikoshBAN" pitchFamily="2" charset="0"/>
              </a:rPr>
              <a:t>সরল চলন বা সরল রৈখিক গতি এবং (</a:t>
            </a:r>
            <a:r>
              <a:rPr lang="en-US" sz="1400" dirty="0" smtClean="0">
                <a:latin typeface="NikoshBAN" pitchFamily="2" charset="0"/>
                <a:cs typeface="NikoshBAN" pitchFamily="2" charset="0"/>
              </a:rPr>
              <a:t>b) </a:t>
            </a:r>
            <a:r>
              <a:rPr lang="as-IN" sz="1400" dirty="0" smtClean="0">
                <a:latin typeface="NikoshBAN" pitchFamily="2" charset="0"/>
                <a:cs typeface="NikoshBAN" pitchFamily="2" charset="0"/>
              </a:rPr>
              <a:t>বক্রচলন বা বক্ররৈখিক গতি ।</a:t>
            </a:r>
          </a:p>
          <a:p>
            <a:r>
              <a:rPr lang="as-IN" sz="1400" b="1" dirty="0" smtClean="0">
                <a:latin typeface="NikoshBAN" pitchFamily="2" charset="0"/>
                <a:cs typeface="NikoshBAN" pitchFamily="2" charset="0"/>
              </a:rPr>
              <a:t>(</a:t>
            </a:r>
            <a:r>
              <a:rPr lang="en-US" sz="1400" b="1" dirty="0" smtClean="0">
                <a:latin typeface="NikoshBAN" pitchFamily="2" charset="0"/>
                <a:cs typeface="NikoshBAN" pitchFamily="2" charset="0"/>
              </a:rPr>
              <a:t>a) </a:t>
            </a:r>
            <a:r>
              <a:rPr lang="as-IN" sz="1400" b="1" dirty="0" smtClean="0">
                <a:latin typeface="NikoshBAN" pitchFamily="2" charset="0"/>
                <a:cs typeface="NikoshBAN" pitchFamily="2" charset="0"/>
              </a:rPr>
              <a:t>সরল চলন বা সরল রৈখিক গতি </a:t>
            </a:r>
            <a:r>
              <a:rPr lang="as-IN" sz="1400" dirty="0" smtClean="0">
                <a:latin typeface="NikoshBAN" pitchFamily="2" charset="0"/>
                <a:cs typeface="NikoshBAN" pitchFamily="2" charset="0"/>
              </a:rPr>
              <a:t>: যে চলন গতি সরলরৈখিক পথে ঘটে তাকে সরল চলন বা সরল রৈখিক গতি বলে —যেমন, পতনশীল বৃষ্টির ফোঁটার গতি ও সোজা লাইনে ট্রেনের গতি ইত্যাদি ।</a:t>
            </a:r>
          </a:p>
          <a:p>
            <a:r>
              <a:rPr lang="as-IN" sz="1400" b="1" dirty="0" smtClean="0">
                <a:latin typeface="NikoshBAN" pitchFamily="2" charset="0"/>
                <a:cs typeface="NikoshBAN" pitchFamily="2" charset="0"/>
              </a:rPr>
              <a:t>(</a:t>
            </a:r>
            <a:r>
              <a:rPr lang="en-US" sz="1400" b="1" dirty="0" smtClean="0">
                <a:latin typeface="NikoshBAN" pitchFamily="2" charset="0"/>
                <a:cs typeface="NikoshBAN" pitchFamily="2" charset="0"/>
              </a:rPr>
              <a:t>b) </a:t>
            </a:r>
            <a:r>
              <a:rPr lang="as-IN" sz="1400" b="1" dirty="0" smtClean="0">
                <a:latin typeface="NikoshBAN" pitchFamily="2" charset="0"/>
                <a:cs typeface="NikoshBAN" pitchFamily="2" charset="0"/>
              </a:rPr>
              <a:t>বক্রচলন বা বক্ররৈখিক গতি</a:t>
            </a:r>
            <a:r>
              <a:rPr lang="as-IN" sz="1400" dirty="0" smtClean="0">
                <a:latin typeface="NikoshBAN" pitchFamily="2" charset="0"/>
                <a:cs typeface="NikoshBAN" pitchFamily="2" charset="0"/>
              </a:rPr>
              <a:t>  : যে চলন গতি বক্রপথে ঘটে তাকে বক্রচলন বা বক্ররৈখিক গতি বলে । যেমন, পৃথিবীর বার্ষিক গতি, উল্লম্ব নাগরদোলায় ঝুলন্ত চেয়ার গুলির গতি ইত্যাদি ।</a:t>
            </a:r>
          </a:p>
          <a:p>
            <a:r>
              <a:rPr lang="as-IN" sz="1400" b="1" dirty="0" smtClean="0">
                <a:latin typeface="NikoshBAN" pitchFamily="2" charset="0"/>
                <a:cs typeface="NikoshBAN" pitchFamily="2" charset="0"/>
              </a:rPr>
              <a:t>বৃত্তীয় গতি</a:t>
            </a:r>
            <a:r>
              <a:rPr lang="as-IN" sz="1400" dirty="0" smtClean="0">
                <a:latin typeface="NikoshBAN" pitchFamily="2" charset="0"/>
                <a:cs typeface="NikoshBAN" pitchFamily="2" charset="0"/>
              </a:rPr>
              <a:t> (</a:t>
            </a:r>
            <a:r>
              <a:rPr lang="en-US" sz="1400" dirty="0" smtClean="0">
                <a:latin typeface="NikoshBAN" pitchFamily="2" charset="0"/>
                <a:cs typeface="NikoshBAN" pitchFamily="2" charset="0"/>
              </a:rPr>
              <a:t>Circular motion) : </a:t>
            </a:r>
            <a:r>
              <a:rPr lang="as-IN" sz="1400" dirty="0" smtClean="0">
                <a:latin typeface="NikoshBAN" pitchFamily="2" charset="0"/>
                <a:cs typeface="NikoshBAN" pitchFamily="2" charset="0"/>
              </a:rPr>
              <a:t>যদি কোনো বস্তু কণা এমন ভাবে গতিশীল হয় যে কোনো বিন্দু থেকে তার দূরত্ব সর্বদা একই থাকে ওই কণার গতিকে বৃত্তীয় গতি বলে । বৃত্তীয় গতি বক্র চলন বা বক্ররৈখিক গতির এক বিশেষ রূপ । উদাহরণ —কব্জার সাপেক্ষে দরজা বা জানালার পাটের প্রতিটি বিন্দুর গতি, চলন্ত ঘড়ির কাঁটার যে-কোনো বিন্দুর গতি ইত্যাদি । সূর্যের চারিদিকে পৃথিবী বৃত্তাকার পথে ঘুরছে ধরে নিলে [পৃথিবীকে কণা হিসাবে কল্পনা করে ] পৃথিবীর বার্ষিক গতি হল </a:t>
            </a:r>
            <a:r>
              <a:rPr lang="as-IN" sz="1400" b="1" dirty="0" smtClean="0">
                <a:latin typeface="NikoshBAN" pitchFamily="2" charset="0"/>
                <a:cs typeface="NikoshBAN" pitchFamily="2" charset="0"/>
              </a:rPr>
              <a:t>বৃত্তীয় গতি</a:t>
            </a:r>
            <a:r>
              <a:rPr lang="as-IN" sz="1400" dirty="0" smtClean="0">
                <a:latin typeface="NikoshBAN" pitchFamily="2" charset="0"/>
                <a:cs typeface="NikoshBAN" pitchFamily="2" charset="0"/>
              </a:rPr>
              <a:t> । সূর্যের চারিদিকে পৃথিবী প্রদক্ষিণকালে নিজ অক্ষের সাপেক্ষে আবর্তন করে যাকে আহ্নিক গতি বলে, আর এই আহ্নিক গতি হল পৃথিবীর ঘূর্ণন গতি ।    </a:t>
            </a:r>
          </a:p>
          <a:p>
            <a:r>
              <a:rPr lang="as-IN" sz="1400" b="1" dirty="0" smtClean="0">
                <a:latin typeface="NikoshBAN" pitchFamily="2" charset="0"/>
                <a:cs typeface="NikoshBAN" pitchFamily="2" charset="0"/>
              </a:rPr>
              <a:t>(2) ঘূর্ণন গতি (</a:t>
            </a:r>
            <a:r>
              <a:rPr lang="en-US" sz="1400" b="1" dirty="0" smtClean="0">
                <a:latin typeface="NikoshBAN" pitchFamily="2" charset="0"/>
                <a:cs typeface="NikoshBAN" pitchFamily="2" charset="0"/>
              </a:rPr>
              <a:t>Rotation)</a:t>
            </a:r>
            <a:r>
              <a:rPr lang="en-US" sz="1400" dirty="0" smtClean="0">
                <a:latin typeface="NikoshBAN" pitchFamily="2" charset="0"/>
                <a:cs typeface="NikoshBAN" pitchFamily="2" charset="0"/>
              </a:rPr>
              <a:t> : </a:t>
            </a:r>
            <a:r>
              <a:rPr lang="as-IN" sz="1400" dirty="0" smtClean="0">
                <a:latin typeface="NikoshBAN" pitchFamily="2" charset="0"/>
                <a:cs typeface="NikoshBAN" pitchFamily="2" charset="0"/>
              </a:rPr>
              <a:t>কোনো বস্তু বস্তুমধ্যস্থ সকল বিন্দুই যদি বৃত্তাকার পথে এমনভাবে পরিভ্রমণ করে যে সকল বৃত্তের কেন্দ্র একটি সরল রেখার উপর অবস্থান করে তবে ওই বস্তুর গতিকে ঘূর্ণন গতি বলে । ওই সরল রেখাটিকে ঘূর্ণন অক্ষ বলা হয় । বস্তুর ঘূর্ণন অক্ষকে কেব্দ্র করেই ঘটে । ঘূর্ণন অক্ষ বস্তুর মধ্য দিয়েও যেতে পারে, আবার বস্তুর বাইরেও থাকতে পারে । বিশুদ্ধ ঘূর্ণন গতিতে কোনো বস্তু একস্থান থেকে অন্য স্থানে যায় না । অর্থাৎ, বিশুদ্ধ ঘূর্ণন গতিতে বস্তুর চলন থাকে না । বস্তু কেবল নির্দিষ্ট কোণে ঘোরে । উদাহরণ —লাট্টুর আবর্তন গতি, চলন্ত পাখার ব্লেডের গতি, পৃথিবীর আহ্নিক গতি, মেশিনের ঘুর্ণায়মান চাকার গতি, (যেখানে ঘূর্ণন অক্ষ বস্তুর মধ্য দিয়েই যায়), দড়িতে বাধা ঢিলের আবর্তন (যেখানে ঘূর্ণন অক্ষ বস্তুর বাইরে থাকে) ইত্যাদি ।</a:t>
            </a:r>
          </a:p>
          <a:p>
            <a:r>
              <a:rPr lang="as-IN" sz="1400" dirty="0" smtClean="0">
                <a:latin typeface="NikoshBAN" pitchFamily="2" charset="0"/>
                <a:cs typeface="NikoshBAN" pitchFamily="2" charset="0"/>
              </a:rPr>
              <a:t> </a:t>
            </a:r>
            <a:endParaRPr lang="as-IN" sz="1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52600" y="2514600"/>
          <a:ext cx="5755748" cy="4066527"/>
        </p:xfrm>
        <a:graphic>
          <a:graphicData uri="http://schemas.openxmlformats.org/drawingml/2006/table">
            <a:tbl>
              <a:tblPr/>
              <a:tblGrid>
                <a:gridCol w="1438937"/>
                <a:gridCol w="1438937"/>
                <a:gridCol w="1438937"/>
                <a:gridCol w="1438937"/>
              </a:tblGrid>
              <a:tr h="304257">
                <a:tc>
                  <a:txBody>
                    <a:bodyPr/>
                    <a:lstStyle/>
                    <a:p>
                      <a:pPr fontAlgn="t"/>
                      <a:r>
                        <a:rPr lang="en-US" sz="1300" dirty="0">
                          <a:latin typeface="NikoshBAN" pitchFamily="2" charset="0"/>
                          <a:cs typeface="NikoshBAN" pitchFamily="2" charset="0"/>
                        </a:rPr>
                        <a:t> </a:t>
                      </a:r>
                    </a:p>
                  </a:txBody>
                  <a:tcPr marL="54332" marR="54332" marT="54332" marB="543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as-IN" sz="1300">
                          <a:latin typeface="NikoshBAN" pitchFamily="2" charset="0"/>
                          <a:cs typeface="NikoshBAN" pitchFamily="2" charset="0"/>
                        </a:rPr>
                        <a:t>বৃত্তীয় গতি</a:t>
                      </a:r>
                    </a:p>
                  </a:txBody>
                  <a:tcPr marL="54332" marR="54332" marT="54332" marB="543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US" sz="1300">
                          <a:latin typeface="NikoshBAN" pitchFamily="2" charset="0"/>
                          <a:cs typeface="NikoshBAN" pitchFamily="2" charset="0"/>
                        </a:rPr>
                        <a:t> </a:t>
                      </a:r>
                    </a:p>
                  </a:txBody>
                  <a:tcPr marL="54332" marR="54332" marT="54332" marB="543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as-IN" sz="1300">
                          <a:latin typeface="NikoshBAN" pitchFamily="2" charset="0"/>
                          <a:cs typeface="NikoshBAN" pitchFamily="2" charset="0"/>
                        </a:rPr>
                        <a:t>ঘূর্ণন গতি</a:t>
                      </a:r>
                    </a:p>
                  </a:txBody>
                  <a:tcPr marL="54332" marR="54332" marT="54332" marB="543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695444">
                <a:tc>
                  <a:txBody>
                    <a:bodyPr/>
                    <a:lstStyle/>
                    <a:p>
                      <a:pPr fontAlgn="t"/>
                      <a:r>
                        <a:rPr lang="en-US" sz="1300" dirty="0">
                          <a:latin typeface="NikoshBAN" pitchFamily="2" charset="0"/>
                          <a:cs typeface="NikoshBAN" pitchFamily="2" charset="0"/>
                        </a:rPr>
                        <a:t>1.</a:t>
                      </a:r>
                    </a:p>
                  </a:txBody>
                  <a:tcPr marL="54332" marR="54332" marT="54332" marB="543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as-IN" sz="1300" dirty="0">
                          <a:latin typeface="NikoshBAN" pitchFamily="2" charset="0"/>
                          <a:cs typeface="NikoshBAN" pitchFamily="2" charset="0"/>
                        </a:rPr>
                        <a:t>বৃত্তীয় গতি একটি বিশেষ বক্রচলন গতি ।</a:t>
                      </a:r>
                    </a:p>
                  </a:txBody>
                  <a:tcPr marL="54332" marR="54332" marT="54332" marB="543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300" dirty="0">
                          <a:latin typeface="NikoshBAN" pitchFamily="2" charset="0"/>
                          <a:cs typeface="NikoshBAN" pitchFamily="2" charset="0"/>
                        </a:rPr>
                        <a:t>1.</a:t>
                      </a:r>
                    </a:p>
                  </a:txBody>
                  <a:tcPr marL="54332" marR="54332" marT="54332" marB="543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as-IN" sz="1300">
                          <a:latin typeface="NikoshBAN" pitchFamily="2" charset="0"/>
                          <a:cs typeface="NikoshBAN" pitchFamily="2" charset="0"/>
                        </a:rPr>
                        <a:t>ঘূর্ণন গতিতে চলন থাকে না ।</a:t>
                      </a:r>
                    </a:p>
                  </a:txBody>
                  <a:tcPr marL="54332" marR="54332" marT="54332" marB="543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695444">
                <a:tc>
                  <a:txBody>
                    <a:bodyPr/>
                    <a:lstStyle/>
                    <a:p>
                      <a:pPr fontAlgn="t"/>
                      <a:r>
                        <a:rPr lang="en-US" sz="1300" dirty="0">
                          <a:latin typeface="NikoshBAN" pitchFamily="2" charset="0"/>
                          <a:cs typeface="NikoshBAN" pitchFamily="2" charset="0"/>
                        </a:rPr>
                        <a:t>2.</a:t>
                      </a:r>
                    </a:p>
                  </a:txBody>
                  <a:tcPr marL="54332" marR="54332" marT="54332" marB="543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as-IN" sz="1300" dirty="0">
                          <a:latin typeface="NikoshBAN" pitchFamily="2" charset="0"/>
                          <a:cs typeface="NikoshBAN" pitchFamily="2" charset="0"/>
                        </a:rPr>
                        <a:t>বৃত্তীয় গতিতে গতিশীল বস্তুকে বিন্দুবৎ ধরা হয় ।</a:t>
                      </a:r>
                    </a:p>
                  </a:txBody>
                  <a:tcPr marL="54332" marR="54332" marT="54332" marB="543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US" sz="1300">
                          <a:latin typeface="NikoshBAN" pitchFamily="2" charset="0"/>
                          <a:cs typeface="NikoshBAN" pitchFamily="2" charset="0"/>
                        </a:rPr>
                        <a:t>2.</a:t>
                      </a:r>
                    </a:p>
                  </a:txBody>
                  <a:tcPr marL="54332" marR="54332" marT="54332" marB="543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as-IN" sz="1300">
                          <a:latin typeface="NikoshBAN" pitchFamily="2" charset="0"/>
                          <a:cs typeface="NikoshBAN" pitchFamily="2" charset="0"/>
                        </a:rPr>
                        <a:t>ঘূর্ণন গতি দৃঢ় ঘনবস্তুর ক্ষেত্রে ধরা হয় ।</a:t>
                      </a:r>
                    </a:p>
                  </a:txBody>
                  <a:tcPr marL="54332" marR="54332" marT="54332" marB="543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1477818">
                <a:tc>
                  <a:txBody>
                    <a:bodyPr/>
                    <a:lstStyle/>
                    <a:p>
                      <a:pPr fontAlgn="t"/>
                      <a:r>
                        <a:rPr lang="en-US" sz="1300" dirty="0">
                          <a:latin typeface="NikoshBAN" pitchFamily="2" charset="0"/>
                          <a:cs typeface="NikoshBAN" pitchFamily="2" charset="0"/>
                        </a:rPr>
                        <a:t>3.</a:t>
                      </a:r>
                    </a:p>
                  </a:txBody>
                  <a:tcPr marL="54332" marR="54332" marT="54332" marB="543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as-IN" sz="1300" dirty="0">
                          <a:latin typeface="NikoshBAN" pitchFamily="2" charset="0"/>
                          <a:cs typeface="NikoshBAN" pitchFamily="2" charset="0"/>
                        </a:rPr>
                        <a:t>বৃত্তীয় গতিতে যে বিন্দু বা অক্ষের চারদিকে কণার গতি হয় তা সর্বদাই বৃত্তের কেন্দ্র বা কেন্দ্রগামী যা কণার ওপরে থাকে না ।</a:t>
                      </a:r>
                    </a:p>
                  </a:txBody>
                  <a:tcPr marL="54332" marR="54332" marT="54332" marB="543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sz="1300" dirty="0">
                          <a:latin typeface="NikoshBAN" pitchFamily="2" charset="0"/>
                          <a:cs typeface="NikoshBAN" pitchFamily="2" charset="0"/>
                        </a:rPr>
                        <a:t>3.</a:t>
                      </a:r>
                    </a:p>
                  </a:txBody>
                  <a:tcPr marL="54332" marR="54332" marT="54332" marB="543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as-IN" sz="1300">
                          <a:latin typeface="NikoshBAN" pitchFamily="2" charset="0"/>
                          <a:cs typeface="NikoshBAN" pitchFamily="2" charset="0"/>
                        </a:rPr>
                        <a:t>ঘূর্ণন গতিতে ঘূর্ণন অক্ষ ঘনবস্তু মধ্যস্থ কোনো বিন্দু দিয়েও যেতে পারে । আবার ঘনবস্তুর বাইরেও থাকতে পারে ।</a:t>
                      </a:r>
                    </a:p>
                  </a:txBody>
                  <a:tcPr marL="54332" marR="54332" marT="54332" marB="543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891037">
                <a:tc>
                  <a:txBody>
                    <a:bodyPr/>
                    <a:lstStyle/>
                    <a:p>
                      <a:pPr fontAlgn="t"/>
                      <a:r>
                        <a:rPr lang="en-US" sz="1300">
                          <a:latin typeface="NikoshBAN" pitchFamily="2" charset="0"/>
                          <a:cs typeface="NikoshBAN" pitchFamily="2" charset="0"/>
                        </a:rPr>
                        <a:t>4.</a:t>
                      </a:r>
                    </a:p>
                  </a:txBody>
                  <a:tcPr marL="54332" marR="54332" marT="54332" marB="543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as-IN" sz="1300">
                          <a:latin typeface="NikoshBAN" pitchFamily="2" charset="0"/>
                          <a:cs typeface="NikoshBAN" pitchFamily="2" charset="0"/>
                        </a:rPr>
                        <a:t>সমবৃত্তীয় গতিতে কণার বেগ বা ত্বরণের মান নির্দিষ্ট ।</a:t>
                      </a:r>
                    </a:p>
                  </a:txBody>
                  <a:tcPr marL="54332" marR="54332" marT="54332" marB="543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en-US" sz="1300" dirty="0">
                          <a:latin typeface="NikoshBAN" pitchFamily="2" charset="0"/>
                          <a:cs typeface="NikoshBAN" pitchFamily="2" charset="0"/>
                        </a:rPr>
                        <a:t>4.</a:t>
                      </a:r>
                    </a:p>
                  </a:txBody>
                  <a:tcPr marL="54332" marR="54332" marT="54332" marB="543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fontAlgn="t"/>
                      <a:r>
                        <a:rPr lang="as-IN" sz="1300" dirty="0">
                          <a:latin typeface="NikoshBAN" pitchFamily="2" charset="0"/>
                          <a:cs typeface="NikoshBAN" pitchFamily="2" charset="0"/>
                        </a:rPr>
                        <a:t>সমঘূর্ণন গতিতে বস্তুর বিভিন্ন কণার বেগ বা ত্বরণের মান সমান নয় </a:t>
                      </a:r>
                    </a:p>
                  </a:txBody>
                  <a:tcPr marL="54332" marR="54332" marT="54332" marB="5433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bl>
          </a:graphicData>
        </a:graphic>
      </p:graphicFrame>
      <p:sp>
        <p:nvSpPr>
          <p:cNvPr id="3073" name="Rectangle 1"/>
          <p:cNvSpPr>
            <a:spLocks noChangeArrowheads="1"/>
          </p:cNvSpPr>
          <p:nvPr/>
        </p:nvSpPr>
        <p:spPr bwMode="auto">
          <a:xfrm>
            <a:off x="457200" y="0"/>
            <a:ext cx="7467600" cy="2289046"/>
          </a:xfrm>
          <a:prstGeom prst="rect">
            <a:avLst/>
          </a:prstGeom>
          <a:solidFill>
            <a:srgbClr val="FFFFFF"/>
          </a:solidFill>
          <a:ln w="9525">
            <a:noFill/>
            <a:miter lim="800000"/>
            <a:headEnd/>
            <a:tailEnd/>
          </a:ln>
          <a:effectLst/>
        </p:spPr>
        <p:txBody>
          <a:bodyPr vert="horz" wrap="square" lIns="91440" tIns="66654" rIns="91440" bIns="66654"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n-IN" sz="2000" b="0" i="0" u="none" strike="noStrike" cap="none" normalizeH="0" baseline="0" dirty="0" smtClean="0">
                <a:ln>
                  <a:noFill/>
                </a:ln>
                <a:solidFill>
                  <a:srgbClr val="FF0000"/>
                </a:solidFill>
                <a:effectLst/>
                <a:latin typeface="NikoshBAN" pitchFamily="2" charset="0"/>
                <a:cs typeface="NikoshBAN" pitchFamily="2" charset="0"/>
              </a:rPr>
              <a:t>বৃত্তীয় গতি ও ঘূর্ণন গতির মধ্যে পার্থক্য </a:t>
            </a:r>
            <a:r>
              <a:rPr kumimoji="0" lang="en-US" sz="2000" b="0" i="0" u="none" strike="noStrike" cap="none" normalizeH="0" baseline="0" dirty="0" smtClean="0">
                <a:ln>
                  <a:noFill/>
                </a:ln>
                <a:solidFill>
                  <a:srgbClr val="333333"/>
                </a:solidFill>
                <a:effectLst/>
                <a:latin typeface="NikoshBAN" pitchFamily="2" charset="0"/>
                <a:cs typeface="NikoshBAN" pitchFamily="2" charset="0"/>
              </a:rPr>
              <a:t>( </a:t>
            </a:r>
            <a:r>
              <a:rPr kumimoji="0" lang="en-US" sz="2000" b="0" i="0" u="none" strike="noStrike" cap="none" normalizeH="0" baseline="0" dirty="0" err="1" smtClean="0">
                <a:ln>
                  <a:noFill/>
                </a:ln>
                <a:solidFill>
                  <a:srgbClr val="0070C0"/>
                </a:solidFill>
                <a:effectLst/>
                <a:latin typeface="NikoshBAN" pitchFamily="2" charset="0"/>
                <a:cs typeface="NikoshBAN" pitchFamily="2" charset="0"/>
              </a:rPr>
              <a:t>Differnces</a:t>
            </a:r>
            <a:r>
              <a:rPr kumimoji="0" lang="en-US" sz="2000" b="0" i="0" u="none" strike="noStrike" cap="none" normalizeH="0" baseline="0" dirty="0" smtClean="0">
                <a:ln>
                  <a:noFill/>
                </a:ln>
                <a:solidFill>
                  <a:srgbClr val="0070C0"/>
                </a:solidFill>
                <a:effectLst/>
                <a:latin typeface="NikoshBAN" pitchFamily="2" charset="0"/>
                <a:cs typeface="NikoshBAN" pitchFamily="2" charset="0"/>
              </a:rPr>
              <a:t> Between Circular Motion and Rotation ) :</a:t>
            </a:r>
          </a:p>
          <a:p>
            <a:pPr marL="0" marR="0" lvl="0" indent="0" algn="l" defTabSz="914400" rtl="0" eaLnBrk="0" fontAlgn="base" latinLnBrk="0" hangingPunct="0">
              <a:lnSpc>
                <a:spcPct val="100000"/>
              </a:lnSpc>
              <a:spcBef>
                <a:spcPct val="0"/>
              </a:spcBef>
              <a:spcAft>
                <a:spcPct val="0"/>
              </a:spcAft>
              <a:buClrTx/>
              <a:buSzTx/>
              <a:buFontTx/>
              <a:buNone/>
              <a:tabLst/>
            </a:pPr>
            <a:r>
              <a:rPr kumimoji="0" lang="bn-IN" sz="2000" b="0" i="0" u="none" strike="noStrike" cap="none" normalizeH="0" baseline="0" dirty="0" smtClean="0">
                <a:ln>
                  <a:noFill/>
                </a:ln>
                <a:solidFill>
                  <a:srgbClr val="92D050"/>
                </a:solidFill>
                <a:effectLst/>
                <a:latin typeface="NikoshBAN" pitchFamily="2" charset="0"/>
                <a:cs typeface="NikoshBAN" pitchFamily="2" charset="0"/>
              </a:rPr>
              <a:t>প্রকৃত পক্ষে কোনো দৃঢ় ঘনবস্তুর ঘূর্ণন গতি ওই বস্তু মধ্যস্থ প্রতিটি কণার বৃত্তীয় গতির ফলেই সৃষ্টি হয় ।</a:t>
            </a:r>
            <a:endParaRPr kumimoji="0" lang="en-US" sz="2000" b="0" i="0" u="none" strike="noStrike" cap="none" normalizeH="0" baseline="0" dirty="0" smtClean="0">
              <a:ln>
                <a:noFill/>
              </a:ln>
              <a:solidFill>
                <a:srgbClr val="92D050"/>
              </a:solidFill>
              <a:effectLst/>
              <a:latin typeface="NikoshBAN" pitchFamily="2" charset="0"/>
              <a:cs typeface="NikoshBAN"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n-IN" sz="2000" b="1" i="0" u="none" strike="noStrike" cap="none" normalizeH="0" baseline="0" dirty="0" smtClean="0">
                <a:ln>
                  <a:noFill/>
                </a:ln>
                <a:solidFill>
                  <a:srgbClr val="FF0000"/>
                </a:solidFill>
                <a:effectLst/>
                <a:latin typeface="NikoshBAN" pitchFamily="2" charset="0"/>
                <a:cs typeface="NikoshBAN" pitchFamily="2" charset="0"/>
              </a:rPr>
              <a:t>মিশ্র গতি বা জটিল গতি</a:t>
            </a:r>
            <a:r>
              <a:rPr kumimoji="0" lang="en-US" sz="2000" b="0" i="0" u="none" strike="noStrike" cap="none" normalizeH="0" baseline="0" dirty="0" smtClean="0">
                <a:ln>
                  <a:noFill/>
                </a:ln>
                <a:solidFill>
                  <a:srgbClr val="92D050"/>
                </a:solidFill>
                <a:effectLst/>
                <a:latin typeface="NikoshBAN" pitchFamily="2" charset="0"/>
                <a:cs typeface="NikoshBAN" pitchFamily="2" charset="0"/>
              </a:rPr>
              <a:t> (Complex motion ) : </a:t>
            </a:r>
            <a:r>
              <a:rPr kumimoji="0" lang="bn-IN" sz="2000" b="0" i="0" u="none" strike="noStrike" cap="none" normalizeH="0" baseline="0" dirty="0" smtClean="0">
                <a:ln>
                  <a:noFill/>
                </a:ln>
                <a:solidFill>
                  <a:srgbClr val="92D050"/>
                </a:solidFill>
                <a:effectLst/>
                <a:latin typeface="NikoshBAN" pitchFamily="2" charset="0"/>
                <a:cs typeface="NikoshBAN" pitchFamily="2" charset="0"/>
              </a:rPr>
              <a:t>কোনো বস্তু যদি এমনভাবে গতিশীল হয় যে</a:t>
            </a:r>
            <a:r>
              <a:rPr kumimoji="0" lang="en-US" sz="2000" b="0" i="0" u="none" strike="noStrike" cap="none" normalizeH="0" baseline="0" dirty="0" smtClean="0">
                <a:ln>
                  <a:noFill/>
                </a:ln>
                <a:solidFill>
                  <a:srgbClr val="92D050"/>
                </a:solidFill>
                <a:effectLst/>
                <a:latin typeface="NikoshBAN" pitchFamily="2" charset="0"/>
                <a:cs typeface="NikoshBAN" pitchFamily="2" charset="0"/>
              </a:rPr>
              <a:t>, </a:t>
            </a:r>
            <a:r>
              <a:rPr kumimoji="0" lang="bn-IN" sz="2000" b="0" i="0" u="none" strike="noStrike" cap="none" normalizeH="0" baseline="0" dirty="0" smtClean="0">
                <a:ln>
                  <a:noFill/>
                </a:ln>
                <a:solidFill>
                  <a:srgbClr val="92D050"/>
                </a:solidFill>
                <a:effectLst/>
                <a:latin typeface="NikoshBAN" pitchFamily="2" charset="0"/>
                <a:cs typeface="NikoshBAN" pitchFamily="2" charset="0"/>
              </a:rPr>
              <a:t>বস্তুর গতি বিশুদ্ধ চলন গতি বা ঘূর্ণন গতি নয় কিন্তু উভয় গতির সমন্বয়</a:t>
            </a:r>
            <a:r>
              <a:rPr kumimoji="0" lang="en-US" sz="2000" b="0" i="0" u="none" strike="noStrike" cap="none" normalizeH="0" baseline="0" dirty="0" smtClean="0">
                <a:ln>
                  <a:noFill/>
                </a:ln>
                <a:solidFill>
                  <a:srgbClr val="92D050"/>
                </a:solidFill>
                <a:effectLst/>
                <a:latin typeface="NikoshBAN" pitchFamily="2" charset="0"/>
                <a:cs typeface="NikoshBAN" pitchFamily="2" charset="0"/>
              </a:rPr>
              <a:t>, </a:t>
            </a:r>
            <a:r>
              <a:rPr kumimoji="0" lang="bn-IN" sz="2000" b="0" i="0" u="none" strike="noStrike" cap="none" normalizeH="0" baseline="0" dirty="0" smtClean="0">
                <a:ln>
                  <a:noFill/>
                </a:ln>
                <a:solidFill>
                  <a:srgbClr val="92D050"/>
                </a:solidFill>
                <a:effectLst/>
                <a:latin typeface="NikoshBAN" pitchFamily="2" charset="0"/>
                <a:cs typeface="NikoshBAN" pitchFamily="2" charset="0"/>
              </a:rPr>
              <a:t>তাহলে বস্তুর এরূপ গতিকে মিশ্র গতি বা জটিল গতি বলে । যেমন </a:t>
            </a:r>
            <a:r>
              <a:rPr kumimoji="0" lang="en-US" sz="2000" b="0" i="0" u="none" strike="noStrike" cap="none" normalizeH="0" baseline="0" dirty="0" smtClean="0">
                <a:ln>
                  <a:noFill/>
                </a:ln>
                <a:solidFill>
                  <a:srgbClr val="92D050"/>
                </a:solidFill>
                <a:effectLst/>
                <a:latin typeface="NikoshBAN" pitchFamily="2" charset="0"/>
                <a:cs typeface="NikoshBAN"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fill="hold" grpId="0" nodeType="clickEffect">
                                  <p:stCondLst>
                                    <p:cond delay="0"/>
                                  </p:stCondLst>
                                  <p:childTnLst>
                                    <p:set>
                                      <p:cBhvr>
                                        <p:cTn id="6" dur="1000">
                                          <p:stCondLst>
                                            <p:cond delay="0"/>
                                          </p:stCondLst>
                                        </p:cTn>
                                        <p:tgtEl>
                                          <p:spTgt spid="30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TotalTime>
  <Words>391</Words>
  <Application>Microsoft Office PowerPoint</Application>
  <PresentationFormat>On-screen Show (4:3)</PresentationFormat>
  <Paragraphs>80</Paragraphs>
  <Slides>15</Slides>
  <Notes>0</Notes>
  <HiddenSlides>0</HiddenSlides>
  <MMClips>2</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পরিচিতি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Surjadhan Roy</dc:title>
  <dc:creator>PC Lab</dc:creator>
  <cp:lastModifiedBy>PC Lab</cp:lastModifiedBy>
  <cp:revision>21</cp:revision>
  <dcterms:created xsi:type="dcterms:W3CDTF">2006-08-16T00:00:00Z</dcterms:created>
  <dcterms:modified xsi:type="dcterms:W3CDTF">2021-06-13T07:17:23Z</dcterms:modified>
</cp:coreProperties>
</file>