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74" r:id="rId13"/>
    <p:sldId id="269" r:id="rId14"/>
    <p:sldId id="272" r:id="rId15"/>
    <p:sldId id="273" r:id="rId16"/>
    <p:sldId id="270" r:id="rId17"/>
    <p:sldId id="271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1" autoAdjust="0"/>
    <p:restoredTop sz="94660"/>
  </p:normalViewPr>
  <p:slideViewPr>
    <p:cSldViewPr snapToObjects="1">
      <p:cViewPr varScale="1">
        <p:scale>
          <a:sx n="20" d="100"/>
          <a:sy n="20" d="100"/>
        </p:scale>
        <p:origin x="-470" y="-6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336A2-FB90-4244-A832-13957AA3959A}" type="datetimeFigureOut">
              <a:rPr lang="en-US" smtClean="0"/>
              <a:t>2021-04-12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699C0-DD75-4172-B80D-B862D6101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2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C6C9D-C89C-4B0B-B859-FBDCB43A2B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0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CCCD-E4E8-4897-9A0A-F30AABBCB8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B2AC-F44A-4D1E-B373-FB0019F91166}" type="datetimeFigureOut">
              <a:rPr lang="en-US" smtClean="0"/>
              <a:t>2021-04-12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6A9-12CC-42A0-B1CC-257AC279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B2AC-F44A-4D1E-B373-FB0019F91166}" type="datetimeFigureOut">
              <a:rPr lang="en-US" smtClean="0"/>
              <a:t>2021-04-12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6A9-12CC-42A0-B1CC-257AC279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B2AC-F44A-4D1E-B373-FB0019F91166}" type="datetimeFigureOut">
              <a:rPr lang="en-US" smtClean="0"/>
              <a:t>2021-04-12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6A9-12CC-42A0-B1CC-257AC279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2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B2AC-F44A-4D1E-B373-FB0019F91166}" type="datetimeFigureOut">
              <a:rPr lang="en-US" smtClean="0"/>
              <a:t>2021-04-12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6A9-12CC-42A0-B1CC-257AC279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0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B2AC-F44A-4D1E-B373-FB0019F91166}" type="datetimeFigureOut">
              <a:rPr lang="en-US" smtClean="0"/>
              <a:t>2021-04-12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6A9-12CC-42A0-B1CC-257AC279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B2AC-F44A-4D1E-B373-FB0019F91166}" type="datetimeFigureOut">
              <a:rPr lang="en-US" smtClean="0"/>
              <a:t>2021-04-12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6A9-12CC-42A0-B1CC-257AC279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9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B2AC-F44A-4D1E-B373-FB0019F91166}" type="datetimeFigureOut">
              <a:rPr lang="en-US" smtClean="0"/>
              <a:t>2021-04-12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6A9-12CC-42A0-B1CC-257AC279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B2AC-F44A-4D1E-B373-FB0019F91166}" type="datetimeFigureOut">
              <a:rPr lang="en-US" smtClean="0"/>
              <a:t>2021-04-12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6A9-12CC-42A0-B1CC-257AC279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8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B2AC-F44A-4D1E-B373-FB0019F91166}" type="datetimeFigureOut">
              <a:rPr lang="en-US" smtClean="0"/>
              <a:t>2021-04-12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6A9-12CC-42A0-B1CC-257AC279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4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B2AC-F44A-4D1E-B373-FB0019F91166}" type="datetimeFigureOut">
              <a:rPr lang="en-US" smtClean="0"/>
              <a:t>2021-04-12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6A9-12CC-42A0-B1CC-257AC279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7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B2AC-F44A-4D1E-B373-FB0019F91166}" type="datetimeFigureOut">
              <a:rPr lang="en-US" smtClean="0"/>
              <a:t>2021-04-12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6A9-12CC-42A0-B1CC-257AC279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6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0B2AC-F44A-4D1E-B373-FB0019F91166}" type="datetimeFigureOut">
              <a:rPr lang="en-US" smtClean="0"/>
              <a:t>2021-04-12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16A9-12CC-42A0-B1CC-257AC279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/>
        </p:nvSpPr>
        <p:spPr>
          <a:xfrm>
            <a:off x="457200" y="4406181"/>
            <a:ext cx="457200" cy="273844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44780E-041D-42D9-904A-B18F6A1F95BF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457200" y="4406181"/>
            <a:ext cx="457200" cy="273844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44780E-041D-42D9-904A-B18F6A1F95BF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>
          <a:xfrm>
            <a:off x="457200" y="4406181"/>
            <a:ext cx="457200" cy="273844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44780E-041D-42D9-904A-B18F6A1F95BF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8774" y="2761236"/>
            <a:ext cx="6871270" cy="192932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  <a:scene3d>
              <a:camera prst="perspectiveFront">
                <a:rot lat="600000" lon="600000" rev="0"/>
              </a:camera>
              <a:lightRig rig="threePt" dir="t"/>
            </a:scene3d>
            <a:sp3d z="6350"/>
          </a:bodyPr>
          <a:lstStyle/>
          <a:p>
            <a:pPr algn="ctr"/>
            <a:r>
              <a:rPr lang="en-US" b="1" cap="all" dirty="0" err="1">
                <a:ln w="28575" cmpd="sng">
                  <a:solidFill>
                    <a:srgbClr val="0070C0"/>
                  </a:solidFill>
                  <a:prstDash val="sysDot"/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b="1" cap="all" dirty="0">
                <a:ln w="28575" cmpd="sng">
                  <a:solidFill>
                    <a:srgbClr val="0070C0"/>
                  </a:solidFill>
                  <a:prstDash val="sysDot"/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cap="all" dirty="0" err="1" smtClean="0">
                <a:ln w="28575" cmpd="sng">
                  <a:solidFill>
                    <a:srgbClr val="0070C0"/>
                  </a:solidFill>
                  <a:prstDash val="sysDot"/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b="1" cap="all" dirty="0" smtClean="0">
                <a:ln w="28575" cmpd="sng">
                  <a:solidFill>
                    <a:srgbClr val="0070C0"/>
                  </a:solidFill>
                  <a:prstDash val="sysDot"/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cap="all" dirty="0">
              <a:ln w="28575" cmpd="sng">
                <a:solidFill>
                  <a:srgbClr val="0070C0"/>
                </a:solidFill>
                <a:prstDash val="sysDot"/>
              </a:ln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990" y="1282895"/>
            <a:ext cx="8153400" cy="78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n w="28575">
                  <a:solidFill>
                    <a:srgbClr val="002060"/>
                  </a:solidFill>
                  <a:prstDash val="sysDot"/>
                </a:ln>
                <a:solidFill>
                  <a:srgbClr val="FF0000"/>
                </a:solidFill>
                <a:effectLst>
                  <a:innerShdw blurRad="69850" dist="43180" dir="5400000">
                    <a:srgbClr val="FF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ONLINE </a:t>
            </a:r>
            <a:r>
              <a:rPr lang="en-US" b="1" dirty="0" smtClean="0">
                <a:ln w="28575">
                  <a:solidFill>
                    <a:srgbClr val="002060"/>
                  </a:solidFill>
                  <a:prstDash val="sysDot"/>
                </a:ln>
                <a:solidFill>
                  <a:srgbClr val="FF0000"/>
                </a:solidFill>
                <a:effectLst>
                  <a:innerShdw blurRad="69850" dist="43180" dir="5400000">
                    <a:srgbClr val="FF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CLASS</a:t>
            </a:r>
            <a:r>
              <a:rPr lang="en-US" sz="1600" b="1" dirty="0" smtClean="0">
                <a:ln w="28575">
                  <a:solidFill>
                    <a:srgbClr val="002060"/>
                  </a:solidFill>
                  <a:prstDash val="sysDot"/>
                </a:ln>
                <a:solidFill>
                  <a:srgbClr val="FF0000"/>
                </a:solidFill>
                <a:effectLst>
                  <a:innerShdw blurRad="69850" dist="43180" dir="5400000">
                    <a:srgbClr val="FF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600" b="1" dirty="0">
              <a:ln w="28575">
                <a:solidFill>
                  <a:srgbClr val="002060"/>
                </a:solidFill>
                <a:prstDash val="sysDot"/>
              </a:ln>
              <a:solidFill>
                <a:srgbClr val="FF0000"/>
              </a:solidFill>
              <a:effectLst>
                <a:innerShdw blurRad="69850" dist="43180" dir="5400000">
                  <a:srgbClr val="FF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7C4-DF3A-4AFE-9835-574A64609D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সাইকাস / সাগু পাম - চারুলতা.কম.বিডি"/>
          <p:cNvSpPr>
            <a:spLocks noChangeAspect="1" noChangeArrowheads="1"/>
          </p:cNvSpPr>
          <p:nvPr/>
        </p:nvSpPr>
        <p:spPr bwMode="auto">
          <a:xfrm>
            <a:off x="155575" y="-868362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সাইকাস / সাগু পাম - চারুলতা.কম.বিডি"/>
          <p:cNvSpPr>
            <a:spLocks noChangeAspect="1" noChangeArrowheads="1"/>
          </p:cNvSpPr>
          <p:nvPr/>
        </p:nvSpPr>
        <p:spPr bwMode="auto">
          <a:xfrm>
            <a:off x="307975" y="-715962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সাইকাস / সাগু পাম - চারুলতা.কম.বিড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3" t="5016" r="10117" b="5497"/>
          <a:stretch/>
        </p:blipFill>
        <p:spPr bwMode="auto">
          <a:xfrm>
            <a:off x="6092044" y="2972715"/>
            <a:ext cx="2556754" cy="25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7974" y="290324"/>
            <a:ext cx="1383651" cy="4933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IN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কান্ডঃ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1" t="58" r="22615" b="-58"/>
          <a:stretch/>
        </p:blipFill>
        <p:spPr>
          <a:xfrm>
            <a:off x="6092044" y="536976"/>
            <a:ext cx="2556753" cy="228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" b="4484"/>
          <a:stretch/>
        </p:blipFill>
        <p:spPr>
          <a:xfrm>
            <a:off x="3304635" y="536976"/>
            <a:ext cx="2265894" cy="2285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575" y="1112259"/>
            <a:ext cx="5760751" cy="34734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-অশাখ</a:t>
            </a:r>
          </a:p>
          <a:p>
            <a:r>
              <a:rPr lang="bn-IN" sz="2400" dirty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স্থুল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বেলনাকার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অমসৃন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কান্ডের মাথায় পাতা সর্পিলাকারে সাজানো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--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শীর্ষে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স্ট্রোবিলাস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মেগাস্পোরোফিল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90917"/>
            <a:ext cx="4418379" cy="27013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পক্ষল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পত্রখন্ডে</a:t>
            </a:r>
            <a:r>
              <a:rPr lang="en-US" dirty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মধ্যশিরা</a:t>
            </a:r>
            <a:r>
              <a:rPr lang="en-US" dirty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কচিপাতা</a:t>
            </a:r>
            <a:r>
              <a:rPr lang="en-US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কুন্ডলীত</a:t>
            </a:r>
            <a:endParaRPr lang="en-US" dirty="0" smtClean="0">
              <a:ln>
                <a:solidFill>
                  <a:srgbClr val="7030A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বাদামী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শল্কপত্র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ট্রান্সফিউশন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ycas sp. Anatomy of leaflet | Study notes, Biology plants, Biology no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04" t="67391" r="15171" b="5187"/>
          <a:stretch/>
        </p:blipFill>
        <p:spPr bwMode="auto">
          <a:xfrm>
            <a:off x="5217381" y="3087930"/>
            <a:ext cx="3947181" cy="23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multimedia class\chapter 01\006\gymnosperm\cycas-leaf-f2 just-born-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23" y="207323"/>
            <a:ext cx="2472785" cy="256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9347745">
            <a:off x="817210" y="1002517"/>
            <a:ext cx="1343671" cy="49949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u="sng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u="sng" dirty="0"/>
          </a:p>
        </p:txBody>
      </p:sp>
      <p:pic>
        <p:nvPicPr>
          <p:cNvPr id="6" name="Picture 2" descr="cycas leaf এর ছবির ফলাফল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7" t="5807" r="24158" b="6142"/>
          <a:stretch/>
        </p:blipFill>
        <p:spPr bwMode="auto">
          <a:xfrm>
            <a:off x="3151015" y="284386"/>
            <a:ext cx="2732344" cy="249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0460" y="1705350"/>
            <a:ext cx="4915839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কিছু প্রশ্ন ও তার উত্তরঃ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855" y="1206084"/>
            <a:ext cx="8408890" cy="41093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atin typeface="RinkiyEMJ" pitchFamily="2" charset="0"/>
              </a:rPr>
              <a:t>̈</a:t>
            </a:r>
            <a:r>
              <a:rPr lang="bn-IN" sz="2400" b="1" dirty="0" smtClean="0">
                <a:latin typeface="RinkiyEMJ" pitchFamily="2" charset="0"/>
              </a:rPr>
              <a:t>       </a:t>
            </a:r>
            <a:r>
              <a:rPr lang="en-US" sz="2400" b="1" dirty="0" smtClean="0">
                <a:solidFill>
                  <a:srgbClr val="7030A0"/>
                </a:solidFill>
                <a:latin typeface="RinkiyEMJ" pitchFamily="2" charset="0"/>
              </a:rPr>
              <a:t>1| </a:t>
            </a:r>
            <a:r>
              <a:rPr lang="bn-IN" sz="2400" b="1" dirty="0" smtClean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RinkiyEMJ" pitchFamily="2" charset="0"/>
              </a:rPr>
              <a:t>Dw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™¢` Lvov 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cvg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RvZxq,exR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Drcbœ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nq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wKš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‘ 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dj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Drcbœ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nq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bv</a:t>
            </a:r>
            <a:r>
              <a:rPr lang="en-US" sz="2400" b="1" dirty="0" smtClean="0">
                <a:solidFill>
                  <a:srgbClr val="7030A0"/>
                </a:solidFill>
                <a:latin typeface="RinkiyEMJ" pitchFamily="2" charset="0"/>
              </a:rPr>
              <a:t>|</a:t>
            </a:r>
            <a:endParaRPr lang="bn-IN" sz="2400" b="1" dirty="0" smtClean="0">
              <a:solidFill>
                <a:srgbClr val="7030A0"/>
              </a:solidFill>
              <a:latin typeface="RinkiyEMJ" pitchFamily="2" charset="0"/>
            </a:endParaRPr>
          </a:p>
          <a:p>
            <a:r>
              <a:rPr lang="en-US" sz="2400" b="1" dirty="0" smtClean="0">
                <a:latin typeface="RinkiyEMJ" pitchFamily="2" charset="0"/>
              </a:rPr>
              <a:t>2| </a:t>
            </a:r>
            <a:r>
              <a:rPr lang="en-US" sz="2400" b="1" dirty="0" err="1" smtClean="0">
                <a:latin typeface="RinkiyEMJ" pitchFamily="2" charset="0"/>
              </a:rPr>
              <a:t>cvZv</a:t>
            </a:r>
            <a:r>
              <a:rPr lang="en-US" sz="2400" b="1" dirty="0" smtClean="0">
                <a:latin typeface="RinkiyEMJ" pitchFamily="2" charset="0"/>
              </a:rPr>
              <a:t> </a:t>
            </a:r>
            <a:r>
              <a:rPr lang="en-US" sz="2400" b="1" dirty="0" err="1">
                <a:latin typeface="RinkiyEMJ" pitchFamily="2" charset="0"/>
              </a:rPr>
              <a:t>e„nr</a:t>
            </a:r>
            <a:r>
              <a:rPr lang="en-US" sz="2400" b="1" dirty="0">
                <a:latin typeface="RinkiyEMJ" pitchFamily="2" charset="0"/>
              </a:rPr>
              <a:t>, </a:t>
            </a:r>
            <a:r>
              <a:rPr lang="en-US" sz="2400" b="1" dirty="0" err="1">
                <a:latin typeface="RinkiyEMJ" pitchFamily="2" charset="0"/>
              </a:rPr>
              <a:t>c¶j</a:t>
            </a:r>
            <a:r>
              <a:rPr lang="en-US" sz="2400" b="1" dirty="0">
                <a:latin typeface="RinkiyEMJ" pitchFamily="2" charset="0"/>
              </a:rPr>
              <a:t> †</a:t>
            </a:r>
            <a:r>
              <a:rPr lang="en-US" sz="2400" b="1" dirty="0" err="1">
                <a:latin typeface="RinkiyEMJ" pitchFamily="2" charset="0"/>
              </a:rPr>
              <a:t>hŠwMK</a:t>
            </a:r>
            <a:r>
              <a:rPr lang="en-US" sz="2400" b="1" dirty="0">
                <a:latin typeface="RinkiyEMJ" pitchFamily="2" charset="0"/>
              </a:rPr>
              <a:t>, </a:t>
            </a:r>
            <a:r>
              <a:rPr lang="en-US" sz="2400" b="1" dirty="0" err="1">
                <a:latin typeface="RinkiyEMJ" pitchFamily="2" charset="0"/>
              </a:rPr>
              <a:t>Kv‡Ûi</a:t>
            </a:r>
            <a:r>
              <a:rPr lang="en-US" sz="2400" b="1" dirty="0">
                <a:latin typeface="RinkiyEMJ" pitchFamily="2" charset="0"/>
              </a:rPr>
              <a:t> </a:t>
            </a:r>
            <a:r>
              <a:rPr lang="en-US" sz="2400" b="1" dirty="0" err="1">
                <a:latin typeface="RinkiyEMJ" pitchFamily="2" charset="0"/>
              </a:rPr>
              <a:t>gv_vi</a:t>
            </a:r>
            <a:r>
              <a:rPr lang="en-US" sz="2400" b="1" dirty="0">
                <a:latin typeface="RinkiyEMJ" pitchFamily="2" charset="0"/>
              </a:rPr>
              <a:t> </a:t>
            </a:r>
            <a:r>
              <a:rPr lang="en-US" sz="2400" b="1" dirty="0" err="1">
                <a:latin typeface="RinkiyEMJ" pitchFamily="2" charset="0"/>
              </a:rPr>
              <a:t>w`‡K</a:t>
            </a:r>
            <a:r>
              <a:rPr lang="en-US" sz="2400" b="1" dirty="0">
                <a:latin typeface="RinkiyEMJ" pitchFamily="2" charset="0"/>
              </a:rPr>
              <a:t> </a:t>
            </a:r>
            <a:r>
              <a:rPr lang="en-US" sz="2400" b="1" dirty="0" err="1">
                <a:latin typeface="RinkiyEMJ" pitchFamily="2" charset="0"/>
              </a:rPr>
              <a:t>mwc©jvKv‡i</a:t>
            </a:r>
            <a:r>
              <a:rPr lang="en-US" sz="2400" b="1" dirty="0">
                <a:latin typeface="RinkiyEMJ" pitchFamily="2" charset="0"/>
              </a:rPr>
              <a:t> mw¾Z</a:t>
            </a:r>
            <a:r>
              <a:rPr lang="en-US" sz="2400" b="1" dirty="0" smtClean="0">
                <a:latin typeface="RinkiyEMJ" pitchFamily="2" charset="0"/>
              </a:rPr>
              <a:t>|</a:t>
            </a:r>
            <a:endParaRPr lang="bn-IN" sz="2400" b="1" dirty="0" smtClean="0">
              <a:latin typeface="RinkiyEMJ" pitchFamily="2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RinkiyEMJ" pitchFamily="2" charset="0"/>
              </a:rPr>
              <a:t>3| </a:t>
            </a:r>
            <a:r>
              <a:rPr lang="en-US" sz="2400" b="1" dirty="0" err="1" smtClean="0">
                <a:solidFill>
                  <a:srgbClr val="7030A0"/>
                </a:solidFill>
                <a:latin typeface="RinkiyEMJ" pitchFamily="2" charset="0"/>
              </a:rPr>
              <a:t>KwP</a:t>
            </a:r>
            <a:r>
              <a:rPr lang="en-US" sz="2400" b="1" dirty="0" smtClean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cvZvi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fv‡b©kb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mviwm‡bU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KzÛwjZ</a:t>
            </a:r>
            <a:r>
              <a:rPr lang="en-US" sz="2400" b="1" dirty="0" smtClean="0">
                <a:solidFill>
                  <a:srgbClr val="7030A0"/>
                </a:solidFill>
                <a:latin typeface="RinkiyEMJ" pitchFamily="2" charset="0"/>
              </a:rPr>
              <a:t>)|</a:t>
            </a:r>
            <a:endParaRPr lang="bn-IN" sz="2400" b="1" dirty="0" smtClean="0">
              <a:solidFill>
                <a:srgbClr val="7030A0"/>
              </a:solidFill>
              <a:latin typeface="RinkiyEMJ" pitchFamily="2" charset="0"/>
            </a:endParaRPr>
          </a:p>
          <a:p>
            <a:r>
              <a:rPr lang="en-US" sz="2400" b="1" dirty="0" smtClean="0">
                <a:latin typeface="RinkiyEMJ" pitchFamily="2" charset="0"/>
              </a:rPr>
              <a:t>4| †</a:t>
            </a:r>
            <a:r>
              <a:rPr lang="en-US" sz="2400" b="1" dirty="0" err="1">
                <a:latin typeface="RinkiyEMJ" pitchFamily="2" charset="0"/>
              </a:rPr>
              <a:t>Kvivj‡qW</a:t>
            </a:r>
            <a:r>
              <a:rPr lang="en-US" sz="2400" b="1" dirty="0">
                <a:latin typeface="RinkiyEMJ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নামক অস্থানিক </a:t>
            </a:r>
            <a:r>
              <a:rPr lang="en-US" sz="2400" b="1" dirty="0" err="1" smtClean="0">
                <a:latin typeface="RinkiyEMJ" pitchFamily="2" charset="0"/>
              </a:rPr>
              <a:t>g~j</a:t>
            </a:r>
            <a:r>
              <a:rPr lang="en-US" sz="2400" b="1" dirty="0" smtClean="0">
                <a:latin typeface="RinkiyEMJ" pitchFamily="2" charset="0"/>
              </a:rPr>
              <a:t> </a:t>
            </a:r>
            <a:r>
              <a:rPr lang="en-US" sz="2400" b="1" dirty="0">
                <a:latin typeface="RinkiyEMJ" pitchFamily="2" charset="0"/>
              </a:rPr>
              <a:t>_</a:t>
            </a:r>
            <a:r>
              <a:rPr lang="en-US" sz="2400" b="1" dirty="0" err="1">
                <a:latin typeface="RinkiyEMJ" pitchFamily="2" charset="0"/>
              </a:rPr>
              <a:t>v‡K</a:t>
            </a:r>
            <a:r>
              <a:rPr lang="en-US" sz="2400" b="1" dirty="0" smtClean="0">
                <a:latin typeface="RinkiyEMJ" pitchFamily="2" charset="0"/>
              </a:rPr>
              <a:t>|</a:t>
            </a:r>
            <a:endParaRPr lang="bn-IN" sz="2400" b="1" dirty="0" smtClean="0">
              <a:latin typeface="RinkiyEMJ" pitchFamily="2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RinkiyEMJ" pitchFamily="2" charset="0"/>
              </a:rPr>
              <a:t>5| </a:t>
            </a:r>
            <a:r>
              <a:rPr lang="en-US" sz="2400" b="1" dirty="0" err="1" smtClean="0">
                <a:solidFill>
                  <a:srgbClr val="7030A0"/>
                </a:solidFill>
                <a:latin typeface="RinkiyEMJ" pitchFamily="2" charset="0"/>
              </a:rPr>
              <a:t>cys‡iYycÎ</a:t>
            </a:r>
            <a:r>
              <a:rPr lang="en-US" sz="2400" b="1" dirty="0" smtClean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†÷ª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vwejvm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 ˆ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Zwi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K‡i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wKš</a:t>
            </a:r>
            <a:r>
              <a:rPr lang="en-US" sz="2400" b="1" dirty="0" smtClean="0">
                <a:solidFill>
                  <a:srgbClr val="7030A0"/>
                </a:solidFill>
                <a:latin typeface="RinkiyEMJ" pitchFamily="2" charset="0"/>
              </a:rPr>
              <a:t>‘</a:t>
            </a:r>
            <a:r>
              <a:rPr lang="bn-IN" sz="2400" b="1" dirty="0" smtClean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স্ত্রী </a:t>
            </a:r>
            <a:r>
              <a:rPr lang="en-US" sz="2400" b="1" dirty="0" smtClean="0">
                <a:solidFill>
                  <a:srgbClr val="7030A0"/>
                </a:solidFill>
                <a:latin typeface="RinkiyEMJ" pitchFamily="2" charset="0"/>
              </a:rPr>
              <a:t>‡</a:t>
            </a:r>
            <a:r>
              <a:rPr lang="en-US" sz="2400" b="1" dirty="0" err="1" smtClean="0">
                <a:solidFill>
                  <a:srgbClr val="7030A0"/>
                </a:solidFill>
                <a:latin typeface="RinkiyEMJ" pitchFamily="2" charset="0"/>
              </a:rPr>
              <a:t>iYycÎ</a:t>
            </a:r>
            <a:r>
              <a:rPr lang="en-US" sz="2400" b="1" dirty="0" smtClean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†÷ª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vwejvm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 ˆ</a:t>
            </a:r>
            <a:r>
              <a:rPr lang="en-US" sz="2400" b="1" dirty="0" err="1">
                <a:solidFill>
                  <a:srgbClr val="7030A0"/>
                </a:solidFill>
                <a:latin typeface="RinkiyEMJ" pitchFamily="2" charset="0"/>
              </a:rPr>
              <a:t>Zwi</a:t>
            </a:r>
            <a:r>
              <a:rPr lang="en-US" sz="2400" b="1" dirty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RinkiyEMJ" pitchFamily="2" charset="0"/>
              </a:rPr>
              <a:t>K‡i</a:t>
            </a:r>
            <a:r>
              <a:rPr lang="bn-IN" sz="2400" b="1" dirty="0" smtClean="0">
                <a:solidFill>
                  <a:srgbClr val="7030A0"/>
                </a:solidFill>
                <a:latin typeface="RinkiyEMJ" pitchFamily="2" charset="0"/>
              </a:rPr>
              <a:t> 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855" y="225372"/>
            <a:ext cx="840888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200" b="1" i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Cycas</a:t>
            </a:r>
            <a:r>
              <a:rPr lang="bn-IN" sz="3200" b="1" i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RinkiyEMJ" pitchFamily="2" charset="0"/>
              </a:rPr>
              <a:t>Gi</a:t>
            </a:r>
            <a:r>
              <a:rPr lang="en-US" sz="32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RinkiyEMJ" pitchFamily="2" charset="0"/>
              </a:rPr>
              <a:t> kbv³Kvix ˆ</a:t>
            </a:r>
            <a:r>
              <a:rPr lang="en-US" sz="3200" b="1" u="sng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RinkiyEMJ" pitchFamily="2" charset="0"/>
              </a:rPr>
              <a:t>ewk</a:t>
            </a:r>
            <a:r>
              <a:rPr lang="en-US" sz="3200" b="1" u="sng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ষ্ট্য</a:t>
            </a:r>
            <a:r>
              <a:rPr lang="en-US" sz="3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RinkiyEMJ" pitchFamily="2" charset="0"/>
              </a:rPr>
              <a:t> </a:t>
            </a:r>
            <a:endParaRPr lang="bn-IN" sz="3200" b="1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Rinkiy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8865" y="130745"/>
            <a:ext cx="4954245" cy="60020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tabLst>
                <a:tab pos="3259138" algn="l"/>
              </a:tabLst>
              <a:defRPr/>
            </a:pPr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জীবন্ত জীবাশ্ম 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451" y="975655"/>
            <a:ext cx="8372290" cy="92172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>
              <a:defRPr/>
            </a:pP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কালের কোন জীবিত উদ্ভিদের বৈশিষ্ট্য অতীত কালের কোন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জীবাশ্ম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বৈশিষ্ট্যর সাথে মিলসম্পন্ন হলে তাকে জীবন্ত জীবাশ্ম বলা হয়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8870" y="2204615"/>
            <a:ext cx="8506613" cy="297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Cycas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ycadales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সোজোয়িক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যুগে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Cycadales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বর্গের অনেক উদ্ভিদ পৃথিবীব্যাপী বিস্তৃত ছিল।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 অনেকেই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 বিলুপ্ত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এদেরকে পাওয়া যায়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(fossil)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বর্গের Cycas সহ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৯টি গ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ণের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প্রায় ১০০টি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প্রজাতি এখনো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বুকে টিকে আছে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অনেক  বৈশিষ্ট্য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 আদি কালের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বিলুপ্ত জীবাশ্ম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Cycadales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-এর বৈশিষ্ট্যর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অনুরূপ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আদি প্রকৃতির।</a:t>
            </a:r>
            <a:r>
              <a:rPr lang="en-US" sz="2400" i="1" dirty="0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,</a:t>
            </a:r>
            <a:r>
              <a:rPr lang="en-US" sz="2400" i="1" dirty="0" smtClean="0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Cycas</a:t>
            </a:r>
            <a:r>
              <a:rPr lang="en-US" sz="2400" i="1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NikoshBAN" pitchFamily="2" charset="0"/>
                <a:cs typeface="NikoshBAN" pitchFamily="2" charset="0"/>
              </a:rPr>
              <a:t>কে</a:t>
            </a:r>
            <a:r>
              <a:rPr lang="en-US" sz="2400" dirty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NikoshBAN" pitchFamily="2" charset="0"/>
                <a:cs typeface="NikoshBAN" pitchFamily="2" charset="0"/>
              </a:rPr>
              <a:t>জীবন্ত</a:t>
            </a:r>
            <a:r>
              <a:rPr lang="en-US" sz="2400" dirty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NikoshBAN" pitchFamily="2" charset="0"/>
                <a:cs typeface="NikoshBAN" pitchFamily="2" charset="0"/>
              </a:rPr>
              <a:t>জীবাশ্ম</a:t>
            </a:r>
            <a:r>
              <a:rPr lang="en-US" sz="2400" dirty="0">
                <a:latin typeface="NikoshBAN" pitchFamily="2" charset="0"/>
                <a:ea typeface="NikoshBAN" pitchFamily="2" charset="0"/>
                <a:cs typeface="NikoshBAN" pitchFamily="2" charset="0"/>
              </a:rPr>
              <a:t> (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Living fossil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ea typeface="NikoshBAN" pitchFamily="2" charset="0"/>
                <a:cs typeface="NikoshBAN" pitchFamily="2" charset="0"/>
              </a:rPr>
              <a:t>বলা</a:t>
            </a:r>
            <a:r>
              <a:rPr lang="en-US" sz="2400" dirty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9516" y="373994"/>
            <a:ext cx="5713694" cy="63169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914400" indent="-914400" algn="ctr" eaLnBrk="1" hangingPunct="1">
              <a:defRPr/>
            </a:pPr>
            <a:r>
              <a:rPr lang="en-US" sz="3200" b="1" u="sng" dirty="0" err="1">
                <a:latin typeface="SutonnyMJ" pitchFamily="2" charset="0"/>
                <a:ea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b="1" u="sng" dirty="0">
                <a:latin typeface="SutonnyMJ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SutonnyMJ" pitchFamily="2" charset="0"/>
                <a:ea typeface="NikoshBAN" pitchFamily="2" charset="0"/>
                <a:cs typeface="NikoshBAN" pitchFamily="2" charset="0"/>
              </a:rPr>
              <a:t>গুরুত্ব</a:t>
            </a:r>
            <a:endParaRPr lang="en-US" sz="3200" b="1" u="sng" dirty="0">
              <a:latin typeface="SutonnyMJ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45" y="1359705"/>
            <a:ext cx="8525910" cy="36904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শোভাবর্ধক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আঙিনা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স্ফীত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অ্যাবরুট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মজ্জা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চর্মরোগ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পীড়ার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1011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2795" y="130745"/>
            <a:ext cx="5410200" cy="8001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u="sng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u="sng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84465"/>
            <a:ext cx="1905000" cy="17867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0" y="5372100"/>
            <a:ext cx="245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ABDUL MANNAN KHAN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7C4-DF3A-4AFE-9835-574A64609D22}" type="slidenum">
              <a:rPr lang="en-US" smtClean="0"/>
              <a:t>16</a:t>
            </a:fld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51132" y="2511855"/>
            <a:ext cx="8717935" cy="3229577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Cycas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মূলকে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কোরালয়েড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২।ফার্ন ও</a:t>
            </a:r>
            <a:r>
              <a:rPr lang="en-US" sz="40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Cycas</a:t>
            </a:r>
            <a:r>
              <a:rPr lang="bn-IN" sz="40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9942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5372100"/>
            <a:ext cx="3370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ABDUL MANNAN KHAN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7C4-DF3A-4AFE-9835-574A64609D22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51" y="169151"/>
            <a:ext cx="5432079" cy="54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958990" y="1408821"/>
            <a:ext cx="3110804" cy="372292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1628" tIns="40814" rIns="81628" bIns="40814">
            <a:prstTxWarp prst="textPlain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মান্নান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খান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indent="0" algn="ctr">
              <a:buNone/>
            </a:pP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indent="0" algn="ctr">
              <a:buNone/>
            </a:pP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indent="0" algn="ctr">
              <a:buNone/>
            </a:pP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কচুয়া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indent="0" algn="ctr">
              <a:buNone/>
            </a:pP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কচুয়া,বাগেরহাট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b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indent="0" algn="ctr">
              <a:buNone/>
            </a:pPr>
            <a:r>
              <a:rPr lang="bn-IN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 নং- 01717934025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0" y="1513326"/>
            <a:ext cx="1837275" cy="3513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7C4-DF3A-4AFE-9835-574A64609D22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022" y="161651"/>
            <a:ext cx="4122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54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r="21663"/>
          <a:stretch/>
        </p:blipFill>
        <p:spPr>
          <a:xfrm>
            <a:off x="6338631" y="1528517"/>
            <a:ext cx="2714664" cy="35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4418380" y="1487696"/>
            <a:ext cx="3802097" cy="3667619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628" tIns="40814" rIns="81628" bIns="40814">
            <a:prstTxWarp prst="textPlain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</a:p>
          <a:p>
            <a:pPr marL="0" indent="0" algn="ctr">
              <a:buNone/>
            </a:pPr>
            <a:r>
              <a:rPr lang="bn-BD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BD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BD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 algn="ctr">
              <a:buNone/>
            </a:pPr>
            <a:r>
              <a:rPr lang="bn-BD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 শ্রেনি</a:t>
            </a:r>
          </a:p>
          <a:p>
            <a:pPr marL="0" indent="0" algn="ctr">
              <a:buNone/>
            </a:pPr>
            <a:r>
              <a:rPr lang="bn-BD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নগ্নবীজী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আবৃতবীজী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bn-BD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BD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জীববিজ্ঞান-১ম পত্র (একাদশ-দ্বাদশ শ্রেণি) - ড. মোহাম্মদ আবুল হাসান | Buy  Biology-1st Part (Class XI-XII) - Dr. Mohammod Abul Hasan online |  Rokomari.com, Popular Online Bookstore in Banglades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2" y="1328809"/>
            <a:ext cx="3264427" cy="404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4449" y="124736"/>
            <a:ext cx="5626333" cy="927731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lvl="0" algn="ctr"/>
            <a:r>
              <a:rPr lang="bn-BD" sz="4400" b="1" u="sng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87950" y="1268147"/>
            <a:ext cx="4248554" cy="41093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7040" y="3721613"/>
            <a:ext cx="576075" cy="505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422650">
            <a:off x="2731040" y="3004752"/>
            <a:ext cx="955565" cy="109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7C4-DF3A-4AFE-9835-574A64609D22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100" y="270817"/>
            <a:ext cx="7879405" cy="7048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b="1" u="sng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b="1" u="sng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সাইকাস / সাগু পাম - চারুলতা.কম.বিড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3" t="5016" r="10117" b="5497"/>
          <a:stretch/>
        </p:blipFill>
        <p:spPr bwMode="auto">
          <a:xfrm>
            <a:off x="332280" y="1399251"/>
            <a:ext cx="2864559" cy="290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0" descr="জীববিজ্ঞান প্রথম পত্র | 623592 | কালের কণ্ঠ | kalerkanth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4352" r="10975" b="12736"/>
          <a:stretch/>
        </p:blipFill>
        <p:spPr bwMode="auto">
          <a:xfrm>
            <a:off x="3255743" y="1465465"/>
            <a:ext cx="2754118" cy="290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multimedia class\chapter 01\006\gymnosperm\cycas-leaf-f2 just-born-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15" y="1465465"/>
            <a:ext cx="2731636" cy="283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 txBox="1">
            <a:spLocks/>
          </p:cNvSpPr>
          <p:nvPr/>
        </p:nvSpPr>
        <p:spPr>
          <a:xfrm>
            <a:off x="716071" y="4406181"/>
            <a:ext cx="457200" cy="273844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44780E-041D-42D9-904A-B18F6A1F95BF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>
          <a:xfrm>
            <a:off x="716071" y="4406181"/>
            <a:ext cx="457200" cy="273844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44780E-041D-42D9-904A-B18F6A1F95BF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039693"/>
            <a:ext cx="8153400" cy="92620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7604" y="952505"/>
            <a:ext cx="3679064" cy="52466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ঘোষনা </a:t>
            </a:r>
            <a:endParaRPr lang="en-US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7C4-DF3A-4AFE-9835-574A64609D22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29849" y="3587195"/>
            <a:ext cx="6912901" cy="8189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Cycas</a:t>
            </a:r>
            <a:r>
              <a:rPr lang="en-US" sz="4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নগ্নবীজী</a:t>
            </a:r>
            <a:r>
              <a:rPr lang="en-US" sz="4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4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bn-BD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418" y="921204"/>
            <a:ext cx="7162800" cy="4719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...............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3309" y="130745"/>
            <a:ext cx="3581400" cy="4894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b="1" cap="all" dirty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421" y="1705350"/>
            <a:ext cx="8398534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3600" i="1" dirty="0" err="1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Cycas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এর শ্রেনিবিন্যাস করতে পারবে।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i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Cycas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মূলকে কোরালয়েড মূল বলা হয় কেন তা বলতে পারবে।</a:t>
            </a:r>
          </a:p>
          <a:p>
            <a:pPr marL="1200150" lvl="1" indent="-742950">
              <a:buFont typeface="+mj-lt"/>
              <a:buAutoNum type="arabicPeriod"/>
            </a:pPr>
            <a:r>
              <a:rPr lang="bn-IN" sz="36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ট্রান্সফিউশন টিস্যু কী তা বলতে পারবে।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i="1" dirty="0" err="1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Cycas</a:t>
            </a:r>
            <a:r>
              <a:rPr lang="en-US" sz="3600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এর দৈহিক গঠন বর্ননা করতে পারবে।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7C4-DF3A-4AFE-9835-574A64609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121" y="322769"/>
            <a:ext cx="7104924" cy="5926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i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Cycas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শ্রেনিবিন্যাস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427" y="1897376"/>
            <a:ext cx="5952775" cy="31876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/>
              <a:t>Kingdom</a:t>
            </a:r>
            <a:r>
              <a:rPr lang="en-US" sz="2800" b="1" dirty="0" smtClean="0">
                <a:solidFill>
                  <a:srgbClr val="7030A0"/>
                </a:solidFill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</a:rPr>
              <a:t>plantae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r>
              <a:rPr lang="en-US" sz="2800" b="1" dirty="0" smtClean="0"/>
              <a:t>  Division: </a:t>
            </a:r>
            <a:r>
              <a:rPr lang="en-US" sz="28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Cycadophyta</a:t>
            </a:r>
            <a:endParaRPr lang="en-US" sz="2800" b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r>
              <a:rPr lang="en-US" sz="2800" b="1" dirty="0" smtClean="0"/>
              <a:t>     Class: </a:t>
            </a:r>
            <a:r>
              <a:rPr lang="en-US" sz="2800" b="1" dirty="0" err="1" smtClean="0">
                <a:solidFill>
                  <a:srgbClr val="7030A0"/>
                </a:solidFill>
              </a:rPr>
              <a:t>Cycadopsida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r>
              <a:rPr lang="en-US" sz="2800" b="1" dirty="0" smtClean="0"/>
              <a:t>        Order: </a:t>
            </a:r>
            <a:r>
              <a:rPr lang="en-US" sz="28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Cycadales</a:t>
            </a:r>
            <a:endParaRPr lang="en-US" sz="2800" b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r>
              <a:rPr lang="en-US" sz="2800" b="1" dirty="0" smtClean="0"/>
              <a:t>            Family: </a:t>
            </a:r>
            <a:r>
              <a:rPr lang="en-US" sz="2800" b="1" dirty="0" err="1" smtClean="0">
                <a:solidFill>
                  <a:srgbClr val="7030A0"/>
                </a:solidFill>
              </a:rPr>
              <a:t>Cycadaceae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r>
              <a:rPr lang="en-US" sz="2800" b="1" dirty="0" smtClean="0"/>
              <a:t>              Genus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: </a:t>
            </a:r>
            <a:r>
              <a:rPr lang="en-US" sz="2800" b="1" i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Cycas</a:t>
            </a:r>
            <a:endParaRPr lang="en-US" sz="2800" b="1" i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78" r="25097" b="23313"/>
          <a:stretch/>
        </p:blipFill>
        <p:spPr>
          <a:xfrm>
            <a:off x="6108553" y="1221247"/>
            <a:ext cx="2843775" cy="433976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972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0031" y="113821"/>
            <a:ext cx="5107864" cy="65288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914400" indent="-914400" algn="ctr">
              <a:defRPr/>
            </a:pPr>
            <a:r>
              <a:rPr lang="en-US" sz="2800" b="1" u="sng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2800" b="1" u="sng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u="sng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আবাস</a:t>
            </a:r>
            <a:r>
              <a:rPr lang="en-US" sz="2800" b="1" u="sng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2800" b="1" u="sng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450" y="1398110"/>
            <a:ext cx="8525910" cy="264994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2800" i="1" dirty="0" err="1">
                <a:latin typeface="Times New Roman" pitchFamily="18" charset="0"/>
                <a:ea typeface="NikoshBAN" pitchFamily="2" charset="0"/>
                <a:cs typeface="Times New Roman" pitchFamily="18" charset="0"/>
              </a:rPr>
              <a:t>Cycas</a:t>
            </a:r>
            <a:r>
              <a:rPr lang="en-US" sz="2800" dirty="0">
                <a:latin typeface="SutonnyMJ" pitchFamily="2" charset="0"/>
                <a:ea typeface="NikoshBAN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বহুবর্ষজীবি</a:t>
            </a:r>
            <a:r>
              <a:rPr lang="en-US" sz="28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নগ্নবীজী</a:t>
            </a:r>
            <a:r>
              <a:rPr lang="en-US" sz="28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 smtClean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‍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শুষ্কস্থানে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জন্মে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2800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সমতল</a:t>
            </a:r>
            <a:r>
              <a:rPr lang="en-US" sz="28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ভূমিতেও</a:t>
            </a:r>
            <a:r>
              <a:rPr lang="en-US" sz="28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সাইকাস</a:t>
            </a:r>
            <a:r>
              <a:rPr lang="en-US" sz="28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উ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ষ্ণ ও আর্দ্র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আবহাওয়ায়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solidFill>
                <a:srgbClr val="7030A0"/>
              </a:solidFill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700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9"/>
          <a:stretch/>
        </p:blipFill>
        <p:spPr>
          <a:xfrm>
            <a:off x="4082264" y="2637839"/>
            <a:ext cx="1680291" cy="1924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64448" y="283430"/>
            <a:ext cx="7143330" cy="576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i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2400" i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ycas</a:t>
            </a:r>
            <a:r>
              <a:rPr lang="bn-IN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এর গঠন বৈশিষ্ট্যঃ</a:t>
            </a:r>
            <a:endParaRPr lang="en-US" sz="24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079" y="1314141"/>
            <a:ext cx="8644068" cy="5666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 স্পোরোফাইট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মূল,কান্ড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79" y="2413973"/>
            <a:ext cx="3816518" cy="20327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u="sng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u="sng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400" u="sng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ব্যাক্টেরিয়া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আক্রান্ত</a:t>
            </a:r>
            <a:endParaRPr lang="en-US" sz="2400" dirty="0" smtClean="0">
              <a:ln>
                <a:solidFill>
                  <a:srgbClr val="7030A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কোরালয়েড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The Difference between Nostoc and Anabaena | Difference Betw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34" y="2644160"/>
            <a:ext cx="1802529" cy="1802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0" descr="জীববিজ্ঞান প্রথম পত্র | 623592 | কালের কণ্ঠ | kalerkanth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4352" r="10975" b="12736"/>
          <a:stretch/>
        </p:blipFill>
        <p:spPr bwMode="auto">
          <a:xfrm>
            <a:off x="5877770" y="2637839"/>
            <a:ext cx="1707570" cy="180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72593" y="4563079"/>
            <a:ext cx="3362305" cy="46166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কোরালয়েড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556</Words>
  <Application>Microsoft Office PowerPoint</Application>
  <PresentationFormat>On-screen Show (16:10)</PresentationFormat>
  <Paragraphs>94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HERA COMPUTER</dc:creator>
  <cp:lastModifiedBy>HERA COMPUTER</cp:lastModifiedBy>
  <cp:revision>37</cp:revision>
  <dcterms:created xsi:type="dcterms:W3CDTF">2021-04-07T13:33:08Z</dcterms:created>
  <dcterms:modified xsi:type="dcterms:W3CDTF">2021-04-12T16:22:29Z</dcterms:modified>
</cp:coreProperties>
</file>