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6516D-2172-408E-AA35-F5CECBF2FC32}" type="doc">
      <dgm:prSet loTypeId="urn:microsoft.com/office/officeart/2005/8/layout/cycle2" loCatId="cycle" qsTypeId="urn:microsoft.com/office/officeart/2005/8/quickstyle/3d3" qsCatId="3D" csTypeId="urn:microsoft.com/office/officeart/2005/8/colors/accent1_2" csCatId="accent1" phldr="1"/>
      <dgm:spPr>
        <a:scene3d>
          <a:camera prst="orthographicFront">
            <a:rot lat="0" lon="0" rev="0"/>
          </a:camera>
          <a:lightRig rig="contrasting" dir="t">
            <a:rot lat="0" lon="0" rev="7800000"/>
          </a:lightRig>
        </a:scene3d>
      </dgm:spPr>
      <dgm:t>
        <a:bodyPr/>
        <a:lstStyle/>
        <a:p>
          <a:endParaRPr lang="en-US"/>
        </a:p>
      </dgm:t>
    </dgm:pt>
    <dgm:pt modelId="{797FFC2D-1A16-43FB-A400-340BFB0B4F49}">
      <dgm:prSet phldrT="[Text]" custT="1"/>
      <dgm:spPr>
        <a:solidFill>
          <a:srgbClr val="FF0000"/>
        </a:solidFill>
        <a:ln>
          <a:noFill/>
        </a:ln>
        <a:effectLst/>
        <a:scene3d>
          <a:camera prst="orthographicFront">
            <a:rot lat="0" lon="0" rev="0"/>
          </a:camera>
          <a:lightRig rig="contrasting" dir="t">
            <a:rot lat="0" lon="0" rev="7800000"/>
          </a:lightRig>
        </a:scene3d>
        <a:sp3d>
          <a:bevelT w="139700" h="139700"/>
        </a:sp3d>
      </dgm:spPr>
      <dgm:t>
        <a:bodyPr/>
        <a:lstStyle/>
        <a:p>
          <a:r>
            <a:rPr lang="bn-IN" sz="2400" dirty="0" smtClean="0">
              <a:solidFill>
                <a:schemeClr val="tx1"/>
              </a:solidFill>
              <a:latin typeface="SutonnyOMJ" pitchFamily="2" charset="0"/>
              <a:cs typeface="SutonnyOMJ" pitchFamily="2" charset="0"/>
            </a:rPr>
            <a:t>অনিদ্রা</a:t>
          </a:r>
          <a:endParaRPr lang="en-US" sz="2200" dirty="0">
            <a:latin typeface="SutonnyOMJ" pitchFamily="2" charset="0"/>
            <a:cs typeface="SutonnyOMJ" pitchFamily="2" charset="0"/>
          </a:endParaRPr>
        </a:p>
      </dgm:t>
    </dgm:pt>
    <dgm:pt modelId="{479E20C8-1281-48F9-B267-7C9F40AFF867}" type="parTrans" cxnId="{DB388D3F-FCA1-4FDD-9983-7726230A030F}">
      <dgm:prSet/>
      <dgm:spPr/>
      <dgm:t>
        <a:bodyPr/>
        <a:lstStyle/>
        <a:p>
          <a:endParaRPr lang="en-US"/>
        </a:p>
      </dgm:t>
    </dgm:pt>
    <dgm:pt modelId="{73EE9B17-52A1-4109-95BC-32461864D296}" type="sibTrans" cxnId="{DB388D3F-FCA1-4FDD-9983-7726230A030F}">
      <dgm:prSet/>
      <dgm:spPr>
        <a:solidFill>
          <a:srgbClr val="FF0000"/>
        </a:solidFill>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 modelId="{DFE3B9E3-87FA-485A-ABA8-3AE77B33CD45}">
      <dgm:prSet phldrT="[Text]" custT="1"/>
      <dgm:spPr>
        <a:solidFill>
          <a:srgbClr val="00B050"/>
        </a:solidFill>
        <a:ln>
          <a:noFill/>
        </a:ln>
        <a:effectLst/>
        <a:scene3d>
          <a:camera prst="orthographicFront">
            <a:rot lat="0" lon="0" rev="0"/>
          </a:camera>
          <a:lightRig rig="contrasting" dir="t">
            <a:rot lat="0" lon="0" rev="7800000"/>
          </a:lightRig>
        </a:scene3d>
        <a:sp3d>
          <a:bevelT w="139700" h="139700"/>
        </a:sp3d>
      </dgm:spPr>
      <dgm:t>
        <a:bodyPr/>
        <a:lstStyle/>
        <a:p>
          <a:r>
            <a:rPr lang="bn-IN" sz="2800" dirty="0" smtClean="0">
              <a:solidFill>
                <a:schemeClr val="tx1"/>
              </a:solidFill>
              <a:latin typeface="SutonnyOMJ" pitchFamily="2" charset="0"/>
              <a:cs typeface="SutonnyOMJ" pitchFamily="2" charset="0"/>
            </a:rPr>
            <a:t>মাথা ব্যাথা </a:t>
          </a:r>
          <a:endParaRPr lang="en-US" sz="2800" dirty="0">
            <a:solidFill>
              <a:schemeClr val="tx1"/>
            </a:solidFill>
            <a:latin typeface="SutonnyOMJ" pitchFamily="2" charset="0"/>
            <a:cs typeface="SutonnyOMJ" pitchFamily="2" charset="0"/>
          </a:endParaRPr>
        </a:p>
      </dgm:t>
    </dgm:pt>
    <dgm:pt modelId="{F68EADA3-C7ED-4291-BA6B-95B3C9A6A65A}" type="parTrans" cxnId="{9D9EFA43-F48A-482F-A5BB-44E2DF1FB1EB}">
      <dgm:prSet/>
      <dgm:spPr/>
      <dgm:t>
        <a:bodyPr/>
        <a:lstStyle/>
        <a:p>
          <a:endParaRPr lang="en-US"/>
        </a:p>
      </dgm:t>
    </dgm:pt>
    <dgm:pt modelId="{50240E64-60E6-4620-8643-B99E3B8A3088}" type="sibTrans" cxnId="{9D9EFA43-F48A-482F-A5BB-44E2DF1FB1EB}">
      <dgm:prSet/>
      <dgm:spPr>
        <a:solidFill>
          <a:srgbClr val="FF0000"/>
        </a:solidFill>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 modelId="{88351C5E-BF74-4928-96E9-2E6709188143}">
      <dgm:prSet phldrT="[Text]" custT="1"/>
      <dgm:spPr>
        <a:solidFill>
          <a:srgbClr val="7030A0"/>
        </a:solidFill>
        <a:ln>
          <a:noFill/>
        </a:ln>
        <a:effectLst/>
        <a:scene3d>
          <a:camera prst="orthographicFront">
            <a:rot lat="0" lon="0" rev="0"/>
          </a:camera>
          <a:lightRig rig="contrasting" dir="t">
            <a:rot lat="0" lon="0" rev="7800000"/>
          </a:lightRig>
        </a:scene3d>
        <a:sp3d>
          <a:bevelT w="139700" h="139700"/>
        </a:sp3d>
      </dgm:spPr>
      <dgm:t>
        <a:bodyPr/>
        <a:lstStyle/>
        <a:p>
          <a:r>
            <a:rPr lang="bn-IN" sz="2800" dirty="0" smtClean="0">
              <a:solidFill>
                <a:schemeClr val="tx1"/>
              </a:solidFill>
              <a:latin typeface="SutonnyOMJ" pitchFamily="2" charset="0"/>
              <a:cs typeface="SutonnyOMJ" pitchFamily="2" charset="0"/>
            </a:rPr>
            <a:t>উচ্চ রক্তচাপ </a:t>
          </a:r>
          <a:endParaRPr lang="en-US" sz="2800" dirty="0">
            <a:solidFill>
              <a:schemeClr val="tx1"/>
            </a:solidFill>
            <a:latin typeface="SutonnyOMJ" pitchFamily="2" charset="0"/>
            <a:cs typeface="SutonnyOMJ" pitchFamily="2" charset="0"/>
          </a:endParaRPr>
        </a:p>
      </dgm:t>
    </dgm:pt>
    <dgm:pt modelId="{80AB03B5-8871-4A8B-8432-DDE43903F92D}" type="parTrans" cxnId="{6EEE3A90-D968-4D91-A691-3C98B7080B4C}">
      <dgm:prSet/>
      <dgm:spPr/>
      <dgm:t>
        <a:bodyPr/>
        <a:lstStyle/>
        <a:p>
          <a:endParaRPr lang="en-US"/>
        </a:p>
      </dgm:t>
    </dgm:pt>
    <dgm:pt modelId="{CA989105-24A3-4FD8-96A0-454E8170917C}" type="sibTrans" cxnId="{6EEE3A90-D968-4D91-A691-3C98B7080B4C}">
      <dgm:prSet/>
      <dgm:spPr>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 modelId="{4BA507DA-10B5-407C-B9EC-F8D53B2451A0}">
      <dgm:prSet custT="1"/>
      <dgm:spPr>
        <a:solidFill>
          <a:srgbClr val="FFFF00"/>
        </a:solidFill>
        <a:ln>
          <a:noFill/>
        </a:ln>
        <a:effectLst/>
        <a:scene3d>
          <a:camera prst="orthographicFront">
            <a:rot lat="0" lon="0" rev="0"/>
          </a:camera>
          <a:lightRig rig="contrasting" dir="t">
            <a:rot lat="0" lon="0" rev="7800000"/>
          </a:lightRig>
        </a:scene3d>
        <a:sp3d>
          <a:bevelT w="139700" h="139700"/>
        </a:sp3d>
      </dgm:spPr>
      <dgm:t>
        <a:bodyPr/>
        <a:lstStyle/>
        <a:p>
          <a:r>
            <a:rPr lang="bn-IN" sz="2400" dirty="0" smtClean="0">
              <a:solidFill>
                <a:schemeClr val="tx1"/>
              </a:solidFill>
              <a:latin typeface="SutonnyOMJ" pitchFamily="2" charset="0"/>
              <a:cs typeface="SutonnyOMJ" pitchFamily="2" charset="0"/>
            </a:rPr>
            <a:t>দুর্ভাবনা </a:t>
          </a:r>
          <a:endParaRPr lang="en-US" sz="2400" dirty="0">
            <a:solidFill>
              <a:schemeClr val="tx1"/>
            </a:solidFill>
            <a:latin typeface="SutonnyOMJ" pitchFamily="2" charset="0"/>
            <a:cs typeface="SutonnyOMJ" pitchFamily="2" charset="0"/>
          </a:endParaRPr>
        </a:p>
      </dgm:t>
    </dgm:pt>
    <dgm:pt modelId="{5B986427-AEDE-4DFF-934E-9959AE47E59A}" type="parTrans" cxnId="{D60C647A-BE74-49CE-AF22-555D46710E39}">
      <dgm:prSet/>
      <dgm:spPr/>
      <dgm:t>
        <a:bodyPr/>
        <a:lstStyle/>
        <a:p>
          <a:endParaRPr lang="en-US"/>
        </a:p>
      </dgm:t>
    </dgm:pt>
    <dgm:pt modelId="{510BE6A2-C0A2-4A11-8E1B-71B726A337ED}" type="sibTrans" cxnId="{D60C647A-BE74-49CE-AF22-555D46710E39}">
      <dgm:prSet/>
      <dgm:spPr>
        <a:solidFill>
          <a:srgbClr val="FF0000"/>
        </a:solidFill>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 modelId="{DB260F94-3FC0-4FEC-8503-AD656419BBAD}">
      <dgm:prSet/>
      <dgm:spPr>
        <a:solidFill>
          <a:schemeClr val="accent6"/>
        </a:solidFill>
        <a:ln>
          <a:noFill/>
        </a:ln>
        <a:effectLst/>
        <a:scene3d>
          <a:camera prst="orthographicFront">
            <a:rot lat="0" lon="0" rev="0"/>
          </a:camera>
          <a:lightRig rig="contrasting" dir="t">
            <a:rot lat="0" lon="0" rev="7800000"/>
          </a:lightRig>
        </a:scene3d>
        <a:sp3d>
          <a:bevelT w="139700" h="139700"/>
        </a:sp3d>
      </dgm:spPr>
      <dgm:t>
        <a:bodyPr/>
        <a:lstStyle/>
        <a:p>
          <a:r>
            <a:rPr lang="bn-IN" dirty="0" smtClean="0">
              <a:solidFill>
                <a:schemeClr val="tx1"/>
              </a:solidFill>
              <a:latin typeface="SutonnyOMJ" pitchFamily="2" charset="0"/>
              <a:cs typeface="SutonnyOMJ" pitchFamily="2" charset="0"/>
            </a:rPr>
            <a:t>বিরক্তি </a:t>
          </a:r>
          <a:endParaRPr lang="en-US" dirty="0">
            <a:solidFill>
              <a:schemeClr val="tx1"/>
            </a:solidFill>
            <a:latin typeface="SutonnyOMJ" pitchFamily="2" charset="0"/>
            <a:cs typeface="SutonnyOMJ" pitchFamily="2" charset="0"/>
          </a:endParaRPr>
        </a:p>
      </dgm:t>
    </dgm:pt>
    <dgm:pt modelId="{BA3244D4-84CE-4905-B032-79926E5D8C04}" type="parTrans" cxnId="{06BC9185-FFF4-450A-8CE1-045F9EB1F2E0}">
      <dgm:prSet/>
      <dgm:spPr/>
      <dgm:t>
        <a:bodyPr/>
        <a:lstStyle/>
        <a:p>
          <a:endParaRPr lang="en-US"/>
        </a:p>
      </dgm:t>
    </dgm:pt>
    <dgm:pt modelId="{39EB4AD0-205A-43A9-8303-DAFA9D1B3CBA}" type="sibTrans" cxnId="{06BC9185-FFF4-450A-8CE1-045F9EB1F2E0}">
      <dgm:prSet/>
      <dgm:spPr>
        <a:solidFill>
          <a:srgbClr val="FF0000"/>
        </a:solidFill>
        <a:ln>
          <a:noFill/>
        </a:ln>
        <a:effectLst/>
        <a:scene3d>
          <a:camera prst="orthographicFront">
            <a:rot lat="0" lon="0" rev="0"/>
          </a:camera>
          <a:lightRig rig="contrasting" dir="t">
            <a:rot lat="0" lon="0" rev="7800000"/>
          </a:lightRig>
        </a:scene3d>
        <a:sp3d>
          <a:bevelT w="139700" h="139700"/>
        </a:sp3d>
      </dgm:spPr>
      <dgm:t>
        <a:bodyPr/>
        <a:lstStyle/>
        <a:p>
          <a:endParaRPr lang="en-US"/>
        </a:p>
      </dgm:t>
    </dgm:pt>
    <dgm:pt modelId="{67F72A34-AF7E-4E9E-8737-4FE383AC4C1F}" type="pres">
      <dgm:prSet presAssocID="{E9A6516D-2172-408E-AA35-F5CECBF2FC32}" presName="cycle" presStyleCnt="0">
        <dgm:presLayoutVars>
          <dgm:dir/>
          <dgm:resizeHandles val="exact"/>
        </dgm:presLayoutVars>
      </dgm:prSet>
      <dgm:spPr/>
      <dgm:t>
        <a:bodyPr/>
        <a:lstStyle/>
        <a:p>
          <a:endParaRPr lang="en-US"/>
        </a:p>
      </dgm:t>
    </dgm:pt>
    <dgm:pt modelId="{DB7079F7-EE17-4FA7-BE9C-0DB8279B74D0}" type="pres">
      <dgm:prSet presAssocID="{4BA507DA-10B5-407C-B9EC-F8D53B2451A0}" presName="node" presStyleLbl="node1" presStyleIdx="0" presStyleCnt="5" custRadScaleRad="108872" custRadScaleInc="6191">
        <dgm:presLayoutVars>
          <dgm:bulletEnabled val="1"/>
        </dgm:presLayoutVars>
      </dgm:prSet>
      <dgm:spPr/>
      <dgm:t>
        <a:bodyPr/>
        <a:lstStyle/>
        <a:p>
          <a:endParaRPr lang="en-US"/>
        </a:p>
      </dgm:t>
    </dgm:pt>
    <dgm:pt modelId="{4B1CDDE1-E21E-4122-9E3F-E0A74606EE53}" type="pres">
      <dgm:prSet presAssocID="{510BE6A2-C0A2-4A11-8E1B-71B726A337ED}" presName="sibTrans" presStyleLbl="sibTrans2D1" presStyleIdx="0" presStyleCnt="5"/>
      <dgm:spPr/>
      <dgm:t>
        <a:bodyPr/>
        <a:lstStyle/>
        <a:p>
          <a:endParaRPr lang="en-US"/>
        </a:p>
      </dgm:t>
    </dgm:pt>
    <dgm:pt modelId="{D5DFD96D-EF03-4402-A3DC-00F99D10F09D}" type="pres">
      <dgm:prSet presAssocID="{510BE6A2-C0A2-4A11-8E1B-71B726A337ED}" presName="connectorText" presStyleLbl="sibTrans2D1" presStyleIdx="0" presStyleCnt="5"/>
      <dgm:spPr/>
      <dgm:t>
        <a:bodyPr/>
        <a:lstStyle/>
        <a:p>
          <a:endParaRPr lang="en-US"/>
        </a:p>
      </dgm:t>
    </dgm:pt>
    <dgm:pt modelId="{F24116A0-4C38-4C05-AE85-E00E467041B2}" type="pres">
      <dgm:prSet presAssocID="{797FFC2D-1A16-43FB-A400-340BFB0B4F49}" presName="node" presStyleLbl="node1" presStyleIdx="1" presStyleCnt="5">
        <dgm:presLayoutVars>
          <dgm:bulletEnabled val="1"/>
        </dgm:presLayoutVars>
      </dgm:prSet>
      <dgm:spPr/>
      <dgm:t>
        <a:bodyPr/>
        <a:lstStyle/>
        <a:p>
          <a:endParaRPr lang="en-US"/>
        </a:p>
      </dgm:t>
    </dgm:pt>
    <dgm:pt modelId="{47AFB16C-F925-488C-9FB8-3B5F134A13DE}" type="pres">
      <dgm:prSet presAssocID="{73EE9B17-52A1-4109-95BC-32461864D296}" presName="sibTrans" presStyleLbl="sibTrans2D1" presStyleIdx="1" presStyleCnt="5"/>
      <dgm:spPr/>
      <dgm:t>
        <a:bodyPr/>
        <a:lstStyle/>
        <a:p>
          <a:endParaRPr lang="en-US"/>
        </a:p>
      </dgm:t>
    </dgm:pt>
    <dgm:pt modelId="{BC046892-1A0F-4E82-B7BE-8BF5C6E0DC86}" type="pres">
      <dgm:prSet presAssocID="{73EE9B17-52A1-4109-95BC-32461864D296}" presName="connectorText" presStyleLbl="sibTrans2D1" presStyleIdx="1" presStyleCnt="5"/>
      <dgm:spPr/>
      <dgm:t>
        <a:bodyPr/>
        <a:lstStyle/>
        <a:p>
          <a:endParaRPr lang="en-US"/>
        </a:p>
      </dgm:t>
    </dgm:pt>
    <dgm:pt modelId="{FF011EB8-F8A9-4745-91FE-C3704D29E617}" type="pres">
      <dgm:prSet presAssocID="{DFE3B9E3-87FA-485A-ABA8-3AE77B33CD45}" presName="node" presStyleLbl="node1" presStyleIdx="2" presStyleCnt="5">
        <dgm:presLayoutVars>
          <dgm:bulletEnabled val="1"/>
        </dgm:presLayoutVars>
      </dgm:prSet>
      <dgm:spPr/>
      <dgm:t>
        <a:bodyPr/>
        <a:lstStyle/>
        <a:p>
          <a:endParaRPr lang="en-US"/>
        </a:p>
      </dgm:t>
    </dgm:pt>
    <dgm:pt modelId="{C9E0A67B-58E0-40BF-AD94-428EB792B9E5}" type="pres">
      <dgm:prSet presAssocID="{50240E64-60E6-4620-8643-B99E3B8A3088}" presName="sibTrans" presStyleLbl="sibTrans2D1" presStyleIdx="2" presStyleCnt="5"/>
      <dgm:spPr/>
      <dgm:t>
        <a:bodyPr/>
        <a:lstStyle/>
        <a:p>
          <a:endParaRPr lang="en-US"/>
        </a:p>
      </dgm:t>
    </dgm:pt>
    <dgm:pt modelId="{8FC004FA-1C55-4E7B-BEBD-BF1B3134D888}" type="pres">
      <dgm:prSet presAssocID="{50240E64-60E6-4620-8643-B99E3B8A3088}" presName="connectorText" presStyleLbl="sibTrans2D1" presStyleIdx="2" presStyleCnt="5"/>
      <dgm:spPr/>
      <dgm:t>
        <a:bodyPr/>
        <a:lstStyle/>
        <a:p>
          <a:endParaRPr lang="en-US"/>
        </a:p>
      </dgm:t>
    </dgm:pt>
    <dgm:pt modelId="{4BCE510C-5858-41D2-95AC-7C6021BF76AB}" type="pres">
      <dgm:prSet presAssocID="{DB260F94-3FC0-4FEC-8503-AD656419BBAD}" presName="node" presStyleLbl="node1" presStyleIdx="3" presStyleCnt="5">
        <dgm:presLayoutVars>
          <dgm:bulletEnabled val="1"/>
        </dgm:presLayoutVars>
      </dgm:prSet>
      <dgm:spPr/>
      <dgm:t>
        <a:bodyPr/>
        <a:lstStyle/>
        <a:p>
          <a:endParaRPr lang="en-US"/>
        </a:p>
      </dgm:t>
    </dgm:pt>
    <dgm:pt modelId="{5BA072FD-0D44-4250-8638-EB92065A9F3A}" type="pres">
      <dgm:prSet presAssocID="{39EB4AD0-205A-43A9-8303-DAFA9D1B3CBA}" presName="sibTrans" presStyleLbl="sibTrans2D1" presStyleIdx="3" presStyleCnt="5"/>
      <dgm:spPr/>
      <dgm:t>
        <a:bodyPr/>
        <a:lstStyle/>
        <a:p>
          <a:endParaRPr lang="en-US"/>
        </a:p>
      </dgm:t>
    </dgm:pt>
    <dgm:pt modelId="{648B55A4-9CBC-43ED-BB91-74683F1F55DD}" type="pres">
      <dgm:prSet presAssocID="{39EB4AD0-205A-43A9-8303-DAFA9D1B3CBA}" presName="connectorText" presStyleLbl="sibTrans2D1" presStyleIdx="3" presStyleCnt="5"/>
      <dgm:spPr/>
      <dgm:t>
        <a:bodyPr/>
        <a:lstStyle/>
        <a:p>
          <a:endParaRPr lang="en-US"/>
        </a:p>
      </dgm:t>
    </dgm:pt>
    <dgm:pt modelId="{B9B83385-45C6-4D3B-B600-6CEEAFB96F2F}" type="pres">
      <dgm:prSet presAssocID="{88351C5E-BF74-4928-96E9-2E6709188143}" presName="node" presStyleLbl="node1" presStyleIdx="4" presStyleCnt="5">
        <dgm:presLayoutVars>
          <dgm:bulletEnabled val="1"/>
        </dgm:presLayoutVars>
      </dgm:prSet>
      <dgm:spPr/>
      <dgm:t>
        <a:bodyPr/>
        <a:lstStyle/>
        <a:p>
          <a:endParaRPr lang="en-US"/>
        </a:p>
      </dgm:t>
    </dgm:pt>
    <dgm:pt modelId="{1F8A5413-80B9-40F0-A8A7-B4863A28377B}" type="pres">
      <dgm:prSet presAssocID="{CA989105-24A3-4FD8-96A0-454E8170917C}" presName="sibTrans" presStyleLbl="sibTrans2D1" presStyleIdx="4" presStyleCnt="5"/>
      <dgm:spPr/>
      <dgm:t>
        <a:bodyPr/>
        <a:lstStyle/>
        <a:p>
          <a:endParaRPr lang="en-US"/>
        </a:p>
      </dgm:t>
    </dgm:pt>
    <dgm:pt modelId="{C9E1C458-BB21-4D82-B6C8-6FF1AA9E4D84}" type="pres">
      <dgm:prSet presAssocID="{CA989105-24A3-4FD8-96A0-454E8170917C}" presName="connectorText" presStyleLbl="sibTrans2D1" presStyleIdx="4" presStyleCnt="5"/>
      <dgm:spPr/>
      <dgm:t>
        <a:bodyPr/>
        <a:lstStyle/>
        <a:p>
          <a:endParaRPr lang="en-US"/>
        </a:p>
      </dgm:t>
    </dgm:pt>
  </dgm:ptLst>
  <dgm:cxnLst>
    <dgm:cxn modelId="{141025AA-E097-4AAD-9C2C-65C3FABF3EE0}" type="presOf" srcId="{DB260F94-3FC0-4FEC-8503-AD656419BBAD}" destId="{4BCE510C-5858-41D2-95AC-7C6021BF76AB}" srcOrd="0" destOrd="0" presId="urn:microsoft.com/office/officeart/2005/8/layout/cycle2"/>
    <dgm:cxn modelId="{EE7F6CFA-E0A2-43E8-88CA-5D83E483AF46}" type="presOf" srcId="{797FFC2D-1A16-43FB-A400-340BFB0B4F49}" destId="{F24116A0-4C38-4C05-AE85-E00E467041B2}" srcOrd="0" destOrd="0" presId="urn:microsoft.com/office/officeart/2005/8/layout/cycle2"/>
    <dgm:cxn modelId="{0A9DE495-2301-4E64-AEA5-392AE8C2A548}" type="presOf" srcId="{73EE9B17-52A1-4109-95BC-32461864D296}" destId="{47AFB16C-F925-488C-9FB8-3B5F134A13DE}" srcOrd="0" destOrd="0" presId="urn:microsoft.com/office/officeart/2005/8/layout/cycle2"/>
    <dgm:cxn modelId="{6EEE3A90-D968-4D91-A691-3C98B7080B4C}" srcId="{E9A6516D-2172-408E-AA35-F5CECBF2FC32}" destId="{88351C5E-BF74-4928-96E9-2E6709188143}" srcOrd="4" destOrd="0" parTransId="{80AB03B5-8871-4A8B-8432-DDE43903F92D}" sibTransId="{CA989105-24A3-4FD8-96A0-454E8170917C}"/>
    <dgm:cxn modelId="{D60C647A-BE74-49CE-AF22-555D46710E39}" srcId="{E9A6516D-2172-408E-AA35-F5CECBF2FC32}" destId="{4BA507DA-10B5-407C-B9EC-F8D53B2451A0}" srcOrd="0" destOrd="0" parTransId="{5B986427-AEDE-4DFF-934E-9959AE47E59A}" sibTransId="{510BE6A2-C0A2-4A11-8E1B-71B726A337ED}"/>
    <dgm:cxn modelId="{73DBF139-DA50-4CF3-B128-5437D025AE2C}" type="presOf" srcId="{73EE9B17-52A1-4109-95BC-32461864D296}" destId="{BC046892-1A0F-4E82-B7BE-8BF5C6E0DC86}" srcOrd="1" destOrd="0" presId="urn:microsoft.com/office/officeart/2005/8/layout/cycle2"/>
    <dgm:cxn modelId="{01BE0B1F-8951-4B3D-9197-0AD4B78E923C}" type="presOf" srcId="{E9A6516D-2172-408E-AA35-F5CECBF2FC32}" destId="{67F72A34-AF7E-4E9E-8737-4FE383AC4C1F}" srcOrd="0" destOrd="0" presId="urn:microsoft.com/office/officeart/2005/8/layout/cycle2"/>
    <dgm:cxn modelId="{9D9EFA43-F48A-482F-A5BB-44E2DF1FB1EB}" srcId="{E9A6516D-2172-408E-AA35-F5CECBF2FC32}" destId="{DFE3B9E3-87FA-485A-ABA8-3AE77B33CD45}" srcOrd="2" destOrd="0" parTransId="{F68EADA3-C7ED-4291-BA6B-95B3C9A6A65A}" sibTransId="{50240E64-60E6-4620-8643-B99E3B8A3088}"/>
    <dgm:cxn modelId="{20A898A4-72F3-469C-A388-30535A0BDE48}" type="presOf" srcId="{88351C5E-BF74-4928-96E9-2E6709188143}" destId="{B9B83385-45C6-4D3B-B600-6CEEAFB96F2F}" srcOrd="0" destOrd="0" presId="urn:microsoft.com/office/officeart/2005/8/layout/cycle2"/>
    <dgm:cxn modelId="{FA2B774D-D7B0-413B-A3E4-D6C8DC1BAE1D}" type="presOf" srcId="{39EB4AD0-205A-43A9-8303-DAFA9D1B3CBA}" destId="{648B55A4-9CBC-43ED-BB91-74683F1F55DD}" srcOrd="1" destOrd="0" presId="urn:microsoft.com/office/officeart/2005/8/layout/cycle2"/>
    <dgm:cxn modelId="{83B2E9D9-3FC3-4D80-A797-A07443823D76}" type="presOf" srcId="{39EB4AD0-205A-43A9-8303-DAFA9D1B3CBA}" destId="{5BA072FD-0D44-4250-8638-EB92065A9F3A}" srcOrd="0" destOrd="0" presId="urn:microsoft.com/office/officeart/2005/8/layout/cycle2"/>
    <dgm:cxn modelId="{C6562AAB-465D-4710-BB0C-583CABF48D4D}" type="presOf" srcId="{50240E64-60E6-4620-8643-B99E3B8A3088}" destId="{C9E0A67B-58E0-40BF-AD94-428EB792B9E5}" srcOrd="0" destOrd="0" presId="urn:microsoft.com/office/officeart/2005/8/layout/cycle2"/>
    <dgm:cxn modelId="{1C40048E-09DD-44E7-B00E-6F15123265F8}" type="presOf" srcId="{510BE6A2-C0A2-4A11-8E1B-71B726A337ED}" destId="{D5DFD96D-EF03-4402-A3DC-00F99D10F09D}" srcOrd="1" destOrd="0" presId="urn:microsoft.com/office/officeart/2005/8/layout/cycle2"/>
    <dgm:cxn modelId="{06BC9185-FFF4-450A-8CE1-045F9EB1F2E0}" srcId="{E9A6516D-2172-408E-AA35-F5CECBF2FC32}" destId="{DB260F94-3FC0-4FEC-8503-AD656419BBAD}" srcOrd="3" destOrd="0" parTransId="{BA3244D4-84CE-4905-B032-79926E5D8C04}" sibTransId="{39EB4AD0-205A-43A9-8303-DAFA9D1B3CBA}"/>
    <dgm:cxn modelId="{C73D08AB-1067-4A2A-8E72-F02349B8CD44}" type="presOf" srcId="{DFE3B9E3-87FA-485A-ABA8-3AE77B33CD45}" destId="{FF011EB8-F8A9-4745-91FE-C3704D29E617}" srcOrd="0" destOrd="0" presId="urn:microsoft.com/office/officeart/2005/8/layout/cycle2"/>
    <dgm:cxn modelId="{1071F7E3-E759-4AFA-90CC-D5BE82B65B47}" type="presOf" srcId="{CA989105-24A3-4FD8-96A0-454E8170917C}" destId="{C9E1C458-BB21-4D82-B6C8-6FF1AA9E4D84}" srcOrd="1" destOrd="0" presId="urn:microsoft.com/office/officeart/2005/8/layout/cycle2"/>
    <dgm:cxn modelId="{7AC78227-A09F-41B2-8342-1C0E5D0597ED}" type="presOf" srcId="{510BE6A2-C0A2-4A11-8E1B-71B726A337ED}" destId="{4B1CDDE1-E21E-4122-9E3F-E0A74606EE53}" srcOrd="0" destOrd="0" presId="urn:microsoft.com/office/officeart/2005/8/layout/cycle2"/>
    <dgm:cxn modelId="{286C995E-4D56-46C7-BDEE-4424B4912006}" type="presOf" srcId="{50240E64-60E6-4620-8643-B99E3B8A3088}" destId="{8FC004FA-1C55-4E7B-BEBD-BF1B3134D888}" srcOrd="1" destOrd="0" presId="urn:microsoft.com/office/officeart/2005/8/layout/cycle2"/>
    <dgm:cxn modelId="{86B7A1ED-22F4-4D1F-8F2D-8D3789ECFFD5}" type="presOf" srcId="{4BA507DA-10B5-407C-B9EC-F8D53B2451A0}" destId="{DB7079F7-EE17-4FA7-BE9C-0DB8279B74D0}" srcOrd="0" destOrd="0" presId="urn:microsoft.com/office/officeart/2005/8/layout/cycle2"/>
    <dgm:cxn modelId="{DB388D3F-FCA1-4FDD-9983-7726230A030F}" srcId="{E9A6516D-2172-408E-AA35-F5CECBF2FC32}" destId="{797FFC2D-1A16-43FB-A400-340BFB0B4F49}" srcOrd="1" destOrd="0" parTransId="{479E20C8-1281-48F9-B267-7C9F40AFF867}" sibTransId="{73EE9B17-52A1-4109-95BC-32461864D296}"/>
    <dgm:cxn modelId="{DD2658BC-D951-436A-8159-2FC38D5A5AE1}" type="presOf" srcId="{CA989105-24A3-4FD8-96A0-454E8170917C}" destId="{1F8A5413-80B9-40F0-A8A7-B4863A28377B}" srcOrd="0" destOrd="0" presId="urn:microsoft.com/office/officeart/2005/8/layout/cycle2"/>
    <dgm:cxn modelId="{1B176F02-4406-4001-9009-A56C922D9F81}" type="presParOf" srcId="{67F72A34-AF7E-4E9E-8737-4FE383AC4C1F}" destId="{DB7079F7-EE17-4FA7-BE9C-0DB8279B74D0}" srcOrd="0" destOrd="0" presId="urn:microsoft.com/office/officeart/2005/8/layout/cycle2"/>
    <dgm:cxn modelId="{C960ED43-FE3E-4B3D-901D-9F939B8452B7}" type="presParOf" srcId="{67F72A34-AF7E-4E9E-8737-4FE383AC4C1F}" destId="{4B1CDDE1-E21E-4122-9E3F-E0A74606EE53}" srcOrd="1" destOrd="0" presId="urn:microsoft.com/office/officeart/2005/8/layout/cycle2"/>
    <dgm:cxn modelId="{5DF4A1F2-6FA7-485E-AC24-DE2CA7EAB48F}" type="presParOf" srcId="{4B1CDDE1-E21E-4122-9E3F-E0A74606EE53}" destId="{D5DFD96D-EF03-4402-A3DC-00F99D10F09D}" srcOrd="0" destOrd="0" presId="urn:microsoft.com/office/officeart/2005/8/layout/cycle2"/>
    <dgm:cxn modelId="{52070BDE-60AF-47A7-B2A4-7A6675FBB58D}" type="presParOf" srcId="{67F72A34-AF7E-4E9E-8737-4FE383AC4C1F}" destId="{F24116A0-4C38-4C05-AE85-E00E467041B2}" srcOrd="2" destOrd="0" presId="urn:microsoft.com/office/officeart/2005/8/layout/cycle2"/>
    <dgm:cxn modelId="{9C9E8211-10DE-4417-B4F2-EC3078642AC0}" type="presParOf" srcId="{67F72A34-AF7E-4E9E-8737-4FE383AC4C1F}" destId="{47AFB16C-F925-488C-9FB8-3B5F134A13DE}" srcOrd="3" destOrd="0" presId="urn:microsoft.com/office/officeart/2005/8/layout/cycle2"/>
    <dgm:cxn modelId="{5B3ED522-7363-43A4-A0A9-B0A7DF0AFFD7}" type="presParOf" srcId="{47AFB16C-F925-488C-9FB8-3B5F134A13DE}" destId="{BC046892-1A0F-4E82-B7BE-8BF5C6E0DC86}" srcOrd="0" destOrd="0" presId="urn:microsoft.com/office/officeart/2005/8/layout/cycle2"/>
    <dgm:cxn modelId="{805F2BDF-52B6-44C9-A9FB-C93E4CCB94EF}" type="presParOf" srcId="{67F72A34-AF7E-4E9E-8737-4FE383AC4C1F}" destId="{FF011EB8-F8A9-4745-91FE-C3704D29E617}" srcOrd="4" destOrd="0" presId="urn:microsoft.com/office/officeart/2005/8/layout/cycle2"/>
    <dgm:cxn modelId="{17ACA7D1-3BF7-43BC-89FE-2EABDB8A5CD9}" type="presParOf" srcId="{67F72A34-AF7E-4E9E-8737-4FE383AC4C1F}" destId="{C9E0A67B-58E0-40BF-AD94-428EB792B9E5}" srcOrd="5" destOrd="0" presId="urn:microsoft.com/office/officeart/2005/8/layout/cycle2"/>
    <dgm:cxn modelId="{20F1288C-9E42-4C7E-992A-1245B47AA447}" type="presParOf" srcId="{C9E0A67B-58E0-40BF-AD94-428EB792B9E5}" destId="{8FC004FA-1C55-4E7B-BEBD-BF1B3134D888}" srcOrd="0" destOrd="0" presId="urn:microsoft.com/office/officeart/2005/8/layout/cycle2"/>
    <dgm:cxn modelId="{AEE5B41A-97B2-4610-9E5C-9A8B6ACBC9FA}" type="presParOf" srcId="{67F72A34-AF7E-4E9E-8737-4FE383AC4C1F}" destId="{4BCE510C-5858-41D2-95AC-7C6021BF76AB}" srcOrd="6" destOrd="0" presId="urn:microsoft.com/office/officeart/2005/8/layout/cycle2"/>
    <dgm:cxn modelId="{E7EE2042-8C13-4122-90ED-90715F49E54E}" type="presParOf" srcId="{67F72A34-AF7E-4E9E-8737-4FE383AC4C1F}" destId="{5BA072FD-0D44-4250-8638-EB92065A9F3A}" srcOrd="7" destOrd="0" presId="urn:microsoft.com/office/officeart/2005/8/layout/cycle2"/>
    <dgm:cxn modelId="{B4E36782-0AAE-4E3A-BA2E-E21B25A135DC}" type="presParOf" srcId="{5BA072FD-0D44-4250-8638-EB92065A9F3A}" destId="{648B55A4-9CBC-43ED-BB91-74683F1F55DD}" srcOrd="0" destOrd="0" presId="urn:microsoft.com/office/officeart/2005/8/layout/cycle2"/>
    <dgm:cxn modelId="{8BAB5237-2A84-4E90-9343-049D490F88A6}" type="presParOf" srcId="{67F72A34-AF7E-4E9E-8737-4FE383AC4C1F}" destId="{B9B83385-45C6-4D3B-B600-6CEEAFB96F2F}" srcOrd="8" destOrd="0" presId="urn:microsoft.com/office/officeart/2005/8/layout/cycle2"/>
    <dgm:cxn modelId="{48B87CF5-D81E-4EE1-AF7E-3E5949A381B3}" type="presParOf" srcId="{67F72A34-AF7E-4E9E-8737-4FE383AC4C1F}" destId="{1F8A5413-80B9-40F0-A8A7-B4863A28377B}" srcOrd="9" destOrd="0" presId="urn:microsoft.com/office/officeart/2005/8/layout/cycle2"/>
    <dgm:cxn modelId="{AFB8D4A9-AC0B-40E1-9B7A-8BDEB060FEA6}" type="presParOf" srcId="{1F8A5413-80B9-40F0-A8A7-B4863A28377B}" destId="{C9E1C458-BB21-4D82-B6C8-6FF1AA9E4D84}" srcOrd="0" destOrd="0" presId="urn:microsoft.com/office/officeart/2005/8/layout/cycle2"/>
  </dgm:cxnLst>
  <dgm:bg>
    <a:solidFill>
      <a:srgbClr val="92D050"/>
    </a:solidFill>
  </dgm:bg>
  <dgm:whole>
    <a:ln>
      <a:solidFill>
        <a:schemeClr val="tx1"/>
      </a:solidFill>
    </a:ln>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73385-F494-46D6-A825-8CF9D5E399F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73385-F494-46D6-A825-8CF9D5E399F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73385-F494-46D6-A825-8CF9D5E399F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73385-F494-46D6-A825-8CF9D5E399F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73385-F494-46D6-A825-8CF9D5E399F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B73385-F494-46D6-A825-8CF9D5E399F6}"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B73385-F494-46D6-A825-8CF9D5E399F6}" type="datetimeFigureOut">
              <a:rPr lang="en-US" smtClean="0"/>
              <a:pPr/>
              <a:t>5/31/2021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B73385-F494-46D6-A825-8CF9D5E399F6}" type="datetimeFigureOut">
              <a:rPr lang="en-US" smtClean="0"/>
              <a:pPr/>
              <a:t>5/31/2021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73385-F494-46D6-A825-8CF9D5E399F6}" type="datetimeFigureOut">
              <a:rPr lang="en-US" smtClean="0"/>
              <a:pPr/>
              <a:t>5/31/2021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73385-F494-46D6-A825-8CF9D5E399F6}"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73385-F494-46D6-A825-8CF9D5E399F6}"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FE47D-D35F-4EBB-84EB-F9C0E0F253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73385-F494-46D6-A825-8CF9D5E399F6}" type="datetimeFigureOut">
              <a:rPr lang="en-US" smtClean="0"/>
              <a:pPr/>
              <a:t>5/31/2021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FE47D-D35F-4EBB-84EB-F9C0E0F253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1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mailto:shakhawath747@gamil.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228600" y="228600"/>
            <a:ext cx="8610600" cy="914400"/>
          </a:xfrm>
          <a:prstGeom prst="roundRect">
            <a:avLst/>
          </a:prstGeom>
          <a:solidFill>
            <a:srgbClr val="92D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আজকের ক্লাসে সবাইকে </a:t>
            </a:r>
            <a:endParaRPr lang="en-US" sz="4000" dirty="0">
              <a:solidFill>
                <a:schemeClr val="tx1"/>
              </a:solidFill>
              <a:latin typeface="SutonnyOMJ" pitchFamily="2" charset="0"/>
              <a:cs typeface="SutonnyOMJ" pitchFamily="2" charset="0"/>
            </a:endParaRPr>
          </a:p>
        </p:txBody>
      </p:sp>
      <p:sp>
        <p:nvSpPr>
          <p:cNvPr id="14" name="Rectangle 13"/>
          <p:cNvSpPr/>
          <p:nvPr/>
        </p:nvSpPr>
        <p:spPr>
          <a:xfrm>
            <a:off x="228600" y="1371600"/>
            <a:ext cx="8686800" cy="4953000"/>
          </a:xfrm>
          <a:prstGeom prst="rect">
            <a:avLst/>
          </a:prstGeom>
          <a:solidFill>
            <a:srgbClr val="FFFF0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7" name="Picture 1" descr="C:\Users\sagor khan\Downloads\a123.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9219" name="Picture 3" descr="C:\Users\sagor khan\Downloads\007.jpg"/>
          <p:cNvPicPr>
            <a:picLocks noChangeAspect="1" noChangeArrowheads="1"/>
          </p:cNvPicPr>
          <p:nvPr/>
        </p:nvPicPr>
        <p:blipFill>
          <a:blip r:embed="rId3"/>
          <a:srcRect/>
          <a:stretch>
            <a:fillRect/>
          </a:stretch>
        </p:blipFill>
        <p:spPr bwMode="auto">
          <a:xfrm>
            <a:off x="762000" y="1600200"/>
            <a:ext cx="7924800" cy="3352800"/>
          </a:xfrm>
          <a:prstGeom prst="rect">
            <a:avLst/>
          </a:prstGeom>
          <a:ln>
            <a:noFill/>
          </a:ln>
          <a:effectLst>
            <a:softEdge rad="112500"/>
          </a:effectLst>
        </p:spPr>
      </p:pic>
      <p:sp>
        <p:nvSpPr>
          <p:cNvPr id="17" name="Oval 16"/>
          <p:cNvSpPr/>
          <p:nvPr/>
        </p:nvSpPr>
        <p:spPr>
          <a:xfrm>
            <a:off x="304800" y="2057400"/>
            <a:ext cx="2057400" cy="2057400"/>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chemeClr val="tx1"/>
                </a:solidFill>
                <a:latin typeface="SutonnyOMJ" pitchFamily="2" charset="0"/>
                <a:cs typeface="SutonnyOMJ" pitchFamily="2" charset="0"/>
              </a:rPr>
              <a:t>স্বা</a:t>
            </a:r>
            <a:endParaRPr lang="en-US" sz="6000" dirty="0">
              <a:solidFill>
                <a:schemeClr val="tx1"/>
              </a:solidFill>
              <a:latin typeface="SutonnyOMJ" pitchFamily="2" charset="0"/>
              <a:cs typeface="SutonnyOMJ" pitchFamily="2" charset="0"/>
            </a:endParaRPr>
          </a:p>
        </p:txBody>
      </p:sp>
      <p:sp>
        <p:nvSpPr>
          <p:cNvPr id="18" name="Oval 17"/>
          <p:cNvSpPr/>
          <p:nvPr/>
        </p:nvSpPr>
        <p:spPr>
          <a:xfrm>
            <a:off x="2362200" y="2057400"/>
            <a:ext cx="2057400" cy="2057400"/>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chemeClr val="tx1"/>
                </a:solidFill>
                <a:latin typeface="SutonnyOMJ" pitchFamily="2" charset="0"/>
                <a:cs typeface="SutonnyOMJ" pitchFamily="2" charset="0"/>
              </a:rPr>
              <a:t>গ</a:t>
            </a:r>
            <a:endParaRPr lang="en-US" sz="6000" dirty="0">
              <a:solidFill>
                <a:schemeClr val="tx1"/>
              </a:solidFill>
              <a:latin typeface="SutonnyOMJ" pitchFamily="2" charset="0"/>
              <a:cs typeface="SutonnyOMJ" pitchFamily="2" charset="0"/>
            </a:endParaRPr>
          </a:p>
        </p:txBody>
      </p:sp>
      <p:sp>
        <p:nvSpPr>
          <p:cNvPr id="19" name="Oval 18"/>
          <p:cNvSpPr/>
          <p:nvPr/>
        </p:nvSpPr>
        <p:spPr>
          <a:xfrm>
            <a:off x="4343400" y="2133600"/>
            <a:ext cx="2057400" cy="2057400"/>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chemeClr val="tx1"/>
                </a:solidFill>
              </a:rPr>
              <a:t> </a:t>
            </a:r>
            <a:r>
              <a:rPr lang="bn-IN" sz="6000" dirty="0" smtClean="0">
                <a:solidFill>
                  <a:schemeClr val="tx1"/>
                </a:solidFill>
                <a:latin typeface="SutonnyOMJ" pitchFamily="2" charset="0"/>
                <a:cs typeface="SutonnyOMJ" pitchFamily="2" charset="0"/>
              </a:rPr>
              <a:t>ত </a:t>
            </a:r>
            <a:endParaRPr lang="en-US" sz="6000" dirty="0">
              <a:solidFill>
                <a:schemeClr val="tx1"/>
              </a:solidFill>
              <a:latin typeface="SutonnyOMJ" pitchFamily="2" charset="0"/>
              <a:cs typeface="SutonnyOMJ" pitchFamily="2" charset="0"/>
            </a:endParaRPr>
          </a:p>
        </p:txBody>
      </p:sp>
      <p:sp>
        <p:nvSpPr>
          <p:cNvPr id="20" name="Oval 19"/>
          <p:cNvSpPr/>
          <p:nvPr/>
        </p:nvSpPr>
        <p:spPr>
          <a:xfrm>
            <a:off x="6324600" y="1981200"/>
            <a:ext cx="2057400" cy="2057400"/>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chemeClr val="tx1"/>
                </a:solidFill>
                <a:latin typeface="SutonnyOMJ" pitchFamily="2" charset="0"/>
                <a:cs typeface="SutonnyOMJ" pitchFamily="2" charset="0"/>
              </a:rPr>
              <a:t>ম </a:t>
            </a:r>
            <a:endParaRPr lang="en-US" sz="6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0" dur="1000" fill="hold"/>
                                        <p:tgtEl>
                                          <p:spTgt spid="1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9219"/>
                                        </p:tgtEl>
                                        <p:attrNameLst>
                                          <p:attrName>style.visibility</p:attrName>
                                        </p:attrNameLst>
                                      </p:cBhvr>
                                      <p:to>
                                        <p:strVal val="visible"/>
                                      </p:to>
                                    </p:set>
                                    <p:animEffect transition="in" filter="wedge">
                                      <p:cBhvr>
                                        <p:cTn id="19" dur="2000"/>
                                        <p:tgtEl>
                                          <p:spTgt spid="9219"/>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heel(4)">
                                      <p:cBhvr>
                                        <p:cTn id="24" dur="20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heel(4)">
                                      <p:cBhvr>
                                        <p:cTn id="29" dur="2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heel(4)">
                                      <p:cBhvr>
                                        <p:cTn id="34" dur="20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heel(4)">
                                      <p:cBhvr>
                                        <p:cTn id="3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P spid="19" grpId="0" animBg="1"/>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0000"/>
            </a:solidFill>
          </a:ln>
          <a:effectLst/>
          <a:scene3d>
            <a:camera prst="orthographicFront">
              <a:rot lat="0" lon="0" rev="0"/>
            </a:camera>
            <a:lightRig rig="glow" dir="t">
              <a:rot lat="0" lon="0" rev="14100000"/>
            </a:lightRig>
          </a:scene3d>
          <a:sp3d prstMaterial="softEdge">
            <a:bevelT w="127000" prst="artDeco"/>
          </a:sp3d>
        </p:spPr>
        <p:txBody>
          <a:bodyPr/>
          <a:lstStyle/>
          <a:p>
            <a:endParaRPr lang="en-US" dirty="0"/>
          </a:p>
        </p:txBody>
      </p:sp>
      <p:sp>
        <p:nvSpPr>
          <p:cNvPr id="3" name="Content Placeholder 2"/>
          <p:cNvSpPr>
            <a:spLocks noGrp="1"/>
          </p:cNvSpPr>
          <p:nvPr>
            <p:ph idx="1"/>
          </p:nvPr>
        </p:nvSpPr>
        <p:spPr>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sp>
        <p:nvSpPr>
          <p:cNvPr id="4" name="Rounded Rectangle 3"/>
          <p:cNvSpPr/>
          <p:nvPr/>
        </p:nvSpPr>
        <p:spPr>
          <a:xfrm>
            <a:off x="2133600" y="381000"/>
            <a:ext cx="5334000" cy="914400"/>
          </a:xfrm>
          <a:prstGeom prst="roundRect">
            <a:avLst/>
          </a:prstGeom>
          <a:ln>
            <a:solidFill>
              <a:schemeClr val="tx1"/>
            </a:solid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একক কাজ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457200" y="6096000"/>
            <a:ext cx="8229600" cy="762000"/>
          </a:xfrm>
          <a:prstGeom prst="rect">
            <a:avLst/>
          </a:prstGeom>
          <a:solidFill>
            <a:srgbClr val="7030A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en-US" dirty="0" smtClean="0">
                <a:solidFill>
                  <a:schemeClr val="tx1"/>
                </a:solidFill>
              </a:rPr>
              <a:t>                                            </a:t>
            </a:r>
            <a:r>
              <a:rPr lang="bn-IN" sz="2000" dirty="0" smtClean="0">
                <a:solidFill>
                  <a:schemeClr val="tx1"/>
                </a:solidFill>
                <a:latin typeface="SutonnyOMJ" pitchFamily="2" charset="0"/>
                <a:cs typeface="SutonnyOMJ" pitchFamily="2" charset="0"/>
              </a:rPr>
              <a:t>মোহাম্মদ </a:t>
            </a:r>
            <a:r>
              <a:rPr lang="en-US" sz="2000" dirty="0" err="1" smtClean="0">
                <a:solidFill>
                  <a:schemeClr val="tx1"/>
                </a:solidFill>
                <a:latin typeface="SutonnyOMJ" pitchFamily="2" charset="0"/>
                <a:cs typeface="SutonnyOMJ" pitchFamily="2" charset="0"/>
              </a:rPr>
              <a:t>সাখাওয়াত</a:t>
            </a:r>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হো</a:t>
            </a:r>
            <a:r>
              <a:rPr lang="en-US" sz="2000" dirty="0" err="1" smtClean="0">
                <a:solidFill>
                  <a:schemeClr val="tx1"/>
                </a:solidFill>
                <a:latin typeface="SutonnyOMJ" pitchFamily="2" charset="0"/>
                <a:cs typeface="SutonnyOMJ" pitchFamily="2" charset="0"/>
              </a:rPr>
              <a:t>সেন</a:t>
            </a:r>
            <a:r>
              <a:rPr lang="en-US" sz="2000"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
        <p:nvSpPr>
          <p:cNvPr id="6" name="Rectangle 5"/>
          <p:cNvSpPr/>
          <p:nvPr/>
        </p:nvSpPr>
        <p:spPr>
          <a:xfrm>
            <a:off x="2362200" y="2286000"/>
            <a:ext cx="3429000" cy="2895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magesৈৈৈৈ.jpg"/>
          <p:cNvPicPr>
            <a:picLocks noChangeAspect="1" noChangeArrowheads="1"/>
          </p:cNvPicPr>
          <p:nvPr/>
        </p:nvPicPr>
        <p:blipFill>
          <a:blip r:embed="rId2"/>
          <a:srcRect/>
          <a:stretch>
            <a:fillRect/>
          </a:stretch>
        </p:blipFill>
        <p:spPr bwMode="auto">
          <a:xfrm>
            <a:off x="1905000" y="2286000"/>
            <a:ext cx="3962400" cy="2971800"/>
          </a:xfrm>
          <a:prstGeom prst="rect">
            <a:avLst/>
          </a:prstGeom>
          <a:ln w="88900" cap="sq" cmpd="thickThin">
            <a:no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8" name="Content Placeholder 7" descr="IMG_8773.JPG"/>
          <p:cNvPicPr>
            <a:picLocks noChangeAspect="1"/>
          </p:cNvPicPr>
          <p:nvPr/>
        </p:nvPicPr>
        <p:blipFill>
          <a:blip r:embed="rId3" cstate="print"/>
          <a:stretch>
            <a:fillRect/>
          </a:stretch>
        </p:blipFill>
        <p:spPr>
          <a:xfrm>
            <a:off x="2667000" y="2438400"/>
            <a:ext cx="2514600" cy="2286000"/>
          </a:xfrm>
          <a:prstGeom prst="ellipse">
            <a:avLst/>
          </a:prstGeom>
          <a:ln w="63500" cap="rnd">
            <a:solidFill>
              <a:srgbClr val="FF0000"/>
            </a:solidFill>
          </a:ln>
          <a:effectLst/>
          <a:scene3d>
            <a:camera prst="orthographicFront">
              <a:rot lat="0" lon="0" rev="0"/>
            </a:camera>
            <a:lightRig rig="contrasting" dir="t">
              <a:rot lat="0" lon="0" rev="7800000"/>
            </a:lightRig>
          </a:scene3d>
          <a:sp3d>
            <a:bevelT w="139700" h="139700"/>
          </a:sp3d>
        </p:spPr>
      </p:pic>
      <p:sp>
        <p:nvSpPr>
          <p:cNvPr id="9" name="Flowchart: Multidocument 8"/>
          <p:cNvSpPr/>
          <p:nvPr/>
        </p:nvSpPr>
        <p:spPr>
          <a:xfrm>
            <a:off x="5943600" y="2209800"/>
            <a:ext cx="2667000" cy="2895600"/>
          </a:xfrm>
          <a:prstGeom prst="flowChartMultidocument">
            <a:avLst/>
          </a:prstGeom>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solidFill>
                  <a:schemeClr val="tx1"/>
                </a:solidFill>
                <a:latin typeface="SutonnyOMJ" pitchFamily="2" charset="0"/>
                <a:cs typeface="SutonnyOMJ" pitchFamily="2" charset="0"/>
              </a:rPr>
              <a:t>শব্দ দূষণ কাকে বলে? </a:t>
            </a:r>
            <a:endParaRPr lang="en-US" sz="32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0" fill="hold"/>
                                        <p:tgtEl>
                                          <p:spTgt spid="8"/>
                                        </p:tgtEl>
                                        <p:attrNameLst>
                                          <p:attrName>ppt_x</p:attrName>
                                        </p:attrNameLst>
                                      </p:cBhvr>
                                      <p:tavLst>
                                        <p:tav tm="0">
                                          <p:val>
                                            <p:strVal val="#ppt_x"/>
                                          </p:val>
                                        </p:tav>
                                        <p:tav tm="100000">
                                          <p:val>
                                            <p:strVal val="#ppt_x"/>
                                          </p:val>
                                        </p:tav>
                                      </p:tavLst>
                                    </p:anim>
                                    <p:anim calcmode="lin" valueType="num">
                                      <p:cBhvr additive="base">
                                        <p:cTn id="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anim calcmode="lin" valueType="num">
                                      <p:cBhvr>
                                        <p:cTn id="26" dur="2000" fill="hold"/>
                                        <p:tgtEl>
                                          <p:spTgt spid="9"/>
                                        </p:tgtEl>
                                        <p:attrNameLst>
                                          <p:attrName>ppt_w</p:attrName>
                                        </p:attrNameLst>
                                      </p:cBhvr>
                                      <p:tavLst>
                                        <p:tav tm="0" fmla="#ppt_w*sin(2.5*pi*$)">
                                          <p:val>
                                            <p:fltVal val="0"/>
                                          </p:val>
                                        </p:tav>
                                        <p:tav tm="100000">
                                          <p:val>
                                            <p:fltVal val="1"/>
                                          </p:val>
                                        </p:tav>
                                      </p:tavLst>
                                    </p:anim>
                                    <p:anim calcmode="lin" valueType="num">
                                      <p:cBhvr>
                                        <p:cTn id="27"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0000"/>
            </a:solidFill>
          </a:ln>
          <a:scene3d>
            <a:camera prst="orthographicFront"/>
            <a:lightRig rig="threePt" dir="t"/>
          </a:scene3d>
          <a:sp3d>
            <a:bevelT w="165100" prst="coolSlant"/>
          </a:sp3d>
        </p:spPr>
        <p:txBody>
          <a:bodyPr/>
          <a:lstStyle/>
          <a:p>
            <a:endParaRPr lang="en-US" dirty="0"/>
          </a:p>
        </p:txBody>
      </p:sp>
      <p:sp>
        <p:nvSpPr>
          <p:cNvPr id="3" name="Content Placeholder 2"/>
          <p:cNvSpPr>
            <a:spLocks noGrp="1"/>
          </p:cNvSpPr>
          <p:nvPr>
            <p:ph idx="1"/>
          </p:nvPr>
        </p:nvSpPr>
        <p:spPr>
          <a:solidFill>
            <a:schemeClr val="accent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r>
              <a:rPr lang="bn-IN" dirty="0" smtClean="0"/>
              <a:t>     </a:t>
            </a:r>
            <a:endParaRPr lang="en-US" dirty="0"/>
          </a:p>
        </p:txBody>
      </p:sp>
      <p:sp>
        <p:nvSpPr>
          <p:cNvPr id="4" name="Oval 3"/>
          <p:cNvSpPr/>
          <p:nvPr/>
        </p:nvSpPr>
        <p:spPr>
          <a:xfrm>
            <a:off x="2667000" y="228600"/>
            <a:ext cx="3962400" cy="1219200"/>
          </a:xfrm>
          <a:prstGeom prst="ellipse">
            <a:avLst/>
          </a:prstGeom>
          <a:solidFill>
            <a:srgbClr val="7030A0"/>
          </a:solidFill>
          <a:ln>
            <a:solidFill>
              <a:schemeClr val="tx1"/>
            </a:solidFill>
          </a:ln>
          <a:effectLst>
            <a:innerShdw blurRad="63500" dist="50800" dir="189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vert="wordArtVert" rtlCol="0" anchor="ctr"/>
          <a:lstStyle/>
          <a:p>
            <a:pPr algn="ctr"/>
            <a:r>
              <a:rPr lang="bn-IN" sz="4000" dirty="0" smtClean="0">
                <a:solidFill>
                  <a:schemeClr val="bg1"/>
                </a:solidFill>
                <a:latin typeface="SutonnyOMJ" pitchFamily="2" charset="0"/>
                <a:cs typeface="SutonnyOMJ" pitchFamily="2" charset="0"/>
              </a:rPr>
              <a:t>উত্তর </a:t>
            </a:r>
            <a:endParaRPr lang="en-US" sz="4000" dirty="0">
              <a:solidFill>
                <a:schemeClr val="bg1"/>
              </a:solidFill>
              <a:latin typeface="SutonnyOMJ" pitchFamily="2" charset="0"/>
              <a:cs typeface="SutonnyOMJ" pitchFamily="2" charset="0"/>
            </a:endParaRPr>
          </a:p>
        </p:txBody>
      </p:sp>
      <p:sp>
        <p:nvSpPr>
          <p:cNvPr id="5" name="Dodecagon 4"/>
          <p:cNvSpPr/>
          <p:nvPr/>
        </p:nvSpPr>
        <p:spPr>
          <a:xfrm>
            <a:off x="533400" y="1752600"/>
            <a:ext cx="8077200" cy="4191000"/>
          </a:xfrm>
          <a:prstGeom prst="dodecagon">
            <a:avLst/>
          </a:prstGeom>
          <a:ln>
            <a:solidFill>
              <a:schemeClr val="tx1"/>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বায়ুতে যা যা থাকা উচিত তা না থেকে যদি অন্য কিছু থাকে তা হলে আমরা বায়ু দূষণ বলি। </a:t>
            </a:r>
          </a:p>
          <a:p>
            <a:pPr algn="ctr"/>
            <a:r>
              <a:rPr lang="bn-IN" sz="2800" dirty="0" smtClean="0">
                <a:solidFill>
                  <a:schemeClr val="tx1"/>
                </a:solidFill>
                <a:latin typeface="SutonnyOMJ" pitchFamily="2" charset="0"/>
                <a:cs typeface="SutonnyOMJ" pitchFamily="2" charset="0"/>
              </a:rPr>
              <a:t>এরকম আমাদের পরিবেশের যদি অতিরিক্ত বা অবাঞ্ছিত শব্দ থাকে,তখন তাকে বলি শব্দ দূষণ।  </a:t>
            </a:r>
            <a:endParaRPr lang="en-US" sz="2800" dirty="0">
              <a:solidFill>
                <a:schemeClr val="tx1"/>
              </a:solidFill>
              <a:latin typeface="SutonnyOMJ" pitchFamily="2" charset="0"/>
              <a:cs typeface="SutonnyOMJ" pitchFamily="2" charset="0"/>
            </a:endParaRPr>
          </a:p>
        </p:txBody>
      </p:sp>
      <p:sp>
        <p:nvSpPr>
          <p:cNvPr id="6" name="Rectangle 5"/>
          <p:cNvSpPr/>
          <p:nvPr/>
        </p:nvSpPr>
        <p:spPr>
          <a:xfrm>
            <a:off x="533400" y="6096000"/>
            <a:ext cx="8077200" cy="762000"/>
          </a:xfrm>
          <a:prstGeom prst="rect">
            <a:avLst/>
          </a:prstGeom>
          <a:solidFill>
            <a:schemeClr val="accent6"/>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en-US" dirty="0" smtClean="0">
                <a:solidFill>
                  <a:schemeClr val="tx1"/>
                </a:solidFill>
                <a:latin typeface="SutonnyOMJ" pitchFamily="2" charset="0"/>
                <a:cs typeface="SutonnyOMJ" pitchFamily="2" charset="0"/>
              </a:rPr>
              <a:t>                                             </a:t>
            </a:r>
            <a:r>
              <a:rPr lang="bn-IN" dirty="0" smtClean="0">
                <a:solidFill>
                  <a:schemeClr val="tx1"/>
                </a:solidFill>
                <a:latin typeface="SutonnyOMJ" pitchFamily="2" charset="0"/>
                <a:cs typeface="SutonnyOMJ" pitchFamily="2" charset="0"/>
              </a:rPr>
              <a:t>মোহাম্মদ </a:t>
            </a:r>
            <a:r>
              <a:rPr lang="en-US" dirty="0" err="1" smtClean="0">
                <a:solidFill>
                  <a:schemeClr val="tx1"/>
                </a:solidFill>
                <a:latin typeface="SutonnyOMJ" pitchFamily="2" charset="0"/>
                <a:cs typeface="SutonnyOMJ" pitchFamily="2" charset="0"/>
              </a:rPr>
              <a:t>সাখাওয়াত</a:t>
            </a:r>
            <a:r>
              <a:rPr lang="en-US" dirty="0" smtClean="0">
                <a:solidFill>
                  <a:schemeClr val="tx1"/>
                </a:solidFill>
                <a:latin typeface="SutonnyOMJ" pitchFamily="2" charset="0"/>
                <a:cs typeface="SutonnyOMJ" pitchFamily="2" charset="0"/>
              </a:rPr>
              <a:t> </a:t>
            </a:r>
            <a:r>
              <a:rPr lang="bn-IN" dirty="0" smtClean="0">
                <a:solidFill>
                  <a:schemeClr val="tx1"/>
                </a:solidFill>
                <a:latin typeface="SutonnyOMJ" pitchFamily="2" charset="0"/>
                <a:cs typeface="SutonnyOMJ" pitchFamily="2" charset="0"/>
              </a:rPr>
              <a:t>হো</a:t>
            </a:r>
            <a:r>
              <a:rPr lang="en-US" dirty="0" err="1" smtClean="0">
                <a:solidFill>
                  <a:schemeClr val="tx1"/>
                </a:solidFill>
                <a:latin typeface="SutonnyOMJ" pitchFamily="2" charset="0"/>
                <a:cs typeface="SutonnyOMJ" pitchFamily="2" charset="0"/>
              </a:rPr>
              <a:t>সেন</a:t>
            </a:r>
            <a:r>
              <a:rPr lang="en-US"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800" decel="100000"/>
                                        <p:tgtEl>
                                          <p:spTgt spid="5"/>
                                        </p:tgtEl>
                                      </p:cBhvr>
                                    </p:animEffect>
                                    <p:anim calcmode="lin" valueType="num">
                                      <p:cBhvr>
                                        <p:cTn id="19" dur="800" decel="100000" fill="hold"/>
                                        <p:tgtEl>
                                          <p:spTgt spid="5"/>
                                        </p:tgtEl>
                                        <p:attrNameLst>
                                          <p:attrName>style.rotation</p:attrName>
                                        </p:attrNameLst>
                                      </p:cBhvr>
                                      <p:tavLst>
                                        <p:tav tm="0">
                                          <p:val>
                                            <p:fltVal val="-90"/>
                                          </p:val>
                                        </p:tav>
                                        <p:tav tm="100000">
                                          <p:val>
                                            <p:fltVal val="0"/>
                                          </p:val>
                                        </p:tav>
                                      </p:tavLst>
                                    </p:anim>
                                    <p:anim calcmode="lin" valueType="num">
                                      <p:cBhvr>
                                        <p:cTn id="20" dur="800" decel="100000" fill="hold"/>
                                        <p:tgtEl>
                                          <p:spTgt spid="5"/>
                                        </p:tgtEl>
                                        <p:attrNameLst>
                                          <p:attrName>ppt_x</p:attrName>
                                        </p:attrNameLst>
                                      </p:cBhvr>
                                      <p:tavLst>
                                        <p:tav tm="0">
                                          <p:val>
                                            <p:strVal val="#ppt_x+0.4"/>
                                          </p:val>
                                        </p:tav>
                                        <p:tav tm="100000">
                                          <p:val>
                                            <p:strVal val="#ppt_x-0.05"/>
                                          </p:val>
                                        </p:tav>
                                      </p:tavLst>
                                    </p:anim>
                                    <p:anim calcmode="lin" valueType="num">
                                      <p:cBhvr>
                                        <p:cTn id="21" dur="800" decel="100000" fill="hold"/>
                                        <p:tgtEl>
                                          <p:spTgt spid="5"/>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a:scene3d>
            <a:camera prst="orthographicFront"/>
            <a:lightRig rig="threePt" dir="t"/>
          </a:scene3d>
          <a:sp3d>
            <a:bevelT prst="slope"/>
          </a:sp3d>
        </p:spPr>
        <p:txBody>
          <a:bodyPr/>
          <a:lstStyle/>
          <a:p>
            <a:endParaRPr lang="en-US" dirty="0"/>
          </a:p>
        </p:txBody>
      </p:sp>
      <p:sp>
        <p:nvSpPr>
          <p:cNvPr id="3" name="Content Placeholder 2"/>
          <p:cNvSpPr>
            <a:spLocks noGrp="1"/>
          </p:cNvSpPr>
          <p:nvPr>
            <p:ph idx="1"/>
          </p:nvPr>
        </p:nvSpPr>
        <p:spPr>
          <a:xfrm>
            <a:off x="457200" y="1600200"/>
            <a:ext cx="8229600" cy="4876800"/>
          </a:xfrm>
          <a:blipFill>
            <a:blip r:embed="rId2"/>
            <a:tile tx="0" ty="0" sx="100000" sy="100000" flip="none" algn="tl"/>
          </a:blip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4" name="Rounded Rectangle 3"/>
          <p:cNvSpPr/>
          <p:nvPr/>
        </p:nvSpPr>
        <p:spPr>
          <a:xfrm>
            <a:off x="1524000" y="381000"/>
            <a:ext cx="6248400" cy="914400"/>
          </a:xfrm>
          <a:prstGeom prst="roundRect">
            <a:avLst/>
          </a:prstGeom>
          <a:solidFill>
            <a:schemeClr val="tx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SutonnyOMJ" pitchFamily="2" charset="0"/>
                <a:cs typeface="SutonnyOMJ" pitchFamily="2" charset="0"/>
              </a:rPr>
              <a:t>নিচের চিত্রগুলো ভাল করে লক্ষ কর </a:t>
            </a:r>
            <a:endParaRPr lang="en-US" sz="4000" dirty="0">
              <a:latin typeface="SutonnyOMJ" pitchFamily="2" charset="0"/>
              <a:cs typeface="SutonnyOMJ" pitchFamily="2" charset="0"/>
            </a:endParaRPr>
          </a:p>
        </p:txBody>
      </p:sp>
      <p:sp>
        <p:nvSpPr>
          <p:cNvPr id="5" name="Rectangle 4"/>
          <p:cNvSpPr/>
          <p:nvPr/>
        </p:nvSpPr>
        <p:spPr>
          <a:xfrm>
            <a:off x="838200" y="1752600"/>
            <a:ext cx="2971800" cy="2667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5562600" y="1752600"/>
            <a:ext cx="2971800" cy="2438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3352800" y="4038600"/>
            <a:ext cx="3200400" cy="2362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mages 85.jpg"/>
          <p:cNvPicPr>
            <a:picLocks noChangeAspect="1" noChangeArrowheads="1"/>
          </p:cNvPicPr>
          <p:nvPr/>
        </p:nvPicPr>
        <p:blipFill>
          <a:blip r:embed="rId3"/>
          <a:srcRect/>
          <a:stretch>
            <a:fillRect/>
          </a:stretch>
        </p:blipFill>
        <p:spPr bwMode="auto">
          <a:xfrm>
            <a:off x="838200" y="1752600"/>
            <a:ext cx="2971800" cy="2667000"/>
          </a:xfrm>
          <a:prstGeom prst="rect">
            <a:avLst/>
          </a:prstGeom>
          <a:ln w="88900" cap="sq" cmpd="thickThin">
            <a:noFill/>
            <a:prstDash val="solid"/>
            <a:miter lim="800000"/>
          </a:ln>
          <a:effectLst/>
          <a:scene3d>
            <a:camera prst="orthographicFront">
              <a:rot lat="0" lon="0" rev="0"/>
            </a:camera>
            <a:lightRig rig="contrasting" dir="t">
              <a:rot lat="0" lon="0" rev="7800000"/>
            </a:lightRig>
          </a:scene3d>
          <a:sp3d>
            <a:bevelT w="139700" h="139700"/>
          </a:sp3d>
        </p:spPr>
      </p:pic>
      <p:pic>
        <p:nvPicPr>
          <p:cNvPr id="1027" name="Picture 3" descr="C:\Users\sagor khan\Downloads\ম১৪.jpg"/>
          <p:cNvPicPr>
            <a:picLocks noChangeAspect="1" noChangeArrowheads="1"/>
          </p:cNvPicPr>
          <p:nvPr/>
        </p:nvPicPr>
        <p:blipFill>
          <a:blip r:embed="rId4"/>
          <a:srcRect/>
          <a:stretch>
            <a:fillRect/>
          </a:stretch>
        </p:blipFill>
        <p:spPr bwMode="auto">
          <a:xfrm>
            <a:off x="5562600" y="1752600"/>
            <a:ext cx="2971800" cy="2514600"/>
          </a:xfrm>
          <a:prstGeom prst="rect">
            <a:avLst/>
          </a:prstGeom>
          <a:ln w="88900" cap="sq" cmpd="thickThin">
            <a:noFill/>
            <a:prstDash val="solid"/>
            <a:miter lim="800000"/>
          </a:ln>
          <a:effectLst/>
          <a:scene3d>
            <a:camera prst="orthographicFront">
              <a:rot lat="0" lon="0" rev="0"/>
            </a:camera>
            <a:lightRig rig="contrasting" dir="t">
              <a:rot lat="0" lon="0" rev="7800000"/>
            </a:lightRig>
          </a:scene3d>
          <a:sp3d>
            <a:bevelT w="139700" h="139700"/>
          </a:sp3d>
        </p:spPr>
      </p:pic>
      <p:pic>
        <p:nvPicPr>
          <p:cNvPr id="1028" name="Picture 4" descr="C:\Users\sagor khan\Downloads\images 93.jpg"/>
          <p:cNvPicPr>
            <a:picLocks noChangeAspect="1" noChangeArrowheads="1"/>
          </p:cNvPicPr>
          <p:nvPr/>
        </p:nvPicPr>
        <p:blipFill>
          <a:blip r:embed="rId5"/>
          <a:srcRect/>
          <a:stretch>
            <a:fillRect/>
          </a:stretch>
        </p:blipFill>
        <p:spPr bwMode="auto">
          <a:xfrm>
            <a:off x="3352800" y="4038600"/>
            <a:ext cx="3200400" cy="2438400"/>
          </a:xfrm>
          <a:prstGeom prst="rect">
            <a:avLst/>
          </a:prstGeom>
          <a:ln w="88900" cap="sq" cmpd="thickThin">
            <a:noFill/>
            <a:prstDash val="solid"/>
            <a:miter lim="800000"/>
          </a:ln>
          <a:effectLst/>
          <a:scene3d>
            <a:camera prst="orthographicFront">
              <a:rot lat="0" lon="0" rev="0"/>
            </a:camera>
            <a:lightRig rig="contrasting" dir="t">
              <a:rot lat="0" lon="0" rev="7800000"/>
            </a:lightRig>
          </a:scene3d>
          <a:sp3d>
            <a:bevelT w="139700" h="139700"/>
          </a:sp3d>
        </p:spPr>
      </p:pic>
      <p:sp>
        <p:nvSpPr>
          <p:cNvPr id="12" name="Right Arrow 11"/>
          <p:cNvSpPr/>
          <p:nvPr/>
        </p:nvSpPr>
        <p:spPr>
          <a:xfrm>
            <a:off x="4038600" y="1524000"/>
            <a:ext cx="1511808" cy="1066800"/>
          </a:xfrm>
          <a:prstGeom prst="rightArrow">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lgn="ctr"/>
            <a:r>
              <a:rPr lang="bn-IN" dirty="0" smtClean="0">
                <a:solidFill>
                  <a:schemeClr val="tx1"/>
                </a:solidFill>
                <a:latin typeface="SutonnyOMJ" pitchFamily="2" charset="0"/>
                <a:cs typeface="SutonnyOMJ" pitchFamily="2" charset="0"/>
              </a:rPr>
              <a:t>বোমা ফাটার শব্দ </a:t>
            </a:r>
            <a:endParaRPr lang="en-US" dirty="0">
              <a:solidFill>
                <a:schemeClr val="tx1"/>
              </a:solidFill>
              <a:latin typeface="SutonnyOMJ" pitchFamily="2" charset="0"/>
              <a:cs typeface="SutonnyOMJ" pitchFamily="2" charset="0"/>
            </a:endParaRPr>
          </a:p>
        </p:txBody>
      </p:sp>
      <p:sp>
        <p:nvSpPr>
          <p:cNvPr id="13" name="Down Arrow 12"/>
          <p:cNvSpPr/>
          <p:nvPr/>
        </p:nvSpPr>
        <p:spPr>
          <a:xfrm rot="5400000">
            <a:off x="4076700" y="2324100"/>
            <a:ext cx="1143000" cy="1524000"/>
          </a:xfrm>
          <a:prstGeom prst="downArrow">
            <a:avLst/>
          </a:prstGeom>
          <a:solidFill>
            <a:srgbClr val="FF0000"/>
          </a:solidFill>
          <a:ln>
            <a:solidFill>
              <a:srgbClr val="FF0000"/>
            </a:solidFill>
          </a:ln>
        </p:spPr>
        <p:style>
          <a:lnRef idx="3">
            <a:schemeClr val="lt1"/>
          </a:lnRef>
          <a:fillRef idx="1">
            <a:schemeClr val="accent3"/>
          </a:fillRef>
          <a:effectRef idx="1">
            <a:schemeClr val="accent3"/>
          </a:effectRef>
          <a:fontRef idx="minor">
            <a:schemeClr val="lt1"/>
          </a:fontRef>
        </p:style>
        <p:txBody>
          <a:bodyPr vert="vert" rtlCol="0" anchor="ctr"/>
          <a:lstStyle/>
          <a:p>
            <a:pPr algn="ctr"/>
            <a:r>
              <a:rPr lang="bn-IN" dirty="0" smtClean="0">
                <a:solidFill>
                  <a:schemeClr val="tx1"/>
                </a:solidFill>
                <a:latin typeface="SutonnyOMJ" pitchFamily="2" charset="0"/>
                <a:cs typeface="SutonnyOMJ" pitchFamily="2" charset="0"/>
              </a:rPr>
              <a:t>টেপ জোরে  বাজালে </a:t>
            </a:r>
            <a:endParaRPr lang="en-US" dirty="0">
              <a:solidFill>
                <a:schemeClr val="tx1"/>
              </a:solidFill>
              <a:latin typeface="SutonnyOMJ" pitchFamily="2" charset="0"/>
              <a:cs typeface="SutonnyOMJ" pitchFamily="2" charset="0"/>
            </a:endParaRPr>
          </a:p>
        </p:txBody>
      </p:sp>
      <p:sp>
        <p:nvSpPr>
          <p:cNvPr id="14" name="Right Arrow 13"/>
          <p:cNvSpPr/>
          <p:nvPr/>
        </p:nvSpPr>
        <p:spPr>
          <a:xfrm rot="10800000">
            <a:off x="6553200" y="4876800"/>
            <a:ext cx="2057400" cy="990600"/>
          </a:xfrm>
          <a:prstGeom prst="rightArrow">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vert="horz" rtlCol="0" anchor="ctr"/>
          <a:lstStyle/>
          <a:p>
            <a:pPr algn="ctr"/>
            <a:r>
              <a:rPr lang="bn-IN" dirty="0" smtClean="0">
                <a:solidFill>
                  <a:schemeClr val="tx1"/>
                </a:solidFill>
                <a:latin typeface="SutonnyOMJ" pitchFamily="2" charset="0"/>
                <a:cs typeface="SutonnyOMJ" pitchFamily="2" charset="0"/>
              </a:rPr>
              <a:t>এয়ারকুলেরের শব্দ </a:t>
            </a:r>
            <a:endParaRPr lang="en-US" dirty="0">
              <a:solidFill>
                <a:schemeClr val="tx1"/>
              </a:solidFill>
              <a:latin typeface="SutonnyOMJ" pitchFamily="2" charset="0"/>
              <a:cs typeface="SutonnyOMJ" pitchFamily="2" charset="0"/>
            </a:endParaRPr>
          </a:p>
        </p:txBody>
      </p:sp>
      <p:sp>
        <p:nvSpPr>
          <p:cNvPr id="15" name="Oval 14"/>
          <p:cNvSpPr/>
          <p:nvPr/>
        </p:nvSpPr>
        <p:spPr>
          <a:xfrm>
            <a:off x="762000" y="4495800"/>
            <a:ext cx="2362200" cy="1905000"/>
          </a:xfrm>
          <a:prstGeom prst="ellipse">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2"/>
          </a:fillRef>
          <a:effectRef idx="1">
            <a:schemeClr val="accent2"/>
          </a:effectRef>
          <a:fontRef idx="minor">
            <a:schemeClr val="lt1"/>
          </a:fontRef>
        </p:style>
        <p:txBody>
          <a:bodyPr rtlCol="0" anchor="ctr"/>
          <a:lstStyle/>
          <a:p>
            <a:pPr algn="ctr"/>
            <a:r>
              <a:rPr lang="bn-IN" sz="4000" dirty="0" smtClean="0">
                <a:latin typeface="SutonnyOMJ" pitchFamily="2" charset="0"/>
                <a:cs typeface="SutonnyOMJ" pitchFamily="2" charset="0"/>
              </a:rPr>
              <a:t>শব্দ দূষণ </a:t>
            </a:r>
            <a:endParaRPr lang="en-US" sz="40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nodeType="clickEffect">
                                  <p:stCondLst>
                                    <p:cond delay="0"/>
                                  </p:stCondLst>
                                  <p:childTnLst>
                                    <p:animClr clrSpc="hsl">
                                      <p:cBhvr override="childStyle">
                                        <p:cTn id="13" dur="500" fill="hold"/>
                                        <p:tgtEl>
                                          <p:spTgt spid="1026"/>
                                        </p:tgtEl>
                                        <p:attrNameLst>
                                          <p:attrName>style.color</p:attrName>
                                        </p:attrNameLst>
                                      </p:cBhvr>
                                      <p:by>
                                        <p:hsl h="0" s="12549" l="25098"/>
                                      </p:by>
                                    </p:animClr>
                                    <p:animClr clrSpc="hsl">
                                      <p:cBhvr>
                                        <p:cTn id="14" dur="500" fill="hold"/>
                                        <p:tgtEl>
                                          <p:spTgt spid="1026"/>
                                        </p:tgtEl>
                                        <p:attrNameLst>
                                          <p:attrName>fillcolor</p:attrName>
                                        </p:attrNameLst>
                                      </p:cBhvr>
                                      <p:by>
                                        <p:hsl h="0" s="12549" l="25098"/>
                                      </p:by>
                                    </p:animClr>
                                    <p:animClr clrSpc="hsl">
                                      <p:cBhvr>
                                        <p:cTn id="15" dur="500" fill="hold"/>
                                        <p:tgtEl>
                                          <p:spTgt spid="1026"/>
                                        </p:tgtEl>
                                        <p:attrNameLst>
                                          <p:attrName>stroke.color</p:attrName>
                                        </p:attrNameLst>
                                      </p:cBhvr>
                                      <p:by>
                                        <p:hsl h="0" s="12549" l="25098"/>
                                      </p:by>
                                    </p:animClr>
                                    <p:set>
                                      <p:cBhvr>
                                        <p:cTn id="16" dur="500" fill="hold"/>
                                        <p:tgtEl>
                                          <p:spTgt spid="102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heel(4)">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1027"/>
                                        </p:tgtEl>
                                        <p:attrNameLst>
                                          <p:attrName>style.visibility</p:attrName>
                                        </p:attrNameLst>
                                      </p:cBhvr>
                                      <p:to>
                                        <p:strVal val="visible"/>
                                      </p:to>
                                    </p:set>
                                    <p:anim calcmode="lin" valueType="num">
                                      <p:cBhvr>
                                        <p:cTn id="26" dur="500" decel="50000" fill="hold">
                                          <p:stCondLst>
                                            <p:cond delay="0"/>
                                          </p:stCondLst>
                                        </p:cTn>
                                        <p:tgtEl>
                                          <p:spTgt spid="1027"/>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1027"/>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1027"/>
                                        </p:tgtEl>
                                        <p:attrNameLst>
                                          <p:attrName>ppt_w</p:attrName>
                                        </p:attrNameLst>
                                      </p:cBhvr>
                                      <p:tavLst>
                                        <p:tav tm="0">
                                          <p:val>
                                            <p:strVal val="#ppt_w*.05"/>
                                          </p:val>
                                        </p:tav>
                                        <p:tav tm="100000">
                                          <p:val>
                                            <p:strVal val="#ppt_w"/>
                                          </p:val>
                                        </p:tav>
                                      </p:tavLst>
                                    </p:anim>
                                    <p:anim calcmode="lin" valueType="num">
                                      <p:cBhvr>
                                        <p:cTn id="29" dur="1000" fill="hold"/>
                                        <p:tgtEl>
                                          <p:spTgt spid="1027"/>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1027"/>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1027"/>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1027"/>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1027"/>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heel(4)">
                                      <p:cBhvr>
                                        <p:cTn id="38" dur="2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nodeType="clickEffect">
                                  <p:stCondLst>
                                    <p:cond delay="0"/>
                                  </p:stCondLst>
                                  <p:childTnLst>
                                    <p:set>
                                      <p:cBhvr>
                                        <p:cTn id="42" dur="1" fill="hold">
                                          <p:stCondLst>
                                            <p:cond delay="0"/>
                                          </p:stCondLst>
                                        </p:cTn>
                                        <p:tgtEl>
                                          <p:spTgt spid="1028"/>
                                        </p:tgtEl>
                                        <p:attrNameLst>
                                          <p:attrName>style.visibility</p:attrName>
                                        </p:attrNameLst>
                                      </p:cBhvr>
                                      <p:to>
                                        <p:strVal val="visible"/>
                                      </p:to>
                                    </p:set>
                                    <p:animEffect transition="in" filter="wheel(4)">
                                      <p:cBhvr>
                                        <p:cTn id="43" dur="2000"/>
                                        <p:tgtEl>
                                          <p:spTgt spid="1028"/>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51" dur="1000" fill="hold"/>
                                        <p:tgtEl>
                                          <p:spTgt spid="14"/>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heel(4)">
                                      <p:cBhvr>
                                        <p:cTn id="60" dur="20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4" fill="hold" nodeType="clickEffect">
                                  <p:stCondLst>
                                    <p:cond delay="0"/>
                                  </p:stCondLst>
                                  <p:childTnLst>
                                    <p:set>
                                      <p:cBhvr>
                                        <p:cTn id="64" dur="1" fill="hold">
                                          <p:stCondLst>
                                            <p:cond delay="0"/>
                                          </p:stCondLst>
                                        </p:cTn>
                                        <p:tgtEl>
                                          <p:spTgt spid="1026"/>
                                        </p:tgtEl>
                                        <p:attrNameLst>
                                          <p:attrName>style.visibility</p:attrName>
                                        </p:attrNameLst>
                                      </p:cBhvr>
                                      <p:to>
                                        <p:strVal val="visible"/>
                                      </p:to>
                                    </p:set>
                                    <p:animEffect transition="in" filter="wheel(4)">
                                      <p:cBhvr>
                                        <p:cTn id="6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noFill/>
          </a:ln>
          <a:effectLst/>
          <a:scene3d>
            <a:camera prst="orthographicFront">
              <a:rot lat="0" lon="0" rev="0"/>
            </a:camera>
            <a:lightRig rig="glow" dir="t">
              <a:rot lat="0" lon="0" rev="14100000"/>
            </a:lightRig>
          </a:scene3d>
          <a:sp3d prstMaterial="softEdge">
            <a:bevelT w="127000" prst="artDeco"/>
          </a:sp3d>
        </p:spPr>
        <p:txBody>
          <a:bodyPr/>
          <a:lstStyle/>
          <a:p>
            <a:endParaRPr lang="en-US" dirty="0"/>
          </a:p>
        </p:txBody>
      </p:sp>
      <p:sp>
        <p:nvSpPr>
          <p:cNvPr id="3" name="Content Placeholder 2"/>
          <p:cNvSpPr>
            <a:spLocks noGrp="1"/>
          </p:cNvSpPr>
          <p:nvPr>
            <p:ph idx="1"/>
          </p:nvPr>
        </p:nvSpPr>
        <p:spPr>
          <a:xfrm>
            <a:off x="457200" y="1600200"/>
            <a:ext cx="8229600" cy="4525963"/>
          </a:xfrm>
          <a:solidFill>
            <a:srgbClr val="92D050"/>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4" name="Rounded Rectangle 3"/>
          <p:cNvSpPr/>
          <p:nvPr/>
        </p:nvSpPr>
        <p:spPr>
          <a:xfrm>
            <a:off x="1447800" y="381000"/>
            <a:ext cx="6477000" cy="914400"/>
          </a:xfrm>
          <a:prstGeom prst="roundRect">
            <a:avLst/>
          </a:prstGeom>
          <a:ln>
            <a:no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lgn="ctr"/>
            <a:r>
              <a:rPr lang="en-US" sz="4000" dirty="0" err="1" smtClean="0">
                <a:solidFill>
                  <a:schemeClr val="tx1"/>
                </a:solidFill>
                <a:latin typeface="SutonnyOMJ" pitchFamily="2" charset="0"/>
                <a:cs typeface="SutonnyOMJ" pitchFamily="2" charset="0"/>
              </a:rPr>
              <a:t>শব্দ</a:t>
            </a:r>
            <a:r>
              <a:rPr lang="en-US" sz="4000" dirty="0" smtClean="0">
                <a:solidFill>
                  <a:schemeClr val="tx1"/>
                </a:solidFill>
                <a:latin typeface="SutonnyOMJ" pitchFamily="2" charset="0"/>
                <a:cs typeface="SutonnyOMJ" pitchFamily="2" charset="0"/>
              </a:rPr>
              <a:t>  </a:t>
            </a:r>
            <a:r>
              <a:rPr lang="en-US" sz="4000" dirty="0" err="1" smtClean="0">
                <a:solidFill>
                  <a:schemeClr val="tx1"/>
                </a:solidFill>
                <a:latin typeface="SutonnyOMJ" pitchFamily="2" charset="0"/>
                <a:cs typeface="SutonnyOMJ" pitchFamily="2" charset="0"/>
              </a:rPr>
              <a:t>দূষণে</a:t>
            </a:r>
            <a:r>
              <a:rPr lang="bn-IN" sz="4000" dirty="0" smtClean="0">
                <a:solidFill>
                  <a:schemeClr val="tx1"/>
                </a:solidFill>
                <a:latin typeface="SutonnyOMJ" pitchFamily="2" charset="0"/>
                <a:cs typeface="SutonnyOMJ" pitchFamily="2" charset="0"/>
              </a:rPr>
              <a:t>র ফলে সমস্যা</a:t>
            </a:r>
            <a:endParaRPr lang="en-US" sz="4000" dirty="0">
              <a:solidFill>
                <a:schemeClr val="tx1"/>
              </a:solidFill>
              <a:latin typeface="SutonnyOMJ" pitchFamily="2" charset="0"/>
              <a:cs typeface="SutonnyOMJ" pitchFamily="2" charset="0"/>
            </a:endParaRPr>
          </a:p>
        </p:txBody>
      </p:sp>
      <p:sp>
        <p:nvSpPr>
          <p:cNvPr id="5" name="Flowchart: Preparation 4"/>
          <p:cNvSpPr/>
          <p:nvPr/>
        </p:nvSpPr>
        <p:spPr>
          <a:xfrm>
            <a:off x="685800" y="1828800"/>
            <a:ext cx="7772400" cy="3733800"/>
          </a:xfrm>
          <a:prstGeom prst="flowChartPreparation">
            <a:avLst/>
          </a:prstGeom>
          <a:ln>
            <a:noFill/>
          </a:ln>
          <a:effectLst>
            <a:innerShdw blurRad="63500" dist="50800" dir="18900000">
              <a:prstClr val="black">
                <a:alpha val="50000"/>
              </a:prstClr>
            </a:inn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6"/>
          </a:fillRef>
          <a:effectRef idx="1">
            <a:schemeClr val="accent6"/>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অনিদ্রা, মাথা ব্যথা, উচ্চ রক্তচাপ, বিরক্তি, দুর্ভাবনা ও আরো  অনেক রকম সমস্যা । কোন মানুষ অনেক দিন অতিরিক্ত জোরালো শব্দ শুনলে কানে কম  শুনতে পারে বা নাও শুনতে পারে।  </a:t>
            </a:r>
            <a:endParaRPr lang="en-US" sz="2800" dirty="0">
              <a:solidFill>
                <a:schemeClr val="tx1"/>
              </a:solidFill>
              <a:latin typeface="SutonnyOMJ" pitchFamily="2" charset="0"/>
              <a:cs typeface="SutonnyOMJ" pitchFamily="2" charset="0"/>
            </a:endParaRPr>
          </a:p>
        </p:txBody>
      </p:sp>
      <p:sp>
        <p:nvSpPr>
          <p:cNvPr id="6" name="Rectangle 5"/>
          <p:cNvSpPr/>
          <p:nvPr/>
        </p:nvSpPr>
        <p:spPr>
          <a:xfrm>
            <a:off x="381000" y="6096000"/>
            <a:ext cx="8305800" cy="762000"/>
          </a:xfrm>
          <a:prstGeom prst="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solidFill>
                  <a:schemeClr val="tx1"/>
                </a:solidFill>
              </a:rPr>
              <a:t>                                            </a:t>
            </a:r>
            <a:r>
              <a:rPr lang="bn-IN" dirty="0" smtClean="0">
                <a:solidFill>
                  <a:schemeClr val="tx1"/>
                </a:solidFill>
                <a:latin typeface="SutonnyOMJ" pitchFamily="2" charset="0"/>
                <a:cs typeface="SutonnyOMJ" pitchFamily="2" charset="0"/>
              </a:rPr>
              <a:t>মোহাম্মদ </a:t>
            </a:r>
            <a:r>
              <a:rPr lang="en-US" dirty="0" err="1" smtClean="0">
                <a:solidFill>
                  <a:schemeClr val="tx1"/>
                </a:solidFill>
                <a:latin typeface="SutonnyOMJ" pitchFamily="2" charset="0"/>
                <a:cs typeface="SutonnyOMJ" pitchFamily="2" charset="0"/>
              </a:rPr>
              <a:t>সাখাওয়াত</a:t>
            </a:r>
            <a:r>
              <a:rPr lang="en-US" dirty="0" smtClean="0">
                <a:solidFill>
                  <a:schemeClr val="tx1"/>
                </a:solidFill>
                <a:latin typeface="SutonnyOMJ" pitchFamily="2" charset="0"/>
                <a:cs typeface="SutonnyOMJ" pitchFamily="2" charset="0"/>
              </a:rPr>
              <a:t> </a:t>
            </a:r>
            <a:r>
              <a:rPr lang="bn-IN" dirty="0" smtClean="0">
                <a:solidFill>
                  <a:schemeClr val="tx1"/>
                </a:solidFill>
                <a:latin typeface="SutonnyOMJ" pitchFamily="2" charset="0"/>
                <a:cs typeface="SutonnyOMJ" pitchFamily="2" charset="0"/>
              </a:rPr>
              <a:t>হো</a:t>
            </a:r>
            <a:r>
              <a:rPr lang="en-US" dirty="0" err="1" smtClean="0">
                <a:solidFill>
                  <a:schemeClr val="tx1"/>
                </a:solidFill>
                <a:latin typeface="SutonnyOMJ" pitchFamily="2" charset="0"/>
                <a:cs typeface="SutonnyOMJ" pitchFamily="2" charset="0"/>
              </a:rPr>
              <a:t>সেন</a:t>
            </a:r>
            <a:r>
              <a:rPr lang="en-US"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a:ln>
            <a:solidFill>
              <a:srgbClr val="FF0000"/>
            </a:solidFill>
          </a:ln>
        </p:spPr>
        <p:txBody>
          <a:bodyPr/>
          <a:lstStyle/>
          <a:p>
            <a:endParaRPr lang="en-US" dirty="0"/>
          </a:p>
        </p:txBody>
      </p:sp>
      <p:sp>
        <p:nvSpPr>
          <p:cNvPr id="3" name="Content Placeholder 2"/>
          <p:cNvSpPr>
            <a:spLocks noGrp="1"/>
          </p:cNvSpPr>
          <p:nvPr>
            <p:ph idx="1"/>
          </p:nvPr>
        </p:nvSpPr>
        <p:spPr>
          <a:xfrm>
            <a:off x="457200" y="1600200"/>
            <a:ext cx="8229600" cy="5029200"/>
          </a:xfrm>
          <a:solidFill>
            <a:srgbClr val="92D050"/>
          </a:solidFill>
          <a:ln>
            <a:solidFill>
              <a:srgbClr val="FF0000"/>
            </a:solidFill>
          </a:ln>
        </p:spPr>
        <p:txBody>
          <a:bodyPr/>
          <a:lstStyle/>
          <a:p>
            <a:endParaRPr lang="en-US" dirty="0"/>
          </a:p>
        </p:txBody>
      </p:sp>
      <p:sp>
        <p:nvSpPr>
          <p:cNvPr id="4" name="Rectangle 3"/>
          <p:cNvSpPr/>
          <p:nvPr/>
        </p:nvSpPr>
        <p:spPr>
          <a:xfrm>
            <a:off x="533400" y="3886200"/>
            <a:ext cx="3352800" cy="2438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p:cNvSpPr/>
          <p:nvPr/>
        </p:nvSpPr>
        <p:spPr>
          <a:xfrm>
            <a:off x="3886200" y="1752600"/>
            <a:ext cx="3352800" cy="2438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4876800" y="4267200"/>
            <a:ext cx="2895600" cy="2362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682.jpg"/>
          <p:cNvPicPr>
            <a:picLocks noChangeAspect="1" noChangeArrowheads="1"/>
          </p:cNvPicPr>
          <p:nvPr/>
        </p:nvPicPr>
        <p:blipFill>
          <a:blip r:embed="rId2"/>
          <a:srcRect/>
          <a:stretch>
            <a:fillRect/>
          </a:stretch>
        </p:blipFill>
        <p:spPr bwMode="auto">
          <a:xfrm>
            <a:off x="3962400" y="1752600"/>
            <a:ext cx="3200400" cy="23622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713.jpg"/>
          <p:cNvPicPr>
            <a:picLocks noChangeAspect="1" noChangeArrowheads="1"/>
          </p:cNvPicPr>
          <p:nvPr/>
        </p:nvPicPr>
        <p:blipFill>
          <a:blip r:embed="rId3"/>
          <a:srcRect/>
          <a:stretch>
            <a:fillRect/>
          </a:stretch>
        </p:blipFill>
        <p:spPr bwMode="auto">
          <a:xfrm>
            <a:off x="533400" y="3886200"/>
            <a:ext cx="3352800" cy="2438400"/>
          </a:xfrm>
          <a:prstGeom prst="rect">
            <a:avLst/>
          </a:prstGeom>
          <a:ln w="88900" cap="sq" cmpd="thickThin">
            <a:solidFill>
              <a:srgbClr val="000000"/>
            </a:solidFill>
            <a:prstDash val="solid"/>
            <a:miter lim="800000"/>
          </a:ln>
          <a:effectLst>
            <a:innerShdw blurRad="76200">
              <a:srgbClr val="000000"/>
            </a:innerShdw>
          </a:effectLst>
        </p:spPr>
      </p:pic>
      <p:sp>
        <p:nvSpPr>
          <p:cNvPr id="9" name="Rounded Rectangle 8"/>
          <p:cNvSpPr/>
          <p:nvPr/>
        </p:nvSpPr>
        <p:spPr>
          <a:xfrm>
            <a:off x="1447800" y="5105400"/>
            <a:ext cx="1676400" cy="11430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vert="horz" rtlCol="0" anchor="ctr"/>
          <a:lstStyle/>
          <a:p>
            <a:pPr algn="ctr"/>
            <a:r>
              <a:rPr lang="bn-IN" dirty="0" smtClean="0">
                <a:solidFill>
                  <a:schemeClr val="tx1"/>
                </a:solidFill>
                <a:latin typeface="SutonnyOMJ" pitchFamily="2" charset="0"/>
                <a:cs typeface="SutonnyOMJ" pitchFamily="2" charset="0"/>
              </a:rPr>
              <a:t>বিরক্তি </a:t>
            </a:r>
            <a:endParaRPr lang="en-US" dirty="0">
              <a:solidFill>
                <a:schemeClr val="tx1"/>
              </a:solidFill>
              <a:latin typeface="SutonnyOMJ" pitchFamily="2" charset="0"/>
              <a:cs typeface="SutonnyOMJ" pitchFamily="2" charset="0"/>
            </a:endParaRPr>
          </a:p>
        </p:txBody>
      </p:sp>
      <p:pic>
        <p:nvPicPr>
          <p:cNvPr id="1030" name="Picture 6" descr="C:\Users\sagor khan\Downloads\index 100.jpg"/>
          <p:cNvPicPr>
            <a:picLocks noChangeAspect="1" noChangeArrowheads="1"/>
          </p:cNvPicPr>
          <p:nvPr/>
        </p:nvPicPr>
        <p:blipFill>
          <a:blip r:embed="rId4"/>
          <a:srcRect/>
          <a:stretch>
            <a:fillRect/>
          </a:stretch>
        </p:blipFill>
        <p:spPr bwMode="auto">
          <a:xfrm>
            <a:off x="4572000" y="4343400"/>
            <a:ext cx="3200400" cy="2286000"/>
          </a:xfrm>
          <a:prstGeom prst="rect">
            <a:avLst/>
          </a:prstGeom>
          <a:ln w="88900" cap="sq" cmpd="thickThin">
            <a:solidFill>
              <a:srgbClr val="000000"/>
            </a:solidFill>
            <a:prstDash val="solid"/>
            <a:miter lim="800000"/>
          </a:ln>
          <a:effectLst>
            <a:innerShdw blurRad="76200">
              <a:srgbClr val="000000"/>
            </a:innerShdw>
          </a:effectLst>
        </p:spPr>
      </p:pic>
      <p:sp>
        <p:nvSpPr>
          <p:cNvPr id="14" name="Rounded Rectangle 13"/>
          <p:cNvSpPr/>
          <p:nvPr/>
        </p:nvSpPr>
        <p:spPr>
          <a:xfrm>
            <a:off x="7239000" y="1905000"/>
            <a:ext cx="1371600" cy="6858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vert="horz" rtlCol="0" anchor="ctr"/>
          <a:lstStyle/>
          <a:p>
            <a:pPr algn="ctr"/>
            <a:r>
              <a:rPr lang="bn-IN" dirty="0" smtClean="0">
                <a:solidFill>
                  <a:schemeClr val="tx1"/>
                </a:solidFill>
                <a:latin typeface="SutonnyOMJ" pitchFamily="2" charset="0"/>
                <a:cs typeface="SutonnyOMJ" pitchFamily="2" charset="0"/>
              </a:rPr>
              <a:t>দুর্ভাবনা </a:t>
            </a:r>
            <a:endParaRPr lang="en-US" dirty="0">
              <a:solidFill>
                <a:schemeClr val="tx1"/>
              </a:solidFill>
              <a:latin typeface="SutonnyOMJ" pitchFamily="2" charset="0"/>
              <a:cs typeface="SutonnyOMJ" pitchFamily="2" charset="0"/>
            </a:endParaRPr>
          </a:p>
        </p:txBody>
      </p:sp>
      <p:sp>
        <p:nvSpPr>
          <p:cNvPr id="15" name="Rounded Rectangle 14"/>
          <p:cNvSpPr/>
          <p:nvPr/>
        </p:nvSpPr>
        <p:spPr>
          <a:xfrm rot="16200000">
            <a:off x="7429500" y="5067300"/>
            <a:ext cx="1600200" cy="6096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vert="wordArtVert" rtlCol="0" anchor="ctr"/>
          <a:lstStyle/>
          <a:p>
            <a:pPr algn="ctr"/>
            <a:r>
              <a:rPr lang="bn-IN" dirty="0" smtClean="0">
                <a:solidFill>
                  <a:schemeClr val="tx1"/>
                </a:solidFill>
                <a:latin typeface="SutonnyOMJ" pitchFamily="2" charset="0"/>
                <a:cs typeface="SutonnyOMJ" pitchFamily="2" charset="0"/>
              </a:rPr>
              <a:t>অনি</a:t>
            </a:r>
            <a:r>
              <a:rPr lang="bn-IN" dirty="0" smtClean="0">
                <a:solidFill>
                  <a:schemeClr val="tx1"/>
                </a:solidFill>
              </a:rPr>
              <a:t>দ্রা </a:t>
            </a:r>
            <a:endParaRPr lang="en-US" dirty="0">
              <a:solidFill>
                <a:schemeClr val="tx1"/>
              </a:solidFill>
            </a:endParaRPr>
          </a:p>
        </p:txBody>
      </p:sp>
      <p:sp>
        <p:nvSpPr>
          <p:cNvPr id="16" name="Oval 15"/>
          <p:cNvSpPr/>
          <p:nvPr/>
        </p:nvSpPr>
        <p:spPr>
          <a:xfrm>
            <a:off x="609600" y="1752600"/>
            <a:ext cx="2667000" cy="1981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solidFill>
                  <a:schemeClr val="tx1"/>
                </a:solidFill>
                <a:latin typeface="SutonnyOMJ" pitchFamily="2" charset="0"/>
                <a:cs typeface="SutonnyOMJ" pitchFamily="2" charset="0"/>
              </a:rPr>
              <a:t>শব্দ</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দূষণে</a:t>
            </a:r>
            <a:r>
              <a:rPr lang="bn-IN" sz="2400" dirty="0" smtClean="0">
                <a:solidFill>
                  <a:schemeClr val="tx1"/>
                </a:solidFill>
                <a:latin typeface="SutonnyOMJ" pitchFamily="2" charset="0"/>
                <a:cs typeface="SutonnyOMJ" pitchFamily="2" charset="0"/>
              </a:rPr>
              <a:t>র ফলে সমস্যা</a:t>
            </a:r>
            <a:endParaRPr lang="en-US" sz="2000" dirty="0">
              <a:solidFill>
                <a:schemeClr val="tx1"/>
              </a:solidFill>
              <a:latin typeface="SutonnyOMJ" pitchFamily="2" charset="0"/>
              <a:cs typeface="SutonnyOMJ" pitchFamily="2" charset="0"/>
            </a:endParaRPr>
          </a:p>
        </p:txBody>
      </p:sp>
      <p:sp>
        <p:nvSpPr>
          <p:cNvPr id="17" name="Rounded Rectangle 16"/>
          <p:cNvSpPr/>
          <p:nvPr/>
        </p:nvSpPr>
        <p:spPr>
          <a:xfrm>
            <a:off x="1600200" y="381000"/>
            <a:ext cx="6096000" cy="914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4000" dirty="0" smtClean="0">
                <a:solidFill>
                  <a:srgbClr val="FFFF00"/>
                </a:solidFill>
                <a:latin typeface="SutonnyOMJ" pitchFamily="2" charset="0"/>
                <a:cs typeface="SutonnyOMJ" pitchFamily="2" charset="0"/>
              </a:rPr>
              <a:t>নিচের চিত্রগুলো ভাল করে লক্ষ কর </a:t>
            </a:r>
            <a:endParaRPr lang="en-US" sz="4000" dirty="0">
              <a:solidFill>
                <a:srgbClr val="FFFF00"/>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0" dur="1000" fill="hold"/>
                                        <p:tgtEl>
                                          <p:spTgt spid="1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4)">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1030"/>
                                        </p:tgtEl>
                                        <p:attrNameLst>
                                          <p:attrName>style.visibility</p:attrName>
                                        </p:attrNameLst>
                                      </p:cBhvr>
                                      <p:to>
                                        <p:strVal val="visible"/>
                                      </p:to>
                                    </p:set>
                                    <p:animEffect transition="in" filter="wheel(4)">
                                      <p:cBhvr>
                                        <p:cTn id="29" dur="2000"/>
                                        <p:tgtEl>
                                          <p:spTgt spid="103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iterate type="lt">
                                    <p:tmPct val="10000"/>
                                  </p:iterate>
                                  <p:childTnLst>
                                    <p:set>
                                      <p:cBhvr>
                                        <p:cTn id="38" dur="1" fill="hold">
                                          <p:stCondLst>
                                            <p:cond delay="0"/>
                                          </p:stCondLst>
                                        </p:cTn>
                                        <p:tgtEl>
                                          <p:spTgt spid="16"/>
                                        </p:tgtEl>
                                        <p:attrNameLst>
                                          <p:attrName>style.visibility</p:attrName>
                                        </p:attrNameLst>
                                      </p:cBhvr>
                                      <p:to>
                                        <p:strVal val="visible"/>
                                      </p:to>
                                    </p:set>
                                    <p:animEffect transition="in" filter="fade">
                                      <p:cBhvr>
                                        <p:cTn id="39" dur="2000"/>
                                        <p:tgtEl>
                                          <p:spTgt spid="16"/>
                                        </p:tgtEl>
                                      </p:cBhvr>
                                    </p:animEffect>
                                    <p:anim calcmode="lin" valueType="num">
                                      <p:cBhvr>
                                        <p:cTn id="40" dur="2000" fill="hold"/>
                                        <p:tgtEl>
                                          <p:spTgt spid="16"/>
                                        </p:tgtEl>
                                        <p:attrNameLst>
                                          <p:attrName>ppt_w</p:attrName>
                                        </p:attrNameLst>
                                      </p:cBhvr>
                                      <p:tavLst>
                                        <p:tav tm="0" fmla="#ppt_w*sin(2.5*pi*$)">
                                          <p:val>
                                            <p:fltVal val="0"/>
                                          </p:val>
                                        </p:tav>
                                        <p:tav tm="100000">
                                          <p:val>
                                            <p:fltVal val="1"/>
                                          </p:val>
                                        </p:tav>
                                      </p:tavLst>
                                    </p:anim>
                                    <p:anim calcmode="lin" valueType="num">
                                      <p:cBhvr>
                                        <p:cTn id="41" dur="2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rgbClr val="FF0000"/>
            </a:solidFill>
          </a:ln>
        </p:spPr>
        <p:txBody>
          <a:bodyPr/>
          <a:lstStyle/>
          <a:p>
            <a:endParaRPr lang="en-US" dirty="0"/>
          </a:p>
        </p:txBody>
      </p:sp>
      <p:sp>
        <p:nvSpPr>
          <p:cNvPr id="3" name="Content Placeholder 2"/>
          <p:cNvSpPr>
            <a:spLocks noGrp="1"/>
          </p:cNvSpPr>
          <p:nvPr>
            <p:ph idx="1"/>
          </p:nvPr>
        </p:nvSpPr>
        <p:spPr>
          <a:xfrm>
            <a:off x="457200" y="1600200"/>
            <a:ext cx="8229600" cy="5029200"/>
          </a:xfrm>
          <a:blipFill>
            <a:blip r:embed="rId3"/>
            <a:tile tx="0" ty="0" sx="100000" sy="100000" flip="none" algn="tl"/>
          </a:blipFill>
          <a:ln>
            <a:solidFill>
              <a:srgbClr val="FF0000"/>
            </a:solidFill>
          </a:ln>
        </p:spPr>
        <p:txBody>
          <a:bodyPr/>
          <a:lstStyle/>
          <a:p>
            <a:endParaRPr lang="en-US" dirty="0"/>
          </a:p>
        </p:txBody>
      </p:sp>
      <p:sp>
        <p:nvSpPr>
          <p:cNvPr id="4" name="Rectangle 3"/>
          <p:cNvSpPr/>
          <p:nvPr/>
        </p:nvSpPr>
        <p:spPr>
          <a:xfrm>
            <a:off x="609600" y="1905000"/>
            <a:ext cx="3886200" cy="2819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ight Arrow 4"/>
          <p:cNvSpPr/>
          <p:nvPr/>
        </p:nvSpPr>
        <p:spPr>
          <a:xfrm>
            <a:off x="4495800" y="2819400"/>
            <a:ext cx="1371600" cy="1066800"/>
          </a:xfrm>
          <a:prstGeom prst="right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5791200" y="1905000"/>
            <a:ext cx="2743200" cy="3048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7" name="Picture 3" descr="C:\Users\sagor khan\Downloads\images 80.jpg"/>
          <p:cNvPicPr>
            <a:picLocks noChangeAspect="1" noChangeArrowheads="1"/>
          </p:cNvPicPr>
          <p:nvPr/>
        </p:nvPicPr>
        <p:blipFill>
          <a:blip r:embed="rId4"/>
          <a:srcRect/>
          <a:stretch>
            <a:fillRect/>
          </a:stretch>
        </p:blipFill>
        <p:spPr bwMode="auto">
          <a:xfrm>
            <a:off x="5791200" y="1981200"/>
            <a:ext cx="2847975" cy="2971800"/>
          </a:xfrm>
          <a:prstGeom prst="rect">
            <a:avLst/>
          </a:prstGeom>
          <a:ln w="88900" cap="sq" cmpd="thickThin">
            <a:solidFill>
              <a:srgbClr val="FFFF00"/>
            </a:solidFill>
            <a:prstDash val="solid"/>
            <a:miter lim="800000"/>
          </a:ln>
          <a:effectLst>
            <a:innerShdw blurRad="76200">
              <a:srgbClr val="000000"/>
            </a:innerShdw>
          </a:effectLst>
        </p:spPr>
      </p:pic>
      <p:pic>
        <p:nvPicPr>
          <p:cNvPr id="1028" name="Picture 4" descr="C:\Users\sagor khan\Downloads\images6.jpg"/>
          <p:cNvPicPr>
            <a:picLocks noChangeAspect="1" noChangeArrowheads="1"/>
          </p:cNvPicPr>
          <p:nvPr/>
        </p:nvPicPr>
        <p:blipFill>
          <a:blip r:embed="rId5"/>
          <a:srcRect/>
          <a:stretch>
            <a:fillRect/>
          </a:stretch>
        </p:blipFill>
        <p:spPr bwMode="auto">
          <a:xfrm>
            <a:off x="609600" y="1905000"/>
            <a:ext cx="3886200" cy="2895600"/>
          </a:xfrm>
          <a:prstGeom prst="rect">
            <a:avLst/>
          </a:prstGeom>
          <a:ln w="88900" cap="sq" cmpd="thickThin">
            <a:solidFill>
              <a:srgbClr val="FF0000"/>
            </a:solidFill>
            <a:prstDash val="solid"/>
            <a:miter lim="800000"/>
          </a:ln>
          <a:effectLst>
            <a:innerShdw blurRad="76200">
              <a:srgbClr val="000000"/>
            </a:innerShdw>
          </a:effectLst>
        </p:spPr>
      </p:pic>
      <p:sp>
        <p:nvSpPr>
          <p:cNvPr id="10" name="Rounded Rectangle 9"/>
          <p:cNvSpPr/>
          <p:nvPr/>
        </p:nvSpPr>
        <p:spPr>
          <a:xfrm>
            <a:off x="533400" y="5029200"/>
            <a:ext cx="8077200" cy="6858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solidFill>
                  <a:schemeClr val="tx1"/>
                </a:solidFill>
                <a:latin typeface="SutonnyOMJ" pitchFamily="2" charset="0"/>
                <a:cs typeface="SutonnyOMJ" pitchFamily="2" charset="0"/>
              </a:rPr>
              <a:t>কোন মানুষ অনেক দিন অতিরিক্ত জোরালো শব্দ  শুনলে  কানে কম  শুনতে  পারে বা নাও শুনতে পারে। </a:t>
            </a:r>
            <a:endParaRPr lang="en-US" sz="2000" dirty="0">
              <a:latin typeface="SutonnyOMJ" pitchFamily="2" charset="0"/>
              <a:cs typeface="SutonnyOMJ" pitchFamily="2" charset="0"/>
            </a:endParaRPr>
          </a:p>
        </p:txBody>
      </p:sp>
      <p:sp>
        <p:nvSpPr>
          <p:cNvPr id="11" name="Rounded Rectangle 10"/>
          <p:cNvSpPr/>
          <p:nvPr/>
        </p:nvSpPr>
        <p:spPr>
          <a:xfrm>
            <a:off x="914400" y="381000"/>
            <a:ext cx="7086600" cy="914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solidFill>
                  <a:schemeClr val="tx1"/>
                </a:solidFill>
                <a:latin typeface="SutonnyOMJ" pitchFamily="2" charset="0"/>
                <a:cs typeface="SutonnyOMJ" pitchFamily="2" charset="0"/>
              </a:rPr>
              <a:t>নিচের চিত্রগুলো ভাল করে লক্ষ কর </a:t>
            </a:r>
            <a:endParaRPr lang="en-US" sz="4000" dirty="0">
              <a:solidFill>
                <a:schemeClr val="tx1"/>
              </a:solidFill>
              <a:latin typeface="SutonnyOMJ" pitchFamily="2" charset="0"/>
              <a:cs typeface="SutonnyOMJ" pitchFamily="2" charset="0"/>
            </a:endParaRPr>
          </a:p>
        </p:txBody>
      </p:sp>
      <p:sp>
        <p:nvSpPr>
          <p:cNvPr id="12" name="Rectangle 11"/>
          <p:cNvSpPr/>
          <p:nvPr/>
        </p:nvSpPr>
        <p:spPr>
          <a:xfrm>
            <a:off x="2971800" y="5791200"/>
            <a:ext cx="4038600" cy="762000"/>
          </a:xfrm>
          <a:prstGeom prst="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dirty="0" err="1" smtClean="0">
                <a:solidFill>
                  <a:schemeClr val="tx1"/>
                </a:solidFill>
                <a:latin typeface="SutonnyOMJ" pitchFamily="2" charset="0"/>
                <a:cs typeface="SutonnyOMJ" pitchFamily="2" charset="0"/>
              </a:rPr>
              <a:t>শব্দ</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দূষণে</a:t>
            </a:r>
            <a:r>
              <a:rPr lang="bn-IN" sz="2800" dirty="0" smtClean="0">
                <a:solidFill>
                  <a:schemeClr val="tx1"/>
                </a:solidFill>
                <a:latin typeface="SutonnyOMJ" pitchFamily="2" charset="0"/>
                <a:cs typeface="SutonnyOMJ" pitchFamily="2" charset="0"/>
              </a:rPr>
              <a:t>র ফলে সমস্যা</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wipe(down)">
                                      <p:cBhvr>
                                        <p:cTn id="14" dur="500"/>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wipe(down)">
                                      <p:cBhvr>
                                        <p:cTn id="19" dur="500"/>
                                        <p:tgtEl>
                                          <p:spTgt spid="1027"/>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4)">
                                      <p:cBhvr>
                                        <p:cTn id="3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endParaRPr lang="en-US" dirty="0"/>
          </a:p>
        </p:txBody>
      </p:sp>
      <p:sp>
        <p:nvSpPr>
          <p:cNvPr id="3" name="Content Placeholder 2"/>
          <p:cNvSpPr>
            <a:spLocks noGrp="1"/>
          </p:cNvSpPr>
          <p:nvPr>
            <p:ph idx="1"/>
          </p:nvPr>
        </p:nvSpPr>
        <p:spPr>
          <a:xfrm>
            <a:off x="457200" y="1600200"/>
            <a:ext cx="8229600" cy="4953000"/>
          </a:xfrm>
          <a:solidFill>
            <a:schemeClr val="accent6"/>
          </a:solidFill>
          <a:ln>
            <a:solidFill>
              <a:srgbClr val="FF0000"/>
            </a:solidFill>
          </a:ln>
        </p:spPr>
        <p:txBody>
          <a:bodyPr/>
          <a:lstStyle/>
          <a:p>
            <a:endParaRPr lang="en-US" dirty="0"/>
          </a:p>
        </p:txBody>
      </p:sp>
      <p:sp>
        <p:nvSpPr>
          <p:cNvPr id="5" name="Rounded Rectangle 4"/>
          <p:cNvSpPr/>
          <p:nvPr/>
        </p:nvSpPr>
        <p:spPr>
          <a:xfrm>
            <a:off x="1676400" y="381000"/>
            <a:ext cx="6248400" cy="9144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4000" dirty="0" err="1" smtClean="0">
                <a:solidFill>
                  <a:srgbClr val="002060"/>
                </a:solidFill>
                <a:latin typeface="SutonnyOMJ" pitchFamily="2" charset="0"/>
                <a:cs typeface="SutonnyOMJ" pitchFamily="2" charset="0"/>
              </a:rPr>
              <a:t>শব্দ</a:t>
            </a:r>
            <a:r>
              <a:rPr lang="en-US" sz="4000" dirty="0" smtClean="0">
                <a:solidFill>
                  <a:srgbClr val="002060"/>
                </a:solidFill>
                <a:latin typeface="SutonnyOMJ" pitchFamily="2" charset="0"/>
                <a:cs typeface="SutonnyOMJ" pitchFamily="2" charset="0"/>
              </a:rPr>
              <a:t> </a:t>
            </a:r>
            <a:r>
              <a:rPr lang="en-US" sz="4000" dirty="0" err="1" smtClean="0">
                <a:solidFill>
                  <a:srgbClr val="002060"/>
                </a:solidFill>
                <a:latin typeface="SutonnyOMJ" pitchFamily="2" charset="0"/>
                <a:cs typeface="SutonnyOMJ" pitchFamily="2" charset="0"/>
              </a:rPr>
              <a:t>দূষণ</a:t>
            </a:r>
            <a:r>
              <a:rPr lang="en-US" sz="4000" dirty="0" smtClean="0">
                <a:solidFill>
                  <a:srgbClr val="002060"/>
                </a:solidFill>
                <a:latin typeface="SutonnyOMJ" pitchFamily="2" charset="0"/>
                <a:cs typeface="SutonnyOMJ" pitchFamily="2" charset="0"/>
              </a:rPr>
              <a:t> </a:t>
            </a:r>
            <a:r>
              <a:rPr lang="en-US" sz="4000" dirty="0" err="1" smtClean="0">
                <a:solidFill>
                  <a:srgbClr val="002060"/>
                </a:solidFill>
                <a:latin typeface="SutonnyOMJ" pitchFamily="2" charset="0"/>
                <a:cs typeface="SutonnyOMJ" pitchFamily="2" charset="0"/>
              </a:rPr>
              <a:t>কীভাবে</a:t>
            </a:r>
            <a:r>
              <a:rPr lang="en-US" sz="4000" dirty="0" smtClean="0">
                <a:solidFill>
                  <a:srgbClr val="002060"/>
                </a:solidFill>
                <a:latin typeface="SutonnyOMJ" pitchFamily="2" charset="0"/>
                <a:cs typeface="SutonnyOMJ" pitchFamily="2" charset="0"/>
              </a:rPr>
              <a:t> </a:t>
            </a:r>
            <a:r>
              <a:rPr lang="en-US" sz="4000" dirty="0" err="1" smtClean="0">
                <a:solidFill>
                  <a:srgbClr val="002060"/>
                </a:solidFill>
                <a:latin typeface="SutonnyOMJ" pitchFamily="2" charset="0"/>
                <a:cs typeface="SutonnyOMJ" pitchFamily="2" charset="0"/>
              </a:rPr>
              <a:t>রোধ</a:t>
            </a:r>
            <a:r>
              <a:rPr lang="en-US" sz="4000" dirty="0" smtClean="0">
                <a:solidFill>
                  <a:srgbClr val="002060"/>
                </a:solidFill>
                <a:latin typeface="SutonnyOMJ" pitchFamily="2" charset="0"/>
                <a:cs typeface="SutonnyOMJ" pitchFamily="2" charset="0"/>
              </a:rPr>
              <a:t> </a:t>
            </a:r>
            <a:r>
              <a:rPr lang="en-US" sz="4000" dirty="0" err="1" smtClean="0">
                <a:solidFill>
                  <a:srgbClr val="002060"/>
                </a:solidFill>
                <a:latin typeface="SutonnyOMJ" pitchFamily="2" charset="0"/>
                <a:cs typeface="SutonnyOMJ" pitchFamily="2" charset="0"/>
              </a:rPr>
              <a:t>করা</a:t>
            </a:r>
            <a:r>
              <a:rPr lang="en-US" sz="4000" dirty="0" smtClean="0">
                <a:solidFill>
                  <a:srgbClr val="002060"/>
                </a:solidFill>
                <a:latin typeface="SutonnyOMJ" pitchFamily="2" charset="0"/>
                <a:cs typeface="SutonnyOMJ" pitchFamily="2" charset="0"/>
              </a:rPr>
              <a:t> </a:t>
            </a:r>
            <a:r>
              <a:rPr lang="en-US" sz="4000" dirty="0" err="1" smtClean="0">
                <a:solidFill>
                  <a:srgbClr val="002060"/>
                </a:solidFill>
                <a:latin typeface="SutonnyOMJ" pitchFamily="2" charset="0"/>
                <a:cs typeface="SutonnyOMJ" pitchFamily="2" charset="0"/>
              </a:rPr>
              <a:t>যায়</a:t>
            </a:r>
            <a:r>
              <a:rPr lang="en-US" sz="4000" dirty="0" smtClean="0">
                <a:solidFill>
                  <a:srgbClr val="002060"/>
                </a:solidFill>
                <a:latin typeface="SutonnyOMJ" pitchFamily="2" charset="0"/>
                <a:cs typeface="SutonnyOMJ" pitchFamily="2" charset="0"/>
              </a:rPr>
              <a:t> </a:t>
            </a:r>
            <a:endParaRPr lang="en-US" sz="4000" dirty="0">
              <a:solidFill>
                <a:srgbClr val="002060"/>
              </a:solidFill>
              <a:latin typeface="SutonnyOMJ" pitchFamily="2" charset="0"/>
              <a:cs typeface="SutonnyOMJ" pitchFamily="2" charset="0"/>
            </a:endParaRPr>
          </a:p>
        </p:txBody>
      </p:sp>
      <p:sp>
        <p:nvSpPr>
          <p:cNvPr id="6" name="Rectangle 5"/>
          <p:cNvSpPr/>
          <p:nvPr/>
        </p:nvSpPr>
        <p:spPr>
          <a:xfrm>
            <a:off x="457200" y="1676400"/>
            <a:ext cx="7086600" cy="9144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bn-IN" sz="2400" dirty="0" smtClean="0">
                <a:solidFill>
                  <a:schemeClr val="tx1"/>
                </a:solidFill>
                <a:latin typeface="SutonnyOMJ" pitchFamily="2" charset="0"/>
                <a:cs typeface="SutonnyOMJ" pitchFamily="2" charset="0"/>
              </a:rPr>
              <a:t>নয়েজ সৃষ্টিকারী সব কিছুকে এলাকার বাইরে রাখতে হবে।   </a:t>
            </a:r>
            <a:endParaRPr lang="en-US" sz="2400" dirty="0">
              <a:solidFill>
                <a:schemeClr val="tx1"/>
              </a:solidFill>
              <a:latin typeface="SutonnyOMJ" pitchFamily="2" charset="0"/>
              <a:cs typeface="SutonnyOMJ" pitchFamily="2" charset="0"/>
            </a:endParaRPr>
          </a:p>
        </p:txBody>
      </p:sp>
      <p:sp>
        <p:nvSpPr>
          <p:cNvPr id="7" name="Rectangle 6"/>
          <p:cNvSpPr/>
          <p:nvPr/>
        </p:nvSpPr>
        <p:spPr>
          <a:xfrm>
            <a:off x="457200" y="2667000"/>
            <a:ext cx="7848600" cy="9144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bn-IN" sz="2400" dirty="0" smtClean="0">
                <a:solidFill>
                  <a:srgbClr val="002060"/>
                </a:solidFill>
                <a:latin typeface="SutonnyOMJ" pitchFamily="2" charset="0"/>
                <a:cs typeface="SutonnyOMJ" pitchFamily="2" charset="0"/>
              </a:rPr>
              <a:t>নয়েজ সৃষ্টিকারী কোনো কলকারখানা আবাসিক এলাকায় স্থাপন করা যাবে না । </a:t>
            </a:r>
            <a:endParaRPr lang="en-US" sz="2400" dirty="0">
              <a:solidFill>
                <a:srgbClr val="002060"/>
              </a:solidFill>
              <a:latin typeface="SutonnyOMJ" pitchFamily="2" charset="0"/>
              <a:cs typeface="SutonnyOMJ" pitchFamily="2" charset="0"/>
            </a:endParaRPr>
          </a:p>
        </p:txBody>
      </p:sp>
      <p:sp>
        <p:nvSpPr>
          <p:cNvPr id="8" name="Rectangle 7"/>
          <p:cNvSpPr/>
          <p:nvPr/>
        </p:nvSpPr>
        <p:spPr>
          <a:xfrm>
            <a:off x="457200" y="3657600"/>
            <a:ext cx="5791200" cy="9144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bn-IN" sz="2400" dirty="0" smtClean="0">
                <a:solidFill>
                  <a:srgbClr val="002060"/>
                </a:solidFill>
                <a:latin typeface="SutonnyOMJ" pitchFamily="2" charset="0"/>
                <a:cs typeface="SutonnyOMJ" pitchFamily="2" charset="0"/>
              </a:rPr>
              <a:t>যানবাহনের হর্ণ যতটা সম্ভব কম বাজাতে হবে। </a:t>
            </a:r>
            <a:endParaRPr lang="en-US" sz="2400" dirty="0">
              <a:solidFill>
                <a:srgbClr val="002060"/>
              </a:solidFill>
              <a:latin typeface="SutonnyOMJ" pitchFamily="2" charset="0"/>
              <a:cs typeface="SutonnyOMJ" pitchFamily="2" charset="0"/>
            </a:endParaRPr>
          </a:p>
        </p:txBody>
      </p:sp>
      <p:sp>
        <p:nvSpPr>
          <p:cNvPr id="9" name="Rectangle 8"/>
          <p:cNvSpPr/>
          <p:nvPr/>
        </p:nvSpPr>
        <p:spPr>
          <a:xfrm>
            <a:off x="457200" y="4648200"/>
            <a:ext cx="6324600" cy="9144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err="1" smtClean="0">
                <a:solidFill>
                  <a:schemeClr val="tx1"/>
                </a:solidFill>
                <a:latin typeface="SutonnyOMJ" pitchFamily="2" charset="0"/>
                <a:cs typeface="SutonnyOMJ" pitchFamily="2" charset="0"/>
              </a:rPr>
              <a:t>রেডিও</a:t>
            </a:r>
            <a:r>
              <a:rPr lang="en-US" sz="2400" dirty="0" smtClean="0">
                <a:solidFill>
                  <a:schemeClr val="tx1"/>
                </a:solidFill>
                <a:latin typeface="SutonnyOMJ" pitchFamily="2" charset="0"/>
                <a:cs typeface="SutonnyOMJ" pitchFamily="2" charset="0"/>
              </a:rPr>
              <a:t> , </a:t>
            </a:r>
            <a:r>
              <a:rPr lang="en-US" sz="2400" dirty="0" err="1" smtClean="0">
                <a:solidFill>
                  <a:schemeClr val="tx1"/>
                </a:solidFill>
                <a:latin typeface="SutonnyOMJ" pitchFamily="2" charset="0"/>
                <a:cs typeface="SutonnyOMJ" pitchFamily="2" charset="0"/>
              </a:rPr>
              <a:t>টেলিভিশন</a:t>
            </a:r>
            <a:r>
              <a:rPr lang="en-US" sz="2400" dirty="0" smtClean="0">
                <a:solidFill>
                  <a:schemeClr val="tx1"/>
                </a:solidFill>
                <a:latin typeface="SutonnyOMJ" pitchFamily="2" charset="0"/>
                <a:cs typeface="SutonnyOMJ" pitchFamily="2" charset="0"/>
              </a:rPr>
              <a:t> ও </a:t>
            </a:r>
            <a:r>
              <a:rPr lang="en-US" sz="2400" dirty="0" err="1" smtClean="0">
                <a:solidFill>
                  <a:schemeClr val="tx1"/>
                </a:solidFill>
                <a:latin typeface="SutonnyOMJ" pitchFamily="2" charset="0"/>
                <a:cs typeface="SutonnyOMJ" pitchFamily="2" charset="0"/>
              </a:rPr>
              <a:t>অন্যান্য</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বাদ্যযন্ত্র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উচ্চ</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শব্দে</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বাজানো</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যাবে</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না</a:t>
            </a:r>
            <a:r>
              <a:rPr lang="en-US" sz="2400" dirty="0" smtClean="0">
                <a:solidFill>
                  <a:schemeClr val="tx1"/>
                </a:solidFill>
                <a:latin typeface="SutonnyOMJ" pitchFamily="2" charset="0"/>
                <a:cs typeface="SutonnyOMJ" pitchFamily="2" charset="0"/>
              </a:rPr>
              <a:t> </a:t>
            </a:r>
            <a:endParaRPr lang="en-US" sz="2400" dirty="0">
              <a:solidFill>
                <a:schemeClr val="tx1"/>
              </a:solidFill>
              <a:latin typeface="SutonnyOMJ" pitchFamily="2" charset="0"/>
              <a:cs typeface="SutonnyOMJ" pitchFamily="2" charset="0"/>
            </a:endParaRPr>
          </a:p>
        </p:txBody>
      </p:sp>
      <p:sp>
        <p:nvSpPr>
          <p:cNvPr id="10" name="Rectangle 9"/>
          <p:cNvSpPr/>
          <p:nvPr/>
        </p:nvSpPr>
        <p:spPr>
          <a:xfrm>
            <a:off x="457200" y="5638800"/>
            <a:ext cx="8229600" cy="9144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err="1" smtClean="0">
                <a:solidFill>
                  <a:schemeClr val="tx1"/>
                </a:solidFill>
                <a:latin typeface="SutonnyOMJ" pitchFamily="2" charset="0"/>
                <a:cs typeface="SutonnyOMJ" pitchFamily="2" charset="0"/>
              </a:rPr>
              <a:t>রাস্তার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পাশে</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ঘরবাড়ির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চার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দিকে</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গাছপালা</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লাগাতে</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হবে</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যাতে</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ঘরবাড়িতে</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শব্দ</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কম</a:t>
            </a:r>
            <a:r>
              <a:rPr lang="en-US" sz="2400" dirty="0" smtClean="0">
                <a:solidFill>
                  <a:schemeClr val="tx1"/>
                </a:solidFill>
                <a:latin typeface="SutonnyOMJ" pitchFamily="2" charset="0"/>
                <a:cs typeface="SutonnyOMJ" pitchFamily="2" charset="0"/>
              </a:rPr>
              <a:t> প</a:t>
            </a:r>
            <a:r>
              <a:rPr lang="bn-IN" sz="2400" dirty="0" smtClean="0">
                <a:solidFill>
                  <a:schemeClr val="tx1"/>
                </a:solidFill>
                <a:latin typeface="SutonnyOMJ" pitchFamily="2" charset="0"/>
                <a:cs typeface="SutonnyOMJ" pitchFamily="2" charset="0"/>
              </a:rPr>
              <a:t>ৌছায়। </a:t>
            </a:r>
            <a:endParaRPr lang="en-US" sz="2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4)">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4)">
                                      <p:cBhvr>
                                        <p:cTn id="34" dur="2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endParaRPr lang="en-US" dirty="0"/>
          </a:p>
        </p:txBody>
      </p:sp>
      <p:sp>
        <p:nvSpPr>
          <p:cNvPr id="4" name="Rectangle 3"/>
          <p:cNvSpPr/>
          <p:nvPr/>
        </p:nvSpPr>
        <p:spPr>
          <a:xfrm>
            <a:off x="1295400" y="1981200"/>
            <a:ext cx="4953000" cy="3505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Content Placeholder 3" descr="IMG_20181029_104257.jpg"/>
          <p:cNvPicPr>
            <a:picLocks noChangeAspect="1"/>
          </p:cNvPicPr>
          <p:nvPr/>
        </p:nvPicPr>
        <p:blipFill>
          <a:blip r:embed="rId2" cstate="print"/>
          <a:stretch>
            <a:fillRect/>
          </a:stretch>
        </p:blipFill>
        <p:spPr>
          <a:xfrm>
            <a:off x="1295400" y="1981200"/>
            <a:ext cx="4953000" cy="3657600"/>
          </a:xfrm>
          <a:prstGeom prst="rect">
            <a:avLst/>
          </a:prstGeom>
          <a:ln w="88900" cap="sq" cmpd="thickThin">
            <a:noFill/>
            <a:prstDash val="solid"/>
            <a:miter lim="800000"/>
          </a:ln>
          <a:effectLst/>
          <a:scene3d>
            <a:camera prst="orthographicFront">
              <a:rot lat="0" lon="0" rev="0"/>
            </a:camera>
            <a:lightRig rig="contrasting" dir="t">
              <a:rot lat="0" lon="0" rev="7800000"/>
            </a:lightRig>
          </a:scene3d>
          <a:sp3d>
            <a:bevelT w="139700" h="139700"/>
          </a:sp3d>
        </p:spPr>
      </p:pic>
      <p:sp>
        <p:nvSpPr>
          <p:cNvPr id="6" name="Teardrop 5"/>
          <p:cNvSpPr/>
          <p:nvPr/>
        </p:nvSpPr>
        <p:spPr>
          <a:xfrm rot="13214403">
            <a:off x="6290272" y="2405572"/>
            <a:ext cx="2387312" cy="2312452"/>
          </a:xfrm>
          <a:prstGeom prst="teardrop">
            <a:avLst>
              <a:gd name="adj" fmla="val 103970"/>
            </a:avLst>
          </a:prstGeom>
          <a:solidFill>
            <a:srgbClr val="FFFF0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vert="vert" rtlCol="0" anchor="ctr"/>
          <a:lstStyle/>
          <a:p>
            <a:pPr algn="ctr"/>
            <a:r>
              <a:rPr lang="en-US" sz="2800" dirty="0" err="1" smtClean="0">
                <a:solidFill>
                  <a:schemeClr val="tx1"/>
                </a:solidFill>
                <a:latin typeface="SutonnyOMJ" pitchFamily="2" charset="0"/>
                <a:cs typeface="SutonnyOMJ" pitchFamily="2" charset="0"/>
              </a:rPr>
              <a:t>শব্দ</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দূষণে</a:t>
            </a:r>
            <a:r>
              <a:rPr lang="bn-IN" sz="2800" dirty="0" smtClean="0">
                <a:solidFill>
                  <a:schemeClr val="tx1"/>
                </a:solidFill>
                <a:latin typeface="SutonnyOMJ" pitchFamily="2" charset="0"/>
                <a:cs typeface="SutonnyOMJ" pitchFamily="2" charset="0"/>
              </a:rPr>
              <a:t>র ফলে কী কী সমস্যা হতে পারে?</a:t>
            </a:r>
            <a:r>
              <a:rPr lang="bn-IN" dirty="0" smtClean="0">
                <a:solidFill>
                  <a:schemeClr val="tx1"/>
                </a:solidFill>
              </a:rPr>
              <a:t> </a:t>
            </a:r>
            <a:endParaRPr lang="en-US" dirty="0">
              <a:solidFill>
                <a:schemeClr val="tx1"/>
              </a:solidFill>
            </a:endParaRPr>
          </a:p>
        </p:txBody>
      </p:sp>
      <p:sp>
        <p:nvSpPr>
          <p:cNvPr id="8" name="Plaque 7"/>
          <p:cNvSpPr/>
          <p:nvPr/>
        </p:nvSpPr>
        <p:spPr>
          <a:xfrm>
            <a:off x="1981200" y="381000"/>
            <a:ext cx="5257800" cy="914400"/>
          </a:xfrm>
          <a:prstGeom prst="plaqu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rtlCol="0" anchor="ctr"/>
          <a:lstStyle/>
          <a:p>
            <a:pPr algn="ctr"/>
            <a:r>
              <a:rPr lang="bn-IN" sz="4000" dirty="0" smtClean="0">
                <a:solidFill>
                  <a:srgbClr val="002060"/>
                </a:solidFill>
                <a:latin typeface="SutonnyOMJ" pitchFamily="2" charset="0"/>
                <a:cs typeface="SutonnyOMJ" pitchFamily="2" charset="0"/>
              </a:rPr>
              <a:t>দলীয় কাজ </a:t>
            </a:r>
            <a:endParaRPr lang="en-US" sz="4000" dirty="0">
              <a:solidFill>
                <a:srgbClr val="002060"/>
              </a:solidFill>
              <a:latin typeface="SutonnyOMJ" pitchFamily="2" charset="0"/>
              <a:cs typeface="SutonnyOMJ" pitchFamily="2" charset="0"/>
            </a:endParaRPr>
          </a:p>
        </p:txBody>
      </p:sp>
      <p:sp>
        <p:nvSpPr>
          <p:cNvPr id="9" name="Rectangle 8"/>
          <p:cNvSpPr/>
          <p:nvPr/>
        </p:nvSpPr>
        <p:spPr>
          <a:xfrm>
            <a:off x="457200" y="6096000"/>
            <a:ext cx="8229600" cy="6096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a:t>
            </a:r>
            <a:r>
              <a:rPr lang="en-US" dirty="0" smtClean="0">
                <a:solidFill>
                  <a:schemeClr val="tx1"/>
                </a:solidFill>
              </a:rPr>
              <a:t> </a:t>
            </a:r>
            <a:r>
              <a:rPr lang="bn-IN" dirty="0" smtClean="0">
                <a:solidFill>
                  <a:schemeClr val="tx1"/>
                </a:solidFill>
                <a:latin typeface="SutonnyOMJ" pitchFamily="2" charset="0"/>
                <a:cs typeface="SutonnyOMJ" pitchFamily="2" charset="0"/>
              </a:rPr>
              <a:t>মোহাম্মদ </a:t>
            </a:r>
            <a:r>
              <a:rPr lang="en-US" dirty="0" err="1" smtClean="0">
                <a:solidFill>
                  <a:schemeClr val="tx1"/>
                </a:solidFill>
                <a:latin typeface="SutonnyOMJ" pitchFamily="2" charset="0"/>
                <a:cs typeface="SutonnyOMJ" pitchFamily="2" charset="0"/>
              </a:rPr>
              <a:t>সাখাওয়াত</a:t>
            </a:r>
            <a:r>
              <a:rPr lang="en-US" dirty="0" smtClean="0">
                <a:solidFill>
                  <a:schemeClr val="tx1"/>
                </a:solidFill>
                <a:latin typeface="SutonnyOMJ" pitchFamily="2" charset="0"/>
                <a:cs typeface="SutonnyOMJ" pitchFamily="2" charset="0"/>
              </a:rPr>
              <a:t> </a:t>
            </a:r>
            <a:r>
              <a:rPr lang="bn-IN" dirty="0" smtClean="0">
                <a:solidFill>
                  <a:schemeClr val="tx1"/>
                </a:solidFill>
                <a:latin typeface="SutonnyOMJ" pitchFamily="2" charset="0"/>
                <a:cs typeface="SutonnyOMJ" pitchFamily="2" charset="0"/>
              </a:rPr>
              <a:t>হো</a:t>
            </a:r>
            <a:r>
              <a:rPr lang="en-US" dirty="0" err="1" smtClean="0">
                <a:solidFill>
                  <a:schemeClr val="tx1"/>
                </a:solidFill>
                <a:latin typeface="SutonnyOMJ" pitchFamily="2" charset="0"/>
                <a:cs typeface="SutonnyOMJ" pitchFamily="2" charset="0"/>
              </a:rPr>
              <a:t>সেন</a:t>
            </a:r>
            <a:r>
              <a:rPr lang="en-US"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8"/>
                                        </p:tgtEl>
                                        <p:attrNameLst>
                                          <p:attrName>ppt_y</p:attrName>
                                        </p:attrNameLst>
                                      </p:cBhvr>
                                      <p:tavLst>
                                        <p:tav tm="0">
                                          <p:val>
                                            <p:strVal val="#ppt_y"/>
                                          </p:val>
                                        </p:tav>
                                        <p:tav tm="100000">
                                          <p:val>
                                            <p:strVal val="#ppt_y"/>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graphicFrame>
        <p:nvGraphicFramePr>
          <p:cNvPr id="5" name="Content Placeholder 4"/>
          <p:cNvGraphicFramePr>
            <a:graphicFrameLocks noGrp="1"/>
          </p:cNvGraphicFramePr>
          <p:nvPr>
            <p:ph idx="1"/>
          </p:nvPr>
        </p:nvGraphicFramePr>
        <p:xfrm>
          <a:off x="457200" y="1600200"/>
          <a:ext cx="8382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2438400" y="304800"/>
            <a:ext cx="4800600" cy="10668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6"/>
          </a:fillRef>
          <a:effectRef idx="1">
            <a:schemeClr val="accent6"/>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উত্তর </a:t>
            </a:r>
            <a:endParaRPr lang="en-US" sz="4000" dirty="0">
              <a:solidFill>
                <a:schemeClr val="tx1"/>
              </a:solidFill>
              <a:latin typeface="SutonnyOMJ" pitchFamily="2" charset="0"/>
              <a:cs typeface="SutonnyOMJ" pitchFamily="2" charset="0"/>
            </a:endParaRPr>
          </a:p>
        </p:txBody>
      </p:sp>
      <p:sp>
        <p:nvSpPr>
          <p:cNvPr id="6" name="Rectangle 5"/>
          <p:cNvSpPr/>
          <p:nvPr/>
        </p:nvSpPr>
        <p:spPr>
          <a:xfrm>
            <a:off x="457200" y="6096000"/>
            <a:ext cx="8382000" cy="762000"/>
          </a:xfrm>
          <a:prstGeom prst="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latin typeface="SutonnyOMJ" pitchFamily="2" charset="0"/>
                <a:cs typeface="SutonnyOMJ" pitchFamily="2" charset="0"/>
              </a:rPr>
              <a:t>                         </a:t>
            </a:r>
            <a:r>
              <a:rPr lang="en-US" dirty="0" err="1" smtClean="0">
                <a:solidFill>
                  <a:schemeClr val="tx1"/>
                </a:solidFill>
                <a:latin typeface="SutonnyOMJ" pitchFamily="2" charset="0"/>
                <a:cs typeface="SutonnyOMJ" pitchFamily="2" charset="0"/>
              </a:rPr>
              <a:t>মোহাম্মদ</a:t>
            </a:r>
            <a:r>
              <a:rPr lang="en-US" smtClean="0">
                <a:solidFill>
                  <a:schemeClr val="tx1"/>
                </a:solidFill>
                <a:latin typeface="SutonnyOMJ" pitchFamily="2" charset="0"/>
                <a:cs typeface="SutonnyOMJ" pitchFamily="2" charset="0"/>
              </a:rPr>
              <a:t> সাখাওয়াত</a:t>
            </a:r>
            <a:r>
              <a:rPr lang="en-US" dirty="0" smtClean="0">
                <a:solidFill>
                  <a:schemeClr val="tx1"/>
                </a:solidFill>
                <a:latin typeface="SutonnyOMJ" pitchFamily="2" charset="0"/>
                <a:cs typeface="SutonnyOMJ" pitchFamily="2" charset="0"/>
              </a:rPr>
              <a:t> </a:t>
            </a:r>
            <a:r>
              <a:rPr lang="bn-IN" dirty="0" smtClean="0">
                <a:solidFill>
                  <a:schemeClr val="tx1"/>
                </a:solidFill>
                <a:latin typeface="SutonnyOMJ" pitchFamily="2" charset="0"/>
                <a:cs typeface="SutonnyOMJ" pitchFamily="2" charset="0"/>
              </a:rPr>
              <a:t>হো</a:t>
            </a:r>
            <a:r>
              <a:rPr lang="en-US" dirty="0" err="1" smtClean="0">
                <a:solidFill>
                  <a:schemeClr val="tx1"/>
                </a:solidFill>
                <a:latin typeface="SutonnyOMJ" pitchFamily="2" charset="0"/>
                <a:cs typeface="SutonnyOMJ" pitchFamily="2" charset="0"/>
              </a:rPr>
              <a:t>সেন</a:t>
            </a:r>
            <a:r>
              <a:rPr lang="en-US"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noFill/>
          </a:ln>
          <a:effectLst/>
          <a:scene3d>
            <a:camera prst="orthographicFront">
              <a:rot lat="0" lon="0" rev="0"/>
            </a:camera>
            <a:lightRig rig="chilly" dir="t">
              <a:rot lat="0" lon="0" rev="18480000"/>
            </a:lightRig>
          </a:scene3d>
          <a:sp3d prstMaterial="clear">
            <a:bevelT h="63500"/>
          </a:sp3d>
        </p:spPr>
        <p:txBody>
          <a:bodyPr/>
          <a:lstStyle/>
          <a:p>
            <a:endParaRPr lang="en-US" dirty="0"/>
          </a:p>
        </p:txBody>
      </p:sp>
      <p:sp>
        <p:nvSpPr>
          <p:cNvPr id="3" name="Content Placeholder 2"/>
          <p:cNvSpPr>
            <a:spLocks noGrp="1"/>
          </p:cNvSpPr>
          <p:nvPr>
            <p:ph idx="1"/>
          </p:nvPr>
        </p:nvSpPr>
        <p:spPr>
          <a:xfrm>
            <a:off x="457200" y="1600200"/>
            <a:ext cx="8229600" cy="4572000"/>
          </a:xfrm>
          <a:solidFill>
            <a:srgbClr val="92D050"/>
          </a:solidFill>
          <a:ln>
            <a:solidFill>
              <a:srgbClr val="FF0000"/>
            </a:solidFill>
          </a:ln>
          <a:scene3d>
            <a:camera prst="orthographicFront"/>
            <a:lightRig rig="threePt" dir="t"/>
          </a:scene3d>
          <a:sp3d>
            <a:bevelT prst="slope"/>
          </a:sp3d>
        </p:spPr>
        <p:txBody>
          <a:bodyPr/>
          <a:lstStyle/>
          <a:p>
            <a:endParaRPr lang="en-US" dirty="0"/>
          </a:p>
        </p:txBody>
      </p:sp>
      <p:sp>
        <p:nvSpPr>
          <p:cNvPr id="4" name="Plaque 3"/>
          <p:cNvSpPr/>
          <p:nvPr/>
        </p:nvSpPr>
        <p:spPr>
          <a:xfrm>
            <a:off x="1828800" y="381000"/>
            <a:ext cx="6019800" cy="914400"/>
          </a:xfrm>
          <a:prstGeom prst="plaque">
            <a:avLst/>
          </a:prstGeom>
          <a:solidFill>
            <a:srgbClr val="92D050"/>
          </a:solidFill>
          <a:ln>
            <a:solidFill>
              <a:schemeClr val="tx1"/>
            </a:solidFill>
          </a:ln>
          <a:effectLst>
            <a:innerShdw blurRad="63500" dist="508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4000" dirty="0" smtClean="0">
                <a:solidFill>
                  <a:srgbClr val="002060"/>
                </a:solidFill>
                <a:latin typeface="SutonnyOMJ" pitchFamily="2" charset="0"/>
                <a:cs typeface="SutonnyOMJ" pitchFamily="2" charset="0"/>
              </a:rPr>
              <a:t>শব্দ সৃষ্টিকারী যন্ত্র </a:t>
            </a:r>
            <a:endParaRPr lang="en-US" sz="4000" dirty="0">
              <a:solidFill>
                <a:srgbClr val="002060"/>
              </a:solidFill>
              <a:latin typeface="SutonnyOMJ" pitchFamily="2" charset="0"/>
              <a:cs typeface="SutonnyOMJ" pitchFamily="2" charset="0"/>
            </a:endParaRPr>
          </a:p>
        </p:txBody>
      </p:sp>
      <p:sp>
        <p:nvSpPr>
          <p:cNvPr id="5" name="Oval 4"/>
          <p:cNvSpPr/>
          <p:nvPr/>
        </p:nvSpPr>
        <p:spPr>
          <a:xfrm>
            <a:off x="2362200" y="1828800"/>
            <a:ext cx="2514600" cy="2209800"/>
          </a:xfrm>
          <a:prstGeom prst="ellipse">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latin typeface="SutonnyOMJ" pitchFamily="2" charset="0"/>
                <a:cs typeface="SutonnyOMJ" pitchFamily="2" charset="0"/>
              </a:rPr>
              <a:t>বাঁশি </a:t>
            </a:r>
            <a:endParaRPr lang="en-US" sz="2800" dirty="0">
              <a:latin typeface="SutonnyOMJ" pitchFamily="2" charset="0"/>
              <a:cs typeface="SutonnyOMJ" pitchFamily="2" charset="0"/>
            </a:endParaRPr>
          </a:p>
        </p:txBody>
      </p:sp>
      <p:sp>
        <p:nvSpPr>
          <p:cNvPr id="6" name="Oval 5"/>
          <p:cNvSpPr/>
          <p:nvPr/>
        </p:nvSpPr>
        <p:spPr>
          <a:xfrm>
            <a:off x="4800600" y="1676400"/>
            <a:ext cx="2514600" cy="2209800"/>
          </a:xfrm>
          <a:prstGeom prst="ellipse">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latin typeface="SutonnyOMJ" pitchFamily="2" charset="0"/>
                <a:cs typeface="SutonnyOMJ" pitchFamily="2" charset="0"/>
              </a:rPr>
              <a:t>একতারা ও দোতারা </a:t>
            </a:r>
            <a:endParaRPr lang="en-US" sz="2800" dirty="0">
              <a:latin typeface="SutonnyOMJ" pitchFamily="2" charset="0"/>
              <a:cs typeface="SutonnyOMJ" pitchFamily="2" charset="0"/>
            </a:endParaRPr>
          </a:p>
        </p:txBody>
      </p:sp>
      <p:sp>
        <p:nvSpPr>
          <p:cNvPr id="7" name="Oval 6"/>
          <p:cNvSpPr/>
          <p:nvPr/>
        </p:nvSpPr>
        <p:spPr>
          <a:xfrm>
            <a:off x="3810000" y="3581400"/>
            <a:ext cx="2514600" cy="2209800"/>
          </a:xfrm>
          <a:prstGeom prst="ellipse">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latin typeface="SutonnyOMJ" pitchFamily="2" charset="0"/>
                <a:cs typeface="SutonnyOMJ" pitchFamily="2" charset="0"/>
              </a:rPr>
              <a:t>সাইকেল বা রিকশার বেল </a:t>
            </a:r>
            <a:endParaRPr lang="en-US" sz="2800" dirty="0">
              <a:latin typeface="SutonnyOMJ" pitchFamily="2" charset="0"/>
              <a:cs typeface="SutonnyOMJ" pitchFamily="2" charset="0"/>
            </a:endParaRPr>
          </a:p>
        </p:txBody>
      </p:sp>
      <p:sp>
        <p:nvSpPr>
          <p:cNvPr id="8" name="Rectangle 7"/>
          <p:cNvSpPr/>
          <p:nvPr/>
        </p:nvSpPr>
        <p:spPr>
          <a:xfrm>
            <a:off x="457200" y="6172200"/>
            <a:ext cx="8305800" cy="685800"/>
          </a:xfrm>
          <a:prstGeom prst="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solidFill>
                  <a:schemeClr val="tx1"/>
                </a:solidFill>
              </a:rPr>
              <a:t>                                 </a:t>
            </a:r>
            <a:r>
              <a:rPr lang="bn-IN" dirty="0" smtClean="0">
                <a:solidFill>
                  <a:schemeClr val="tx1"/>
                </a:solidFill>
                <a:latin typeface="SutonnyOMJ" pitchFamily="2" charset="0"/>
                <a:cs typeface="SutonnyOMJ" pitchFamily="2" charset="0"/>
              </a:rPr>
              <a:t>মোহাম্মদ </a:t>
            </a:r>
            <a:r>
              <a:rPr lang="en-US" dirty="0" err="1" smtClean="0">
                <a:solidFill>
                  <a:schemeClr val="tx1"/>
                </a:solidFill>
                <a:latin typeface="SutonnyOMJ" pitchFamily="2" charset="0"/>
                <a:cs typeface="SutonnyOMJ" pitchFamily="2" charset="0"/>
              </a:rPr>
              <a:t>সাখাওয়াত</a:t>
            </a:r>
            <a:r>
              <a:rPr lang="en-US" dirty="0" smtClean="0">
                <a:solidFill>
                  <a:schemeClr val="tx1"/>
                </a:solidFill>
                <a:latin typeface="SutonnyOMJ" pitchFamily="2" charset="0"/>
                <a:cs typeface="SutonnyOMJ" pitchFamily="2" charset="0"/>
              </a:rPr>
              <a:t> </a:t>
            </a:r>
            <a:r>
              <a:rPr lang="bn-IN" dirty="0" smtClean="0">
                <a:solidFill>
                  <a:schemeClr val="tx1"/>
                </a:solidFill>
                <a:latin typeface="SutonnyOMJ" pitchFamily="2" charset="0"/>
                <a:cs typeface="SutonnyOMJ" pitchFamily="2" charset="0"/>
              </a:rPr>
              <a:t>হো</a:t>
            </a:r>
            <a:r>
              <a:rPr lang="en-US" dirty="0" err="1" smtClean="0">
                <a:solidFill>
                  <a:schemeClr val="tx1"/>
                </a:solidFill>
                <a:latin typeface="SutonnyOMJ" pitchFamily="2" charset="0"/>
                <a:cs typeface="SutonnyOMJ" pitchFamily="2" charset="0"/>
              </a:rPr>
              <a:t>সেন</a:t>
            </a:r>
            <a:r>
              <a:rPr lang="en-US"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1"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4)">
                                      <p:cBhvr>
                                        <p:cTn id="3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 descr="C:\Users\sagor khan\Downloads\a123.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13" name="Rounded Rectangle 12"/>
          <p:cNvSpPr/>
          <p:nvPr/>
        </p:nvSpPr>
        <p:spPr>
          <a:xfrm>
            <a:off x="228600" y="381000"/>
            <a:ext cx="8763000" cy="914400"/>
          </a:xfrm>
          <a:prstGeom prst="roundRect">
            <a:avLst/>
          </a:prstGeom>
          <a:solidFill>
            <a:srgbClr val="7030A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4800" dirty="0" err="1" smtClean="0">
                <a:solidFill>
                  <a:schemeClr val="bg1"/>
                </a:solidFill>
                <a:latin typeface="SutonnyOMJ" pitchFamily="2" charset="0"/>
                <a:cs typeface="SutonnyOMJ" pitchFamily="2" charset="0"/>
              </a:rPr>
              <a:t>শিক্ষক</a:t>
            </a:r>
            <a:r>
              <a:rPr lang="en-US" sz="4800" dirty="0" smtClean="0">
                <a:solidFill>
                  <a:schemeClr val="bg1"/>
                </a:solidFill>
                <a:latin typeface="SutonnyOMJ" pitchFamily="2" charset="0"/>
                <a:cs typeface="SutonnyOMJ" pitchFamily="2" charset="0"/>
              </a:rPr>
              <a:t> </a:t>
            </a:r>
            <a:r>
              <a:rPr lang="en-US" sz="4000" dirty="0" err="1" smtClean="0">
                <a:solidFill>
                  <a:schemeClr val="bg1"/>
                </a:solidFill>
                <a:latin typeface="SutonnyOMJ" pitchFamily="2" charset="0"/>
                <a:cs typeface="SutonnyOMJ" pitchFamily="2" charset="0"/>
              </a:rPr>
              <a:t>পরিচিতি</a:t>
            </a:r>
            <a:r>
              <a:rPr lang="en-US" sz="4000" dirty="0" smtClean="0">
                <a:solidFill>
                  <a:schemeClr val="bg1"/>
                </a:solidFill>
                <a:latin typeface="SutonnyOMJ" pitchFamily="2" charset="0"/>
                <a:cs typeface="SutonnyOMJ" pitchFamily="2" charset="0"/>
              </a:rPr>
              <a:t> </a:t>
            </a:r>
            <a:endParaRPr lang="en-US" sz="4000" dirty="0">
              <a:solidFill>
                <a:schemeClr val="bg1"/>
              </a:solidFill>
              <a:latin typeface="SutonnyOMJ" pitchFamily="2" charset="0"/>
              <a:cs typeface="SutonnyOMJ" pitchFamily="2" charset="0"/>
            </a:endParaRPr>
          </a:p>
        </p:txBody>
      </p:sp>
      <p:sp>
        <p:nvSpPr>
          <p:cNvPr id="14" name="Rectangle 13"/>
          <p:cNvSpPr/>
          <p:nvPr/>
        </p:nvSpPr>
        <p:spPr>
          <a:xfrm>
            <a:off x="304800" y="1676400"/>
            <a:ext cx="8686800" cy="4495800"/>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Users\sagor khan\Downloads\13.jpg"/>
          <p:cNvPicPr>
            <a:picLocks noChangeAspect="1" noChangeArrowheads="1"/>
          </p:cNvPicPr>
          <p:nvPr/>
        </p:nvPicPr>
        <p:blipFill>
          <a:blip r:embed="rId3"/>
          <a:srcRect/>
          <a:stretch>
            <a:fillRect/>
          </a:stretch>
        </p:blipFill>
        <p:spPr bwMode="auto">
          <a:xfrm>
            <a:off x="1143000" y="1941194"/>
            <a:ext cx="7239000" cy="3583305"/>
          </a:xfrm>
          <a:prstGeom prst="rect">
            <a:avLst/>
          </a:prstGeom>
          <a:solidFill>
            <a:srgbClr val="FF0000"/>
          </a:solidFill>
          <a:ln>
            <a:noFill/>
          </a:ln>
          <a:effectLst>
            <a:softEdge rad="112500"/>
          </a:effectLst>
          <a:scene3d>
            <a:camera prst="orthographicFront"/>
            <a:lightRig rig="threePt" dir="t"/>
          </a:scene3d>
          <a:sp3d>
            <a:bevelT prst="slope"/>
          </a:sp3d>
        </p:spPr>
      </p:pic>
      <p:sp>
        <p:nvSpPr>
          <p:cNvPr id="9" name="Dodecagon 8"/>
          <p:cNvSpPr/>
          <p:nvPr/>
        </p:nvSpPr>
        <p:spPr>
          <a:xfrm>
            <a:off x="1143000" y="1981200"/>
            <a:ext cx="3276600" cy="2895600"/>
          </a:xfrm>
          <a:prstGeom prst="dodecagon">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4419600" y="2209800"/>
            <a:ext cx="4419600" cy="2554545"/>
          </a:xfrm>
          <a:prstGeom prst="rect">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IN" sz="2800" dirty="0" smtClean="0">
                <a:solidFill>
                  <a:srgbClr val="002060"/>
                </a:solidFill>
                <a:latin typeface="SutonnyOMJ" pitchFamily="2" charset="0"/>
                <a:cs typeface="SutonnyOMJ" pitchFamily="2" charset="0"/>
              </a:rPr>
              <a:t>মোহাম্মদ </a:t>
            </a:r>
            <a:r>
              <a:rPr lang="en-US" sz="2800" dirty="0" err="1" smtClean="0">
                <a:solidFill>
                  <a:srgbClr val="002060"/>
                </a:solidFill>
                <a:latin typeface="SutonnyOMJ" pitchFamily="2" charset="0"/>
                <a:cs typeface="SutonnyOMJ" pitchFamily="2" charset="0"/>
              </a:rPr>
              <a:t>সাখাওয়াত</a:t>
            </a:r>
            <a:r>
              <a:rPr lang="en-US" sz="2800" dirty="0" smtClean="0">
                <a:solidFill>
                  <a:srgbClr val="002060"/>
                </a:solidFill>
                <a:latin typeface="SutonnyOMJ" pitchFamily="2" charset="0"/>
                <a:cs typeface="SutonnyOMJ" pitchFamily="2" charset="0"/>
              </a:rPr>
              <a:t> </a:t>
            </a:r>
            <a:r>
              <a:rPr lang="en-US" sz="2800" dirty="0" err="1" smtClean="0">
                <a:solidFill>
                  <a:srgbClr val="002060"/>
                </a:solidFill>
                <a:latin typeface="SutonnyOMJ" pitchFamily="2" charset="0"/>
                <a:cs typeface="SutonnyOMJ" pitchFamily="2" charset="0"/>
              </a:rPr>
              <a:t>হোসেন</a:t>
            </a:r>
            <a:r>
              <a:rPr lang="en-US" sz="2800" dirty="0" smtClean="0">
                <a:solidFill>
                  <a:srgbClr val="002060"/>
                </a:solidFill>
                <a:latin typeface="SutonnyOMJ" pitchFamily="2" charset="0"/>
                <a:cs typeface="SutonnyOMJ" pitchFamily="2" charset="0"/>
              </a:rPr>
              <a:t>।</a:t>
            </a:r>
          </a:p>
          <a:p>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সহকারি</a:t>
            </a:r>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শিক্ষক</a:t>
            </a:r>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ব্যবসায়</a:t>
            </a:r>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শিক্ষ</a:t>
            </a:r>
            <a:r>
              <a:rPr lang="en-US" sz="2000" dirty="0" smtClean="0">
                <a:latin typeface="SutonnyOMJ" pitchFamily="2" charset="0"/>
                <a:cs typeface="SutonnyOMJ" pitchFamily="2" charset="0"/>
              </a:rPr>
              <a:t>) </a:t>
            </a:r>
          </a:p>
          <a:p>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মোক্তাল</a:t>
            </a:r>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হোসেন</a:t>
            </a:r>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উচ্চ</a:t>
            </a:r>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বিদ্যালয়</a:t>
            </a:r>
            <a:r>
              <a:rPr lang="en-US" sz="2000" dirty="0" smtClean="0">
                <a:latin typeface="SutonnyOMJ" pitchFamily="2" charset="0"/>
                <a:cs typeface="SutonnyOMJ" pitchFamily="2" charset="0"/>
              </a:rPr>
              <a:t> ,</a:t>
            </a:r>
            <a:r>
              <a:rPr lang="en-US" sz="2000" dirty="0" err="1" smtClean="0">
                <a:latin typeface="SutonnyOMJ" pitchFamily="2" charset="0"/>
                <a:cs typeface="SutonnyOMJ" pitchFamily="2" charset="0"/>
              </a:rPr>
              <a:t>নেত্রকোনা</a:t>
            </a:r>
            <a:r>
              <a:rPr lang="en-US" sz="2000" dirty="0" smtClean="0">
                <a:latin typeface="SutonnyOMJ" pitchFamily="2" charset="0"/>
                <a:cs typeface="SutonnyOMJ" pitchFamily="2" charset="0"/>
              </a:rPr>
              <a:t>। </a:t>
            </a:r>
          </a:p>
          <a:p>
            <a:r>
              <a:rPr lang="en-US" dirty="0" smtClean="0"/>
              <a:t> </a:t>
            </a:r>
            <a:r>
              <a:rPr lang="en-US" sz="2000" dirty="0" err="1" smtClean="0">
                <a:latin typeface="SutonnyOMJ" pitchFamily="2" charset="0"/>
                <a:cs typeface="SutonnyOMJ" pitchFamily="2" charset="0"/>
              </a:rPr>
              <a:t>ইমেলঃ</a:t>
            </a:r>
            <a:r>
              <a:rPr lang="en-US" sz="2000" dirty="0" smtClean="0"/>
              <a:t>    </a:t>
            </a:r>
            <a:r>
              <a:rPr lang="en-US" sz="2000" dirty="0" smtClean="0">
                <a:solidFill>
                  <a:srgbClr val="FF0000"/>
                </a:solidFill>
                <a:latin typeface="Times New Roman" pitchFamily="18" charset="0"/>
                <a:cs typeface="Times New Roman" pitchFamily="18" charset="0"/>
                <a:hlinkClick r:id="rId4"/>
              </a:rPr>
              <a:t>shakhawath747@gamil.com</a:t>
            </a:r>
            <a:r>
              <a:rPr lang="en-US" sz="2000" dirty="0" smtClean="0">
                <a:solidFill>
                  <a:srgbClr val="FF0000"/>
                </a:solidFill>
                <a:latin typeface="Times New Roman" pitchFamily="18" charset="0"/>
                <a:cs typeface="Times New Roman" pitchFamily="18" charset="0"/>
              </a:rPr>
              <a:t> </a:t>
            </a:r>
          </a:p>
          <a:p>
            <a:r>
              <a:rPr lang="en-US" sz="2400" dirty="0" err="1" smtClean="0">
                <a:latin typeface="SutonnyOMJ" pitchFamily="2" charset="0"/>
                <a:cs typeface="SutonnyOMJ" pitchFamily="2" charset="0"/>
              </a:rPr>
              <a:t>মোবাঃ</a:t>
            </a:r>
            <a:r>
              <a:rPr lang="en-US" sz="2400" dirty="0" smtClean="0">
                <a:latin typeface="SutonnyOMJ" pitchFamily="2" charset="0"/>
                <a:cs typeface="SutonnyOMJ" pitchFamily="2" charset="0"/>
              </a:rPr>
              <a:t> </a:t>
            </a:r>
          </a:p>
          <a:p>
            <a:r>
              <a:rPr lang="en-US" sz="2400" dirty="0" smtClean="0">
                <a:latin typeface="SutonnyOMJ" pitchFamily="2" charset="0"/>
                <a:cs typeface="SutonnyOMJ" pitchFamily="2" charset="0"/>
              </a:rPr>
              <a:t> ০১৯১৭ ৬৩৬৪৮৬</a:t>
            </a:r>
          </a:p>
          <a:p>
            <a:r>
              <a:rPr lang="en-US" sz="2400" dirty="0" smtClean="0">
                <a:latin typeface="SutonnyOMJ" pitchFamily="2" charset="0"/>
                <a:cs typeface="SutonnyOMJ" pitchFamily="2" charset="0"/>
              </a:rPr>
              <a:t> ০১৭৩৪৪৭৫১০৩</a:t>
            </a:r>
            <a:endParaRPr lang="en-US" sz="2000" dirty="0">
              <a:latin typeface="SutonnyOMJ" pitchFamily="2" charset="0"/>
              <a:cs typeface="SutonnyOMJ" pitchFamily="2" charset="0"/>
            </a:endParaRPr>
          </a:p>
        </p:txBody>
      </p:sp>
      <p:pic>
        <p:nvPicPr>
          <p:cNvPr id="11" name="Picture 10" descr="IMG_0399.JPG"/>
          <p:cNvPicPr>
            <a:picLocks noChangeAspect="1"/>
          </p:cNvPicPr>
          <p:nvPr/>
        </p:nvPicPr>
        <p:blipFill>
          <a:blip r:embed="rId5" cstate="print"/>
          <a:stretch>
            <a:fillRect/>
          </a:stretch>
        </p:blipFill>
        <p:spPr>
          <a:xfrm rot="16200000">
            <a:off x="1665890" y="2199290"/>
            <a:ext cx="2438402" cy="2459421"/>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0" dur="1000" fill="hold"/>
                                        <p:tgtEl>
                                          <p:spTgt spid="1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edge">
                                      <p:cBhvr>
                                        <p:cTn id="19" dur="20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a:ln>
            <a:noFill/>
          </a:ln>
          <a:effectLst/>
          <a:scene3d>
            <a:camera prst="orthographicFront">
              <a:rot lat="0" lon="0" rev="0"/>
            </a:camera>
            <a:lightRig rig="contrasting" dir="t">
              <a:rot lat="0" lon="0" rev="7800000"/>
            </a:lightRig>
          </a:scene3d>
          <a:sp3d>
            <a:bevelT w="139700" h="139700"/>
          </a:sp3d>
        </p:spPr>
        <p:txBody>
          <a:bodyPr/>
          <a:lstStyle/>
          <a:p>
            <a:r>
              <a:rPr lang="en-US" dirty="0" smtClean="0"/>
              <a:t> </a:t>
            </a:r>
            <a:endParaRPr lang="en-US" dirty="0"/>
          </a:p>
        </p:txBody>
      </p:sp>
      <p:sp>
        <p:nvSpPr>
          <p:cNvPr id="3" name="Content Placeholder 2"/>
          <p:cNvSpPr>
            <a:spLocks noGrp="1"/>
          </p:cNvSpPr>
          <p:nvPr>
            <p:ph idx="1"/>
          </p:nvPr>
        </p:nvSpPr>
        <p:spPr>
          <a:xfrm>
            <a:off x="457200" y="1447800"/>
            <a:ext cx="8229600" cy="4678363"/>
          </a:xfrm>
          <a:solidFill>
            <a:srgbClr val="92D050"/>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4" name="Rounded Rectangle 3"/>
          <p:cNvSpPr/>
          <p:nvPr/>
        </p:nvSpPr>
        <p:spPr>
          <a:xfrm>
            <a:off x="1981200" y="381000"/>
            <a:ext cx="5486400" cy="914400"/>
          </a:xfrm>
          <a:prstGeom prst="roundRect">
            <a:avLst/>
          </a:prstGeom>
          <a:solidFill>
            <a:srgbClr val="FFFF0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solidFill>
                  <a:schemeClr val="tx1"/>
                </a:solidFill>
              </a:rPr>
              <a:t>নিচের চিত্রটি  ভাল করে লক্ষ কর </a:t>
            </a:r>
            <a:endParaRPr lang="en-US" sz="2400" dirty="0">
              <a:solidFill>
                <a:schemeClr val="tx1"/>
              </a:solidFill>
            </a:endParaRPr>
          </a:p>
        </p:txBody>
      </p:sp>
      <p:sp>
        <p:nvSpPr>
          <p:cNvPr id="7" name="Rectangle 6"/>
          <p:cNvSpPr/>
          <p:nvPr/>
        </p:nvSpPr>
        <p:spPr>
          <a:xfrm>
            <a:off x="1066800" y="1752600"/>
            <a:ext cx="3429000" cy="2590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1506" name="Picture 2" descr="C:\Users\sagor khan\Downloads\safa 360.jfif"/>
          <p:cNvPicPr>
            <a:picLocks noChangeAspect="1" noChangeArrowheads="1"/>
          </p:cNvPicPr>
          <p:nvPr/>
        </p:nvPicPr>
        <p:blipFill>
          <a:blip r:embed="rId2"/>
          <a:srcRect/>
          <a:stretch>
            <a:fillRect/>
          </a:stretch>
        </p:blipFill>
        <p:spPr bwMode="auto">
          <a:xfrm>
            <a:off x="1066800" y="1752600"/>
            <a:ext cx="3429000" cy="2590800"/>
          </a:xfrm>
          <a:prstGeom prst="rect">
            <a:avLst/>
          </a:prstGeom>
          <a:ln w="190500" cap="sq">
            <a:solidFill>
              <a:srgbClr val="FF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9" name="Right Arrow 8"/>
          <p:cNvSpPr/>
          <p:nvPr/>
        </p:nvSpPr>
        <p:spPr>
          <a:xfrm rot="11849329">
            <a:off x="2590349" y="2679760"/>
            <a:ext cx="685800" cy="609600"/>
          </a:xfrm>
          <a:prstGeom prst="rightArrow">
            <a:avLst>
              <a:gd name="adj1" fmla="val 50000"/>
              <a:gd name="adj2" fmla="val 59091"/>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Oval 9"/>
          <p:cNvSpPr/>
          <p:nvPr/>
        </p:nvSpPr>
        <p:spPr>
          <a:xfrm>
            <a:off x="4572000" y="1905000"/>
            <a:ext cx="2209800" cy="1981200"/>
          </a:xfrm>
          <a:prstGeom prst="ellipse">
            <a:avLst/>
          </a:prstGeom>
          <a:solidFill>
            <a:srgbClr val="FFFF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বাঁশি </a:t>
            </a:r>
            <a:endParaRPr lang="en-US" sz="2800" dirty="0"/>
          </a:p>
        </p:txBody>
      </p:sp>
      <p:sp>
        <p:nvSpPr>
          <p:cNvPr id="11" name="Rectangle 10"/>
          <p:cNvSpPr/>
          <p:nvPr/>
        </p:nvSpPr>
        <p:spPr>
          <a:xfrm>
            <a:off x="457200" y="4572000"/>
            <a:ext cx="8229600" cy="14478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বাঁশির ভিতরের বাতাসের কম্পনের ফলে সুর সৃষ্টি হয়। ফুঁ দিয়ে বাঁশির নলে বাতাস ঢুকানো হয়। বাঁশির  দৈর্ঘ্য ও ছিদ্র সংখ্যার উপর শব্দের তীক্ষ্ণতা নির্ভর করে। </a:t>
            </a:r>
            <a:endParaRPr lang="en-US" sz="2400" dirty="0"/>
          </a:p>
        </p:txBody>
      </p:sp>
      <p:sp>
        <p:nvSpPr>
          <p:cNvPr id="12" name="Rectangle 11"/>
          <p:cNvSpPr/>
          <p:nvPr/>
        </p:nvSpPr>
        <p:spPr>
          <a:xfrm>
            <a:off x="7010400" y="2057400"/>
            <a:ext cx="1219200" cy="1676400"/>
          </a:xfrm>
          <a:prstGeom prst="rect">
            <a:avLst/>
          </a:prstGeom>
          <a:solidFill>
            <a:srgbClr val="92D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4"/>
          </a:fillRef>
          <a:effectRef idx="1">
            <a:schemeClr val="accent4"/>
          </a:effectRef>
          <a:fontRef idx="minor">
            <a:schemeClr val="lt1"/>
          </a:fontRef>
        </p:style>
        <p:txBody>
          <a:bodyPr rtlCol="0" anchor="ctr"/>
          <a:lstStyle/>
          <a:p>
            <a:pPr algn="ctr"/>
            <a:r>
              <a:rPr lang="bn-IN" sz="2000" dirty="0" smtClean="0">
                <a:solidFill>
                  <a:schemeClr val="tx1"/>
                </a:solidFill>
              </a:rPr>
              <a:t>শব্দ সৃষ্টিকারী যন্ত্র</a:t>
            </a:r>
            <a:endParaRPr lang="en-US" sz="2000" dirty="0">
              <a:solidFill>
                <a:schemeClr val="tx1"/>
              </a:solidFill>
            </a:endParaRPr>
          </a:p>
        </p:txBody>
      </p:sp>
      <p:sp>
        <p:nvSpPr>
          <p:cNvPr id="13" name="Rectangle 12"/>
          <p:cNvSpPr/>
          <p:nvPr/>
        </p:nvSpPr>
        <p:spPr>
          <a:xfrm>
            <a:off x="457200" y="6019800"/>
            <a:ext cx="8229600" cy="8382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মোহাম্মদ </a:t>
            </a:r>
            <a:r>
              <a:rPr lang="en-US" dirty="0" err="1" smtClean="0">
                <a:solidFill>
                  <a:schemeClr val="tx1"/>
                </a:solidFill>
              </a:rPr>
              <a:t>সাখাওয়াত</a:t>
            </a:r>
            <a:r>
              <a:rPr lang="en-US" dirty="0" smtClean="0">
                <a:solidFill>
                  <a:schemeClr val="tx1"/>
                </a:solidFill>
              </a:rPr>
              <a:t> </a:t>
            </a:r>
            <a:r>
              <a:rPr lang="bn-IN" dirty="0" smtClean="0">
                <a:solidFill>
                  <a:schemeClr val="tx1"/>
                </a:solidFill>
              </a:rPr>
              <a:t>হো</a:t>
            </a:r>
            <a:r>
              <a:rPr lang="en-US" dirty="0" err="1" smtClean="0">
                <a:solidFill>
                  <a:schemeClr val="tx1"/>
                </a:solidFill>
              </a:rPr>
              <a:t>সেন</a:t>
            </a:r>
            <a:r>
              <a:rPr lang="en-US" dirty="0" smtClean="0">
                <a:solidFill>
                  <a:schemeClr val="tx1"/>
                </a:solidFill>
              </a:rPr>
              <a:t>, ০১৯১৭৬৬৩৬৪৮৬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1506"/>
                                        </p:tgtEl>
                                        <p:attrNameLst>
                                          <p:attrName>style.visibility</p:attrName>
                                        </p:attrNameLst>
                                      </p:cBhvr>
                                      <p:to>
                                        <p:strVal val="visible"/>
                                      </p:to>
                                    </p:set>
                                    <p:animEffect transition="in" filter="wipe(down)">
                                      <p:cBhvr>
                                        <p:cTn id="14" dur="500"/>
                                        <p:tgtEl>
                                          <p:spTgt spid="2150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4)">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27" dur="1000" fill="hold"/>
                                        <p:tgtEl>
                                          <p:spTgt spid="11"/>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rgbClr val="00B050"/>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5" name="Rectangle 4"/>
          <p:cNvSpPr/>
          <p:nvPr/>
        </p:nvSpPr>
        <p:spPr>
          <a:xfrm>
            <a:off x="0" y="1752600"/>
            <a:ext cx="9144000" cy="4495800"/>
          </a:xfrm>
          <a:prstGeom prst="rect">
            <a:avLst/>
          </a:prstGeom>
          <a:solidFill>
            <a:srgbClr val="FFFF00"/>
          </a:solidFill>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 name="Rounded Rectangle 6"/>
          <p:cNvSpPr/>
          <p:nvPr/>
        </p:nvSpPr>
        <p:spPr>
          <a:xfrm>
            <a:off x="1600200" y="381000"/>
            <a:ext cx="6553200" cy="9144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bn-IN" sz="4000" dirty="0" smtClean="0">
                <a:solidFill>
                  <a:schemeClr val="tx1"/>
                </a:solidFill>
                <a:latin typeface="SutonnyOMJ" pitchFamily="2" charset="0"/>
                <a:cs typeface="SutonnyOMJ" pitchFamily="2" charset="0"/>
              </a:rPr>
              <a:t>একতারা ও দোতারা </a:t>
            </a:r>
            <a:endParaRPr lang="en-US" sz="4000" dirty="0">
              <a:solidFill>
                <a:schemeClr val="tx1"/>
              </a:solidFill>
              <a:latin typeface="SutonnyOMJ" pitchFamily="2" charset="0"/>
              <a:cs typeface="SutonnyOMJ" pitchFamily="2" charset="0"/>
            </a:endParaRPr>
          </a:p>
        </p:txBody>
      </p:sp>
      <p:sp>
        <p:nvSpPr>
          <p:cNvPr id="8" name="Rectangle 7"/>
          <p:cNvSpPr/>
          <p:nvPr/>
        </p:nvSpPr>
        <p:spPr>
          <a:xfrm>
            <a:off x="457200" y="2057400"/>
            <a:ext cx="3733800" cy="2438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5029200" y="1981200"/>
            <a:ext cx="3733800" cy="2438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1506" name="Picture 2" descr="F:\New folder\index 79.jpg"/>
          <p:cNvPicPr>
            <a:picLocks noChangeAspect="1" noChangeArrowheads="1"/>
          </p:cNvPicPr>
          <p:nvPr/>
        </p:nvPicPr>
        <p:blipFill>
          <a:blip r:embed="rId2"/>
          <a:srcRect/>
          <a:stretch>
            <a:fillRect/>
          </a:stretch>
        </p:blipFill>
        <p:spPr bwMode="auto">
          <a:xfrm>
            <a:off x="457200" y="1905000"/>
            <a:ext cx="3810000" cy="2590800"/>
          </a:xfrm>
          <a:prstGeom prst="rect">
            <a:avLst/>
          </a:prstGeom>
          <a:ln w="88900" cap="sq" cmpd="thickThin">
            <a:solidFill>
              <a:srgbClr val="FF0000"/>
            </a:solidFill>
            <a:prstDash val="solid"/>
            <a:miter lim="800000"/>
          </a:ln>
          <a:effectLst>
            <a:innerShdw blurRad="76200">
              <a:srgbClr val="000000"/>
            </a:innerShdw>
          </a:effectLst>
        </p:spPr>
      </p:pic>
      <p:sp>
        <p:nvSpPr>
          <p:cNvPr id="11" name="Rectangle 10"/>
          <p:cNvSpPr/>
          <p:nvPr/>
        </p:nvSpPr>
        <p:spPr>
          <a:xfrm>
            <a:off x="0" y="4724400"/>
            <a:ext cx="9144000" cy="1524000"/>
          </a:xfrm>
          <a:prstGeom prst="rect">
            <a:avLst/>
          </a:prstGeom>
          <a:solidFill>
            <a:srgbClr val="00B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latin typeface="SutonnyOMJ" pitchFamily="2" charset="0"/>
                <a:cs typeface="SutonnyOMJ" pitchFamily="2" charset="0"/>
              </a:rPr>
              <a:t>এগুলো তার বিশিষ্ট বাদ্যযন্ত্র। এসব যন্ত্রে তারের কম্পানের ফলে সুশ্রাব্য বা সুরেলা শব্দ সৃষ্টি করা যায়। এসব বাদ্যযন্ত্রের তারকে টেনে ছেড়ে দিলে বা কোনো কিছু  দিয়ে নাড়াচাড়া করলে তা কাঁপে এবং সুরেলা শব্দ উৎপন্ন করা যায়। তারের  দৈর্ঘ্য ও পুরুত্ব বাড়িয়ে বা কমিয়ে এবং বেশি শক্ত করে টানটান করে শব্দের তীক্ষ্ণতা পরিবর্তন করা যায়। </a:t>
            </a:r>
            <a:endParaRPr lang="en-US" dirty="0">
              <a:latin typeface="SutonnyOMJ" pitchFamily="2" charset="0"/>
              <a:cs typeface="SutonnyOMJ" pitchFamily="2" charset="0"/>
            </a:endParaRPr>
          </a:p>
        </p:txBody>
      </p:sp>
      <p:sp>
        <p:nvSpPr>
          <p:cNvPr id="12" name="TextBox 11"/>
          <p:cNvSpPr txBox="1"/>
          <p:nvPr/>
        </p:nvSpPr>
        <p:spPr>
          <a:xfrm>
            <a:off x="1981200" y="2133600"/>
            <a:ext cx="1908215" cy="523220"/>
          </a:xfrm>
          <a:prstGeom prst="rect">
            <a:avLst/>
          </a:prstGeom>
          <a:noFill/>
        </p:spPr>
        <p:txBody>
          <a:bodyPr vert="vert270" wrap="square" rtlCol="0">
            <a:spAutoFit/>
          </a:bodyPr>
          <a:lstStyle/>
          <a:p>
            <a:r>
              <a:rPr lang="bn-IN" sz="2800" dirty="0" smtClean="0"/>
              <a:t>একতারা </a:t>
            </a:r>
            <a:endParaRPr lang="en-US" sz="2800" dirty="0"/>
          </a:p>
        </p:txBody>
      </p:sp>
      <p:pic>
        <p:nvPicPr>
          <p:cNvPr id="3" name="Picture 2" descr="C:\Users\sagor khan\Downloads\index.jpg"/>
          <p:cNvPicPr>
            <a:picLocks noChangeAspect="1" noChangeArrowheads="1"/>
          </p:cNvPicPr>
          <p:nvPr/>
        </p:nvPicPr>
        <p:blipFill>
          <a:blip r:embed="rId3"/>
          <a:srcRect/>
          <a:stretch>
            <a:fillRect/>
          </a:stretch>
        </p:blipFill>
        <p:spPr bwMode="auto">
          <a:xfrm>
            <a:off x="5029200" y="1905000"/>
            <a:ext cx="3810000" cy="2514600"/>
          </a:xfrm>
          <a:prstGeom prst="rect">
            <a:avLst/>
          </a:prstGeom>
          <a:ln w="88900" cap="sq" cmpd="thickThin">
            <a:solidFill>
              <a:srgbClr val="FF0000"/>
            </a:solidFill>
            <a:prstDash val="solid"/>
            <a:miter lim="800000"/>
          </a:ln>
          <a:effectLst>
            <a:innerShdw blurRad="76200">
              <a:srgbClr val="000000"/>
            </a:innerShdw>
          </a:effectLst>
        </p:spPr>
      </p:pic>
      <p:sp>
        <p:nvSpPr>
          <p:cNvPr id="13" name="TextBox 12"/>
          <p:cNvSpPr txBox="1"/>
          <p:nvPr/>
        </p:nvSpPr>
        <p:spPr>
          <a:xfrm>
            <a:off x="6096001" y="2057400"/>
            <a:ext cx="1617559" cy="461665"/>
          </a:xfrm>
          <a:prstGeom prst="rect">
            <a:avLst/>
          </a:prstGeom>
          <a:noFill/>
        </p:spPr>
        <p:txBody>
          <a:bodyPr vert="wordArtVert" wrap="square" rtlCol="0">
            <a:spAutoFit/>
          </a:bodyPr>
          <a:lstStyle/>
          <a:p>
            <a:r>
              <a:rPr lang="en-US" sz="2400" dirty="0" err="1" smtClean="0"/>
              <a:t>দোতারা</a:t>
            </a:r>
            <a:r>
              <a:rPr lang="en-US" sz="2400" dirty="0" smtClean="0"/>
              <a:t> </a:t>
            </a:r>
            <a:endParaRPr lang="en-US" sz="2400" dirty="0"/>
          </a:p>
        </p:txBody>
      </p:sp>
      <p:sp>
        <p:nvSpPr>
          <p:cNvPr id="14" name="Rectangle 13"/>
          <p:cNvSpPr/>
          <p:nvPr/>
        </p:nvSpPr>
        <p:spPr>
          <a:xfrm>
            <a:off x="4419600" y="1905000"/>
            <a:ext cx="457200" cy="2514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solidFill>
                  <a:schemeClr val="tx1"/>
                </a:solidFill>
              </a:rPr>
              <a:t>শব্দ সৃষ্টিকারী যন্ত্র</a:t>
            </a:r>
            <a:endParaRPr lang="en-US" dirty="0">
              <a:solidFill>
                <a:schemeClr val="tx1"/>
              </a:solidFill>
            </a:endParaRPr>
          </a:p>
        </p:txBody>
      </p:sp>
      <p:sp>
        <p:nvSpPr>
          <p:cNvPr id="15" name="Content Placeholder 14"/>
          <p:cNvSpPr>
            <a:spLocks noGrp="1"/>
          </p:cNvSpPr>
          <p:nvPr>
            <p:ph idx="1"/>
          </p:nvPr>
        </p:nvSpPr>
        <p:spPr>
          <a:xfrm>
            <a:off x="457200" y="1752600"/>
            <a:ext cx="8229600" cy="4419599"/>
          </a:xfrm>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1506"/>
                                        </p:tgtEl>
                                        <p:attrNameLst>
                                          <p:attrName>style.visibility</p:attrName>
                                        </p:attrNameLst>
                                      </p:cBhvr>
                                      <p:to>
                                        <p:strVal val="visible"/>
                                      </p:to>
                                    </p:set>
                                    <p:animEffect transition="in" filter="wheel(4)">
                                      <p:cBhvr>
                                        <p:cTn id="19" dur="2000"/>
                                        <p:tgtEl>
                                          <p:spTgt spid="2150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down)">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0" fill="hold"/>
                                        <p:tgtEl>
                                          <p:spTgt spid="13"/>
                                        </p:tgtEl>
                                        <p:attrNameLst>
                                          <p:attrName>ppt_x</p:attrName>
                                        </p:attrNameLst>
                                      </p:cBhvr>
                                      <p:tavLst>
                                        <p:tav tm="0">
                                          <p:val>
                                            <p:strVal val="#ppt_x"/>
                                          </p:val>
                                        </p:tav>
                                        <p:tav tm="100000">
                                          <p:val>
                                            <p:strVal val="#ppt_x"/>
                                          </p:val>
                                        </p:tav>
                                      </p:tavLst>
                                    </p:anim>
                                    <p:anim calcmode="lin" valueType="num">
                                      <p:cBhvr additive="base">
                                        <p:cTn id="35"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iterate type="lt">
                                    <p:tmPct val="10000"/>
                                  </p:iterate>
                                  <p:childTnLst>
                                    <p:set>
                                      <p:cBhvr>
                                        <p:cTn id="39" dur="1" fill="hold">
                                          <p:stCondLst>
                                            <p:cond delay="0"/>
                                          </p:stCondLst>
                                        </p:cTn>
                                        <p:tgtEl>
                                          <p:spTgt spid="14"/>
                                        </p:tgtEl>
                                        <p:attrNameLst>
                                          <p:attrName>style.visibility</p:attrName>
                                        </p:attrNameLst>
                                      </p:cBhvr>
                                      <p:to>
                                        <p:strVal val="visible"/>
                                      </p:to>
                                    </p:set>
                                    <p:animEffect transition="in" filter="fade">
                                      <p:cBhvr>
                                        <p:cTn id="40" dur="2000"/>
                                        <p:tgtEl>
                                          <p:spTgt spid="14"/>
                                        </p:tgtEl>
                                      </p:cBhvr>
                                    </p:animEffect>
                                    <p:anim calcmode="lin" valueType="num">
                                      <p:cBhvr>
                                        <p:cTn id="41" dur="2000" fill="hold"/>
                                        <p:tgtEl>
                                          <p:spTgt spid="14"/>
                                        </p:tgtEl>
                                        <p:attrNameLst>
                                          <p:attrName>ppt_w</p:attrName>
                                        </p:attrNameLst>
                                      </p:cBhvr>
                                      <p:tavLst>
                                        <p:tav tm="0" fmla="#ppt_w*sin(2.5*pi*$)">
                                          <p:val>
                                            <p:fltVal val="0"/>
                                          </p:val>
                                        </p:tav>
                                        <p:tav tm="100000">
                                          <p:val>
                                            <p:fltVal val="1"/>
                                          </p:val>
                                        </p:tav>
                                      </p:tavLst>
                                    </p:anim>
                                    <p:anim calcmode="lin" valueType="num">
                                      <p:cBhvr>
                                        <p:cTn id="42"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3" grpId="0"/>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noFill/>
          </a:ln>
          <a:effectLst/>
          <a:scene3d>
            <a:camera prst="orthographicFront">
              <a:rot lat="0" lon="0" rev="0"/>
            </a:camera>
            <a:lightRig rig="contrasting" dir="t">
              <a:rot lat="0" lon="0" rev="7800000"/>
            </a:lightRig>
          </a:scene3d>
          <a:sp3d>
            <a:bevelT w="139700" h="139700"/>
          </a:sp3d>
        </p:spPr>
        <p:txBody>
          <a:bodyPr/>
          <a:lstStyle/>
          <a:p>
            <a:r>
              <a:rPr lang="en-US" dirty="0" smtClean="0"/>
              <a:t>.</a:t>
            </a:r>
            <a:endParaRPr lang="en-US" dirty="0"/>
          </a:p>
        </p:txBody>
      </p:sp>
      <p:sp>
        <p:nvSpPr>
          <p:cNvPr id="3" name="Content Placeholder 2"/>
          <p:cNvSpPr>
            <a:spLocks noGrp="1"/>
          </p:cNvSpPr>
          <p:nvPr>
            <p:ph idx="1"/>
          </p:nvPr>
        </p:nvSpPr>
        <p:spPr>
          <a:xfrm>
            <a:off x="457200" y="1600200"/>
            <a:ext cx="8229600" cy="4572000"/>
          </a:xfrm>
          <a:solidFill>
            <a:schemeClr val="accent3"/>
          </a:solidFill>
          <a:ln>
            <a:solidFill>
              <a:srgbClr val="FF0000"/>
            </a:solidFill>
          </a:ln>
        </p:spPr>
        <p:txBody>
          <a:bodyPr/>
          <a:lstStyle/>
          <a:p>
            <a:endParaRPr lang="en-US" dirty="0"/>
          </a:p>
        </p:txBody>
      </p:sp>
      <p:sp>
        <p:nvSpPr>
          <p:cNvPr id="4" name="Rounded Rectangle 3"/>
          <p:cNvSpPr/>
          <p:nvPr/>
        </p:nvSpPr>
        <p:spPr>
          <a:xfrm>
            <a:off x="1600200" y="381000"/>
            <a:ext cx="6324600" cy="914400"/>
          </a:xfrm>
          <a:prstGeom prst="roundRect">
            <a:avLst/>
          </a:prstGeom>
          <a:ln>
            <a:no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2"/>
          </a:fillRef>
          <a:effectRef idx="1">
            <a:schemeClr val="accent2"/>
          </a:effectRef>
          <a:fontRef idx="minor">
            <a:schemeClr val="lt1"/>
          </a:fontRef>
        </p:style>
        <p:txBody>
          <a:bodyPr rtlCol="0" anchor="ctr"/>
          <a:lstStyle/>
          <a:p>
            <a:pPr algn="ctr"/>
            <a:r>
              <a:rPr lang="bn-IN" sz="4400" dirty="0" smtClean="0">
                <a:solidFill>
                  <a:schemeClr val="tx1"/>
                </a:solidFill>
                <a:latin typeface="SutonnyOMJ" pitchFamily="2" charset="0"/>
                <a:cs typeface="SutonnyOMJ" pitchFamily="2" charset="0"/>
              </a:rPr>
              <a:t>নিচের চিত্র</a:t>
            </a:r>
            <a:r>
              <a:rPr lang="en-US" sz="4400" dirty="0" err="1" smtClean="0">
                <a:solidFill>
                  <a:schemeClr val="tx1"/>
                </a:solidFill>
                <a:latin typeface="SutonnyOMJ" pitchFamily="2" charset="0"/>
                <a:cs typeface="SutonnyOMJ" pitchFamily="2" charset="0"/>
              </a:rPr>
              <a:t>টি</a:t>
            </a:r>
            <a:r>
              <a:rPr lang="en-US" sz="4400" dirty="0" smtClean="0">
                <a:solidFill>
                  <a:schemeClr val="tx1"/>
                </a:solidFill>
                <a:latin typeface="SutonnyOMJ" pitchFamily="2" charset="0"/>
                <a:cs typeface="SutonnyOMJ" pitchFamily="2" charset="0"/>
              </a:rPr>
              <a:t> </a:t>
            </a:r>
            <a:r>
              <a:rPr lang="bn-IN" sz="4400" dirty="0" smtClean="0">
                <a:solidFill>
                  <a:schemeClr val="tx1"/>
                </a:solidFill>
                <a:latin typeface="SutonnyOMJ" pitchFamily="2" charset="0"/>
                <a:cs typeface="SutonnyOMJ" pitchFamily="2" charset="0"/>
              </a:rPr>
              <a:t>  ভাল করে লক্ষ কর </a:t>
            </a:r>
            <a:endParaRPr lang="en-US" sz="4400" dirty="0">
              <a:solidFill>
                <a:schemeClr val="tx1"/>
              </a:solidFill>
              <a:latin typeface="SutonnyOMJ" pitchFamily="2" charset="0"/>
              <a:cs typeface="SutonnyOMJ" pitchFamily="2" charset="0"/>
            </a:endParaRPr>
          </a:p>
        </p:txBody>
      </p:sp>
      <p:sp>
        <p:nvSpPr>
          <p:cNvPr id="5" name="Rectangle 4"/>
          <p:cNvSpPr/>
          <p:nvPr/>
        </p:nvSpPr>
        <p:spPr>
          <a:xfrm>
            <a:off x="1828800" y="1828800"/>
            <a:ext cx="3352800" cy="3124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1506" name="Picture 2" descr="C:\Users\sagor khan\Downloads\index.jpg"/>
          <p:cNvPicPr>
            <a:picLocks noChangeAspect="1" noChangeArrowheads="1"/>
          </p:cNvPicPr>
          <p:nvPr/>
        </p:nvPicPr>
        <p:blipFill>
          <a:blip r:embed="rId2"/>
          <a:srcRect/>
          <a:stretch>
            <a:fillRect/>
          </a:stretch>
        </p:blipFill>
        <p:spPr bwMode="auto">
          <a:xfrm>
            <a:off x="1524000" y="1828800"/>
            <a:ext cx="3886200" cy="3200400"/>
          </a:xfrm>
          <a:prstGeom prst="rect">
            <a:avLst/>
          </a:prstGeom>
          <a:ln w="88900" cap="sq" cmpd="thickThin">
            <a:noFill/>
            <a:prstDash val="solid"/>
            <a:miter lim="800000"/>
          </a:ln>
          <a:effectLst/>
          <a:scene3d>
            <a:camera prst="orthographicFront">
              <a:rot lat="0" lon="0" rev="0"/>
            </a:camera>
            <a:lightRig rig="contrasting" dir="t">
              <a:rot lat="0" lon="0" rev="7800000"/>
            </a:lightRig>
          </a:scene3d>
          <a:sp3d>
            <a:bevelT w="139700" h="139700"/>
          </a:sp3d>
        </p:spPr>
      </p:pic>
      <p:sp>
        <p:nvSpPr>
          <p:cNvPr id="10" name="Oval 9"/>
          <p:cNvSpPr/>
          <p:nvPr/>
        </p:nvSpPr>
        <p:spPr>
          <a:xfrm>
            <a:off x="5638800" y="2286000"/>
            <a:ext cx="2667000" cy="1295400"/>
          </a:xfrm>
          <a:prstGeom prst="ellipse">
            <a:avLst/>
          </a:prstGeom>
          <a:ln>
            <a:no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2"/>
          </a:fillRef>
          <a:effectRef idx="1">
            <a:schemeClr val="accent2"/>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শব্দ সৃষ্টিকারী যন্ত্র</a:t>
            </a:r>
            <a:endParaRPr lang="en-US" sz="2400" dirty="0">
              <a:solidFill>
                <a:schemeClr val="tx1"/>
              </a:solidFill>
              <a:latin typeface="SutonnyOMJ" pitchFamily="2" charset="0"/>
              <a:cs typeface="SutonnyOMJ" pitchFamily="2" charset="0"/>
            </a:endParaRPr>
          </a:p>
        </p:txBody>
      </p:sp>
      <p:sp>
        <p:nvSpPr>
          <p:cNvPr id="14" name="Down Arrow 13"/>
          <p:cNvSpPr/>
          <p:nvPr/>
        </p:nvSpPr>
        <p:spPr>
          <a:xfrm rot="3249658">
            <a:off x="2763252" y="1688438"/>
            <a:ext cx="589279" cy="726757"/>
          </a:xfrm>
          <a:prstGeom prst="downArrow">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Rounded Rectangle 15"/>
          <p:cNvSpPr/>
          <p:nvPr/>
        </p:nvSpPr>
        <p:spPr>
          <a:xfrm>
            <a:off x="4876800" y="5334000"/>
            <a:ext cx="3810000" cy="609600"/>
          </a:xfrm>
          <a:prstGeom prst="roundRect">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latin typeface="SutonnyOMJ" pitchFamily="2" charset="0"/>
                <a:cs typeface="SutonnyOMJ" pitchFamily="2" charset="0"/>
              </a:rPr>
              <a:t>সাইকেলের বেল </a:t>
            </a:r>
            <a:endParaRPr lang="en-US" sz="2800" dirty="0">
              <a:latin typeface="SutonnyOMJ" pitchFamily="2" charset="0"/>
              <a:cs typeface="SutonnyOMJ" pitchFamily="2" charset="0"/>
            </a:endParaRPr>
          </a:p>
        </p:txBody>
      </p:sp>
      <p:sp>
        <p:nvSpPr>
          <p:cNvPr id="13" name="Rectangle 12"/>
          <p:cNvSpPr/>
          <p:nvPr/>
        </p:nvSpPr>
        <p:spPr>
          <a:xfrm>
            <a:off x="381000" y="6096000"/>
            <a:ext cx="8382000" cy="762000"/>
          </a:xfrm>
          <a:prstGeom prst="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solidFill>
                  <a:schemeClr val="tx1"/>
                </a:solidFill>
              </a:rPr>
              <a:t>                          </a:t>
            </a:r>
            <a:r>
              <a:rPr lang="bn-IN" dirty="0" smtClean="0">
                <a:solidFill>
                  <a:schemeClr val="tx1"/>
                </a:solidFill>
                <a:latin typeface="SutonnyOMJ" pitchFamily="2" charset="0"/>
                <a:cs typeface="SutonnyOMJ" pitchFamily="2" charset="0"/>
              </a:rPr>
              <a:t>মোহাম্মদ </a:t>
            </a:r>
            <a:r>
              <a:rPr lang="en-US" dirty="0" err="1" smtClean="0">
                <a:solidFill>
                  <a:schemeClr val="tx1"/>
                </a:solidFill>
                <a:latin typeface="SutonnyOMJ" pitchFamily="2" charset="0"/>
                <a:cs typeface="SutonnyOMJ" pitchFamily="2" charset="0"/>
              </a:rPr>
              <a:t>সাখাওয়াত</a:t>
            </a:r>
            <a:r>
              <a:rPr lang="en-US" dirty="0" smtClean="0">
                <a:solidFill>
                  <a:schemeClr val="tx1"/>
                </a:solidFill>
                <a:latin typeface="SutonnyOMJ" pitchFamily="2" charset="0"/>
                <a:cs typeface="SutonnyOMJ" pitchFamily="2" charset="0"/>
              </a:rPr>
              <a:t> </a:t>
            </a:r>
            <a:r>
              <a:rPr lang="en-US" dirty="0" err="1" smtClean="0">
                <a:solidFill>
                  <a:schemeClr val="tx1"/>
                </a:solidFill>
                <a:latin typeface="SutonnyOMJ" pitchFamily="2" charset="0"/>
                <a:cs typeface="SutonnyOMJ" pitchFamily="2" charset="0"/>
              </a:rPr>
              <a:t>হোসেন</a:t>
            </a:r>
            <a:r>
              <a:rPr lang="bn-IN" dirty="0" smtClean="0">
                <a:solidFill>
                  <a:schemeClr val="tx1"/>
                </a:solidFill>
                <a:latin typeface="SutonnyOMJ" pitchFamily="2" charset="0"/>
                <a:cs typeface="SutonnyOMJ" pitchFamily="2" charset="0"/>
              </a:rPr>
              <a:t> </a:t>
            </a:r>
            <a:r>
              <a:rPr lang="en-US" dirty="0" smtClean="0">
                <a:solidFill>
                  <a:schemeClr val="tx1"/>
                </a:solidFill>
                <a:latin typeface="SutonnyOMJ" pitchFamily="2" charset="0"/>
                <a:cs typeface="SutonnyOMJ" pitchFamily="2" charset="0"/>
              </a:rPr>
              <a:t>       </a:t>
            </a:r>
            <a:r>
              <a:rPr lang="bn-IN" dirty="0" smtClean="0">
                <a:solidFill>
                  <a:schemeClr val="tx1"/>
                </a:solidFill>
                <a:latin typeface="SutonnyOMJ" pitchFamily="2" charset="0"/>
                <a:cs typeface="SutonnyOMJ" pitchFamily="2" charset="0"/>
              </a:rPr>
              <a:t>০১৯১৭৬৩৬৪৮৬ </a:t>
            </a:r>
            <a:r>
              <a:rPr lang="en-US" dirty="0" smtClean="0">
                <a:solidFill>
                  <a:schemeClr val="tx1"/>
                </a:solidFill>
                <a:latin typeface="SutonnyOMJ" pitchFamily="2" charset="0"/>
                <a:cs typeface="SutonnyOMJ" pitchFamily="2" charset="0"/>
              </a:rPr>
              <a:t> </a:t>
            </a:r>
            <a:endParaRPr lang="en-US"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heel(4)">
                                      <p:cBhvr>
                                        <p:cTn id="7" dur="20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0" fill="hold"/>
                                        <p:tgtEl>
                                          <p:spTgt spid="14"/>
                                        </p:tgtEl>
                                        <p:attrNameLst>
                                          <p:attrName>ppt_x</p:attrName>
                                        </p:attrNameLst>
                                      </p:cBhvr>
                                      <p:tavLst>
                                        <p:tav tm="0">
                                          <p:val>
                                            <p:strVal val="#ppt_x"/>
                                          </p:val>
                                        </p:tav>
                                        <p:tav tm="100000">
                                          <p:val>
                                            <p:strVal val="#ppt_x"/>
                                          </p:val>
                                        </p:tav>
                                      </p:tavLst>
                                    </p:anim>
                                    <p:anim calcmode="lin" valueType="num">
                                      <p:cBhvr additive="base">
                                        <p:cTn id="18"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1"/>
            </a:solidFill>
          </a:ln>
        </p:spPr>
        <p:txBody>
          <a:bodyPr>
            <a:normAutofit/>
          </a:bodyPr>
          <a:lstStyle/>
          <a:p>
            <a:r>
              <a:rPr lang="en-US" sz="4000" dirty="0" err="1" smtClean="0">
                <a:latin typeface="SutonnyOMJ" pitchFamily="2" charset="0"/>
                <a:cs typeface="SutonnyOMJ" pitchFamily="2" charset="0"/>
              </a:rPr>
              <a:t>সাইকেল</a:t>
            </a:r>
            <a:r>
              <a:rPr lang="en-US" sz="4000" dirty="0" smtClean="0">
                <a:latin typeface="SutonnyOMJ" pitchFamily="2" charset="0"/>
                <a:cs typeface="SutonnyOMJ" pitchFamily="2" charset="0"/>
              </a:rPr>
              <a:t> </a:t>
            </a:r>
            <a:r>
              <a:rPr lang="en-US" sz="4000" dirty="0" err="1" smtClean="0">
                <a:latin typeface="SutonnyOMJ" pitchFamily="2" charset="0"/>
                <a:cs typeface="SutonnyOMJ" pitchFamily="2" charset="0"/>
              </a:rPr>
              <a:t>বা</a:t>
            </a:r>
            <a:r>
              <a:rPr lang="en-US" sz="4000" dirty="0" smtClean="0">
                <a:latin typeface="SutonnyOMJ" pitchFamily="2" charset="0"/>
                <a:cs typeface="SutonnyOMJ" pitchFamily="2" charset="0"/>
              </a:rPr>
              <a:t> </a:t>
            </a:r>
            <a:r>
              <a:rPr lang="en-US" sz="4000" dirty="0" err="1" smtClean="0">
                <a:latin typeface="SutonnyOMJ" pitchFamily="2" charset="0"/>
                <a:cs typeface="SutonnyOMJ" pitchFamily="2" charset="0"/>
              </a:rPr>
              <a:t>রিকশার</a:t>
            </a:r>
            <a:r>
              <a:rPr lang="en-US" sz="4000" dirty="0" smtClean="0">
                <a:latin typeface="SutonnyOMJ" pitchFamily="2" charset="0"/>
                <a:cs typeface="SutonnyOMJ" pitchFamily="2" charset="0"/>
              </a:rPr>
              <a:t> </a:t>
            </a:r>
            <a:r>
              <a:rPr lang="en-US" sz="4000" dirty="0" err="1" smtClean="0">
                <a:latin typeface="SutonnyOMJ" pitchFamily="2" charset="0"/>
                <a:cs typeface="SutonnyOMJ" pitchFamily="2" charset="0"/>
              </a:rPr>
              <a:t>বেল</a:t>
            </a:r>
            <a:r>
              <a:rPr lang="en-US" sz="4000" dirty="0" smtClean="0">
                <a:latin typeface="SutonnyOMJ" pitchFamily="2" charset="0"/>
                <a:cs typeface="SutonnyOMJ" pitchFamily="2" charset="0"/>
              </a:rPr>
              <a:t> </a:t>
            </a:r>
            <a:endParaRPr lang="en-US" sz="4000" dirty="0">
              <a:latin typeface="SutonnyOMJ" pitchFamily="2" charset="0"/>
              <a:cs typeface="SutonnyOMJ" pitchFamily="2" charset="0"/>
            </a:endParaRPr>
          </a:p>
        </p:txBody>
      </p:sp>
      <p:sp>
        <p:nvSpPr>
          <p:cNvPr id="3" name="Content Placeholder 2"/>
          <p:cNvSpPr>
            <a:spLocks noGrp="1"/>
          </p:cNvSpPr>
          <p:nvPr>
            <p:ph idx="1"/>
          </p:nvPr>
        </p:nvSpPr>
        <p:spPr>
          <a:solidFill>
            <a:srgbClr val="92D050"/>
          </a:solidFill>
          <a:ln>
            <a:solidFill>
              <a:srgbClr val="FF0000"/>
            </a:solidFill>
          </a:ln>
        </p:spPr>
        <p:txBody>
          <a:bodyPr/>
          <a:lstStyle/>
          <a:p>
            <a:endParaRPr lang="en-US" dirty="0"/>
          </a:p>
        </p:txBody>
      </p:sp>
      <p:sp>
        <p:nvSpPr>
          <p:cNvPr id="4" name="Rectangle 3"/>
          <p:cNvSpPr/>
          <p:nvPr/>
        </p:nvSpPr>
        <p:spPr>
          <a:xfrm>
            <a:off x="914400" y="1905000"/>
            <a:ext cx="7391400" cy="3886200"/>
          </a:xfrm>
          <a:prstGeom prst="rect">
            <a:avLst/>
          </a:prstGeom>
          <a:ln>
            <a:noFill/>
          </a:ln>
          <a:effectLst/>
          <a:scene3d>
            <a:camera prst="orthographicFront">
              <a:rot lat="0" lon="0" rev="0"/>
            </a:camera>
            <a:lightRig rig="contrasting" dir="t">
              <a:rot lat="0" lon="0" rev="7800000"/>
            </a:lightRig>
          </a:scene3d>
          <a:sp3d>
            <a:bevelT w="139700" h="139700"/>
          </a:sp3d>
        </p:spPr>
        <p:style>
          <a:lnRef idx="2">
            <a:schemeClr val="accent2"/>
          </a:lnRef>
          <a:fillRef idx="1">
            <a:schemeClr val="lt1"/>
          </a:fillRef>
          <a:effectRef idx="0">
            <a:schemeClr val="accent2"/>
          </a:effectRef>
          <a:fontRef idx="minor">
            <a:schemeClr val="dk1"/>
          </a:fontRef>
        </p:style>
        <p:txBody>
          <a:bodyPr rtlCol="0" anchor="ctr"/>
          <a:lstStyle/>
          <a:p>
            <a:pPr algn="ctr"/>
            <a:r>
              <a:rPr lang="bn-IN" sz="2800" dirty="0" smtClean="0">
                <a:solidFill>
                  <a:schemeClr val="tx1"/>
                </a:solidFill>
                <a:latin typeface="SutonnyOMJ" pitchFamily="2" charset="0"/>
                <a:cs typeface="SutonnyOMJ" pitchFamily="2" charset="0"/>
              </a:rPr>
              <a:t>আমরা সাইকেল বা রিকশার বেলের টুংটাং শব্দের সাথে পরিচিতি। এই বেলে গোলাকার একটি ধাতব বাটি উপুর করে রাখা হয়। বাটির নিচে একটি ধাতব হাতুরি লাগানো হয়। একটি হাতলেওর সাহায্যে হাতুরি নাড়াচাড়া করলে তা বাটিতে আঘাত করে। বাটির কম্পনের ফলে টুংটাং ঘণ্টা বাজে। </a:t>
            </a:r>
            <a:endParaRPr lang="en-US" sz="2800" dirty="0">
              <a:solidFill>
                <a:schemeClr val="tx1"/>
              </a:solidFill>
              <a:latin typeface="SutonnyOMJ" pitchFamily="2" charset="0"/>
              <a:cs typeface="SutonnyOMJ" pitchFamily="2" charset="0"/>
            </a:endParaRPr>
          </a:p>
        </p:txBody>
      </p:sp>
      <p:sp>
        <p:nvSpPr>
          <p:cNvPr id="5" name="Rectangle 4"/>
          <p:cNvSpPr/>
          <p:nvPr/>
        </p:nvSpPr>
        <p:spPr>
          <a:xfrm>
            <a:off x="457200" y="5943600"/>
            <a:ext cx="8229600" cy="762000"/>
          </a:xfrm>
          <a:prstGeom prst="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latin typeface="SutonnyOMJ" pitchFamily="2" charset="0"/>
                <a:cs typeface="SutonnyOMJ" pitchFamily="2" charset="0"/>
              </a:rPr>
              <a:t>মোহাম্মদ সাখাওয়াত হোসেন,০১৯১৭৬৩৬৪৮৬</a:t>
            </a:r>
            <a:r>
              <a:rPr lang="bn-IN"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3" name="Content Placeholder 2"/>
          <p:cNvSpPr>
            <a:spLocks noGrp="1"/>
          </p:cNvSpPr>
          <p:nvPr>
            <p:ph idx="1"/>
          </p:nvPr>
        </p:nvSpPr>
        <p:spPr>
          <a:solidFill>
            <a:srgbClr val="FF0000"/>
          </a:solidFill>
          <a:ln>
            <a:solidFill>
              <a:schemeClr val="tx1"/>
            </a:solidFill>
          </a:ln>
        </p:spPr>
        <p:txBody>
          <a:bodyPr/>
          <a:lstStyle/>
          <a:p>
            <a:endParaRPr lang="en-US" dirty="0"/>
          </a:p>
        </p:txBody>
      </p:sp>
      <p:sp>
        <p:nvSpPr>
          <p:cNvPr id="4" name="Oval 3"/>
          <p:cNvSpPr/>
          <p:nvPr/>
        </p:nvSpPr>
        <p:spPr>
          <a:xfrm>
            <a:off x="1905000" y="304800"/>
            <a:ext cx="5029200" cy="1143000"/>
          </a:xfrm>
          <a:prstGeom prst="ellipse">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মূল্যায়ন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838200" y="1905000"/>
            <a:ext cx="7620000" cy="3733800"/>
          </a:xfrm>
          <a:prstGeom prst="rect">
            <a:avLst/>
          </a:prstGeom>
          <a:ln>
            <a:noFill/>
          </a:ln>
          <a:effectLst/>
          <a:scene3d>
            <a:camera prst="orthographicFront">
              <a:rot lat="0" lon="0" rev="0"/>
            </a:camera>
            <a:lightRig rig="contrasting" dir="t">
              <a:rot lat="0" lon="0" rev="7800000"/>
            </a:lightRig>
          </a:scene3d>
          <a:sp3d>
            <a:bevelT w="139700" h="139700"/>
          </a:sp3d>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3200" dirty="0" smtClean="0">
                <a:solidFill>
                  <a:schemeClr val="tx1"/>
                </a:solidFill>
                <a:latin typeface="SutonnyOMJ" pitchFamily="2" charset="0"/>
                <a:cs typeface="SutonnyOMJ" pitchFamily="2" charset="0"/>
              </a:rPr>
              <a:t>১। শব্দ দূষণের ফলে কোন রোগ হয়? </a:t>
            </a:r>
          </a:p>
          <a:p>
            <a:pPr algn="ctr"/>
            <a:r>
              <a:rPr lang="bn-IN" sz="3200" dirty="0" smtClean="0">
                <a:solidFill>
                  <a:schemeClr val="tx1"/>
                </a:solidFill>
                <a:latin typeface="SutonnyOMJ" pitchFamily="2" charset="0"/>
                <a:cs typeface="SutonnyOMJ" pitchFamily="2" charset="0"/>
              </a:rPr>
              <a:t>      (ক) আমাশয়       (খ) উচ্চ রক্তচাপ </a:t>
            </a:r>
          </a:p>
          <a:p>
            <a:pPr algn="ctr"/>
            <a:r>
              <a:rPr lang="bn-IN" sz="3200" dirty="0" smtClean="0">
                <a:solidFill>
                  <a:schemeClr val="tx1"/>
                </a:solidFill>
                <a:latin typeface="SutonnyOMJ" pitchFamily="2" charset="0"/>
                <a:cs typeface="SutonnyOMJ" pitchFamily="2" charset="0"/>
              </a:rPr>
              <a:t>(গ) ক্যানসার       (ঘ) বাতজ্বর </a:t>
            </a:r>
          </a:p>
          <a:p>
            <a:pPr algn="ctr"/>
            <a:r>
              <a:rPr lang="bn-IN" sz="3200" dirty="0" smtClean="0">
                <a:solidFill>
                  <a:schemeClr val="tx1"/>
                </a:solidFill>
                <a:latin typeface="SutonnyOMJ" pitchFamily="2" charset="0"/>
                <a:cs typeface="SutonnyOMJ" pitchFamily="2" charset="0"/>
              </a:rPr>
              <a:t>২। শব্দ সৃষ্টিকারী যন্ত্র কত প্রকার? </a:t>
            </a:r>
          </a:p>
          <a:p>
            <a:pPr algn="ctr"/>
            <a:r>
              <a:rPr lang="bn-IN" sz="3200" dirty="0" smtClean="0">
                <a:solidFill>
                  <a:schemeClr val="tx1"/>
                </a:solidFill>
                <a:latin typeface="SutonnyOMJ" pitchFamily="2" charset="0"/>
                <a:cs typeface="SutonnyOMJ" pitchFamily="2" charset="0"/>
              </a:rPr>
              <a:t>(ক) দুই             (খ) তিন </a:t>
            </a:r>
          </a:p>
          <a:p>
            <a:pPr algn="ctr"/>
            <a:r>
              <a:rPr lang="bn-IN" sz="3200" dirty="0" smtClean="0">
                <a:solidFill>
                  <a:schemeClr val="tx1"/>
                </a:solidFill>
                <a:latin typeface="SutonnyOMJ" pitchFamily="2" charset="0"/>
                <a:cs typeface="SutonnyOMJ" pitchFamily="2" charset="0"/>
              </a:rPr>
              <a:t>(গ) চার              (ঘ) পাঁচ </a:t>
            </a:r>
            <a:endParaRPr lang="en-US" sz="2800" dirty="0">
              <a:solidFill>
                <a:schemeClr val="tx1"/>
              </a:solidFill>
              <a:latin typeface="SutonnyOMJ" pitchFamily="2" charset="0"/>
              <a:cs typeface="SutonnyOMJ" pitchFamily="2" charset="0"/>
            </a:endParaRPr>
          </a:p>
        </p:txBody>
      </p:sp>
      <p:sp>
        <p:nvSpPr>
          <p:cNvPr id="6" name="Oval 5"/>
          <p:cNvSpPr/>
          <p:nvPr/>
        </p:nvSpPr>
        <p:spPr>
          <a:xfrm>
            <a:off x="5029200" y="2819400"/>
            <a:ext cx="533400" cy="533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Oval 6"/>
          <p:cNvSpPr/>
          <p:nvPr/>
        </p:nvSpPr>
        <p:spPr>
          <a:xfrm>
            <a:off x="2819400" y="4191000"/>
            <a:ext cx="609600" cy="457200"/>
          </a:xfrm>
          <a:prstGeom prst="ellipse">
            <a:avLst/>
          </a:prstGeom>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 name="Rectangle 7"/>
          <p:cNvSpPr/>
          <p:nvPr/>
        </p:nvSpPr>
        <p:spPr>
          <a:xfrm>
            <a:off x="457200" y="5867400"/>
            <a:ext cx="8229600" cy="533400"/>
          </a:xfrm>
          <a:prstGeom prst="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মোহাম্মদ সাখাওয়াত হোসেন </a:t>
            </a:r>
            <a:r>
              <a:rPr lang="bn-IN" sz="2000" dirty="0" smtClean="0">
                <a:solidFill>
                  <a:schemeClr val="tx1"/>
                </a:solidFill>
              </a:rPr>
              <a:t>, ০১৯১৭৬৩৬৪৮৬ </a:t>
            </a:r>
            <a:endParaRPr lang="en-US"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iterate type="lt">
                                    <p:tmPct val="10000"/>
                                  </p:iterate>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5">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iterate type="lt">
                                    <p:tmPct val="10000"/>
                                  </p:iterate>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anim calcmode="lin" valueType="num">
                                      <p:cBhvr>
                                        <p:cTn id="18"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0" fill="hold"/>
                                        <p:tgtEl>
                                          <p:spTgt spid="6"/>
                                        </p:tgtEl>
                                        <p:attrNameLst>
                                          <p:attrName>ppt_x</p:attrName>
                                        </p:attrNameLst>
                                      </p:cBhvr>
                                      <p:tavLst>
                                        <p:tav tm="0">
                                          <p:val>
                                            <p:strVal val="#ppt_x"/>
                                          </p:val>
                                        </p:tav>
                                        <p:tav tm="100000">
                                          <p:val>
                                            <p:strVal val="#ppt_x"/>
                                          </p:val>
                                        </p:tav>
                                      </p:tavLst>
                                    </p:anim>
                                    <p:anim calcmode="lin" valueType="num">
                                      <p:cBhvr additive="base">
                                        <p:cTn id="25"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iterate type="lt">
                                    <p:tmPct val="10000"/>
                                  </p:iterate>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2000"/>
                                        <p:tgtEl>
                                          <p:spTgt spid="5">
                                            <p:txEl>
                                              <p:pRg st="3" end="3"/>
                                            </p:txEl>
                                          </p:spTgt>
                                        </p:tgtEl>
                                      </p:cBhvr>
                                    </p:animEffect>
                                    <p:anim calcmode="lin" valueType="num">
                                      <p:cBhvr>
                                        <p:cTn id="31" dur="2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32" dur="2000" fill="hold"/>
                                        <p:tgtEl>
                                          <p:spTgt spid="5">
                                            <p:txEl>
                                              <p:pRg st="3" end="3"/>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iterate type="lt">
                                    <p:tmPct val="10000"/>
                                  </p:iterate>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2000"/>
                                        <p:tgtEl>
                                          <p:spTgt spid="5">
                                            <p:txEl>
                                              <p:pRg st="4" end="4"/>
                                            </p:txEl>
                                          </p:spTgt>
                                        </p:tgtEl>
                                      </p:cBhvr>
                                    </p:animEffect>
                                    <p:anim calcmode="lin" valueType="num">
                                      <p:cBhvr>
                                        <p:cTn id="36" dur="2000" fill="hold"/>
                                        <p:tgtEl>
                                          <p:spTgt spid="5">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5">
                                            <p:txEl>
                                              <p:pRg st="4" end="4"/>
                                            </p:txEl>
                                          </p:spTgt>
                                        </p:tgtEl>
                                        <p:attrNameLst>
                                          <p:attrName>ppt_h</p:attrName>
                                        </p:attrNameLst>
                                      </p:cBhvr>
                                      <p:tavLst>
                                        <p:tav tm="0">
                                          <p:val>
                                            <p:strVal val="#ppt_h"/>
                                          </p:val>
                                        </p:tav>
                                        <p:tav tm="100000">
                                          <p:val>
                                            <p:strVal val="#ppt_h"/>
                                          </p:val>
                                        </p:tav>
                                      </p:tavLst>
                                    </p:anim>
                                  </p:childTnLst>
                                </p:cTn>
                              </p:par>
                              <p:par>
                                <p:cTn id="38" presetID="45" presetClass="entr" presetSubtype="0" fill="hold" nodeType="withEffect">
                                  <p:stCondLst>
                                    <p:cond delay="0"/>
                                  </p:stCondLst>
                                  <p:iterate type="lt">
                                    <p:tmPct val="10000"/>
                                  </p:iterate>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2000"/>
                                        <p:tgtEl>
                                          <p:spTgt spid="5">
                                            <p:txEl>
                                              <p:pRg st="5" end="5"/>
                                            </p:txEl>
                                          </p:spTgt>
                                        </p:tgtEl>
                                      </p:cBhvr>
                                    </p:animEffect>
                                    <p:anim calcmode="lin" valueType="num">
                                      <p:cBhvr>
                                        <p:cTn id="41" dur="2000" fill="hold"/>
                                        <p:tgtEl>
                                          <p:spTgt spid="5">
                                            <p:txEl>
                                              <p:pRg st="5" end="5"/>
                                            </p:txEl>
                                          </p:spTgt>
                                        </p:tgtEl>
                                        <p:attrNameLst>
                                          <p:attrName>ppt_w</p:attrName>
                                        </p:attrNameLst>
                                      </p:cBhvr>
                                      <p:tavLst>
                                        <p:tav tm="0" fmla="#ppt_w*sin(2.5*pi*$)">
                                          <p:val>
                                            <p:fltVal val="0"/>
                                          </p:val>
                                        </p:tav>
                                        <p:tav tm="100000">
                                          <p:val>
                                            <p:fltVal val="1"/>
                                          </p:val>
                                        </p:tav>
                                      </p:tavLst>
                                    </p:anim>
                                    <p:anim calcmode="lin" valueType="num">
                                      <p:cBhvr>
                                        <p:cTn id="42" dur="2000" fill="hold"/>
                                        <p:tgtEl>
                                          <p:spTgt spid="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0" fill="hold"/>
                                        <p:tgtEl>
                                          <p:spTgt spid="7"/>
                                        </p:tgtEl>
                                        <p:attrNameLst>
                                          <p:attrName>ppt_x</p:attrName>
                                        </p:attrNameLst>
                                      </p:cBhvr>
                                      <p:tavLst>
                                        <p:tav tm="0">
                                          <p:val>
                                            <p:strVal val="#ppt_x"/>
                                          </p:val>
                                        </p:tav>
                                        <p:tav tm="100000">
                                          <p:val>
                                            <p:strVal val="#ppt_x"/>
                                          </p:val>
                                        </p:tav>
                                      </p:tavLst>
                                    </p:anim>
                                    <p:anim calcmode="lin" valueType="num">
                                      <p:cBhvr additive="base">
                                        <p:cTn id="4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heel(4)">
                                      <p:cBhvr>
                                        <p:cTn id="5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chemeClr val="tx1"/>
            </a:solidFill>
          </a:ln>
        </p:spPr>
        <p:txBody>
          <a:bodyPr/>
          <a:lstStyle/>
          <a:p>
            <a:endParaRPr lang="en-US" dirty="0"/>
          </a:p>
        </p:txBody>
      </p:sp>
      <p:sp>
        <p:nvSpPr>
          <p:cNvPr id="3" name="Content Placeholder 2"/>
          <p:cNvSpPr>
            <a:spLocks noGrp="1"/>
          </p:cNvSpPr>
          <p:nvPr>
            <p:ph idx="1"/>
          </p:nvPr>
        </p:nvSpPr>
        <p:spPr>
          <a:solidFill>
            <a:srgbClr val="FFFF00"/>
          </a:solidFill>
          <a:ln>
            <a:solidFill>
              <a:srgbClr val="FF0000"/>
            </a:solidFill>
          </a:ln>
        </p:spPr>
        <p:txBody>
          <a:bodyPr vert="vert"/>
          <a:lstStyle/>
          <a:p>
            <a:endParaRPr lang="en-US" dirty="0"/>
          </a:p>
        </p:txBody>
      </p:sp>
      <p:sp>
        <p:nvSpPr>
          <p:cNvPr id="5" name="Down Arrow 4"/>
          <p:cNvSpPr/>
          <p:nvPr/>
        </p:nvSpPr>
        <p:spPr>
          <a:xfrm rot="10800000">
            <a:off x="2895600" y="228600"/>
            <a:ext cx="3991880" cy="1143000"/>
          </a:xfrm>
          <a:prstGeom prst="downArrow">
            <a:avLst>
              <a:gd name="adj1" fmla="val 50000"/>
              <a:gd name="adj2" fmla="val 47727"/>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vert="vert" rtlCol="0" anchor="ctr"/>
          <a:lstStyle/>
          <a:p>
            <a:pPr algn="ctr"/>
            <a:r>
              <a:rPr lang="en-US" sz="3600" dirty="0" err="1" smtClean="0">
                <a:latin typeface="SutonnyOMJ" pitchFamily="2" charset="0"/>
                <a:cs typeface="SutonnyOMJ" pitchFamily="2" charset="0"/>
              </a:rPr>
              <a:t>বাড়ির</a:t>
            </a:r>
            <a:r>
              <a:rPr lang="en-US" sz="3600" dirty="0" smtClean="0">
                <a:latin typeface="SutonnyOMJ" pitchFamily="2" charset="0"/>
                <a:cs typeface="SutonnyOMJ" pitchFamily="2" charset="0"/>
              </a:rPr>
              <a:t> </a:t>
            </a:r>
            <a:r>
              <a:rPr lang="en-US" sz="2400" dirty="0" err="1" smtClean="0">
                <a:latin typeface="SutonnyOMJ" pitchFamily="2" charset="0"/>
                <a:cs typeface="SutonnyOMJ" pitchFamily="2" charset="0"/>
              </a:rPr>
              <a:t>কাজ</a:t>
            </a:r>
            <a:r>
              <a:rPr lang="en-US" sz="2400" dirty="0" smtClean="0">
                <a:latin typeface="SutonnyOMJ" pitchFamily="2" charset="0"/>
                <a:cs typeface="SutonnyOMJ" pitchFamily="2" charset="0"/>
              </a:rPr>
              <a:t> </a:t>
            </a:r>
            <a:endParaRPr lang="en-US" sz="2400" dirty="0">
              <a:latin typeface="SutonnyOMJ" pitchFamily="2" charset="0"/>
              <a:cs typeface="SutonnyOMJ" pitchFamily="2" charset="0"/>
            </a:endParaRPr>
          </a:p>
        </p:txBody>
      </p:sp>
      <p:sp>
        <p:nvSpPr>
          <p:cNvPr id="6" name="Rectangle 5"/>
          <p:cNvSpPr/>
          <p:nvPr/>
        </p:nvSpPr>
        <p:spPr>
          <a:xfrm>
            <a:off x="914400" y="1905000"/>
            <a:ext cx="4343400" cy="3048000"/>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7" name="Content Placeholder 8" descr="428.jpg"/>
          <p:cNvPicPr>
            <a:picLocks noChangeAspect="1"/>
          </p:cNvPicPr>
          <p:nvPr/>
        </p:nvPicPr>
        <p:blipFill>
          <a:blip r:embed="rId2"/>
          <a:stretch>
            <a:fillRect/>
          </a:stretch>
        </p:blipFill>
        <p:spPr>
          <a:xfrm>
            <a:off x="838200" y="1752600"/>
            <a:ext cx="4495800" cy="3733800"/>
          </a:xfrm>
          <a:prstGeom prst="rect">
            <a:avLst/>
          </a:prstGeom>
          <a:ln w="88900" cap="sq" cmpd="thickThin">
            <a:noFill/>
            <a:prstDash val="solid"/>
            <a:miter lim="800000"/>
          </a:ln>
          <a:effectLst/>
          <a:scene3d>
            <a:camera prst="orthographicFront">
              <a:rot lat="0" lon="0" rev="0"/>
            </a:camera>
            <a:lightRig rig="contrasting" dir="t">
              <a:rot lat="0" lon="0" rev="7800000"/>
            </a:lightRig>
          </a:scene3d>
          <a:sp3d>
            <a:bevelT w="139700" h="139700"/>
          </a:sp3d>
        </p:spPr>
      </p:pic>
      <p:sp>
        <p:nvSpPr>
          <p:cNvPr id="8" name="Isosceles Triangle 7"/>
          <p:cNvSpPr/>
          <p:nvPr/>
        </p:nvSpPr>
        <p:spPr>
          <a:xfrm>
            <a:off x="5410200" y="2209800"/>
            <a:ext cx="3276600" cy="2209800"/>
          </a:xfrm>
          <a:prstGeom prst="triangle">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কীভাবে শব্দ দূষণ কমানো যায়? </a:t>
            </a:r>
            <a:endParaRPr lang="en-US" sz="2400" dirty="0">
              <a:solidFill>
                <a:schemeClr val="tx1"/>
              </a:solidFill>
              <a:latin typeface="SutonnyOMJ" pitchFamily="2" charset="0"/>
              <a:cs typeface="SutonnyOMJ" pitchFamily="2" charset="0"/>
            </a:endParaRPr>
          </a:p>
        </p:txBody>
      </p:sp>
      <p:sp>
        <p:nvSpPr>
          <p:cNvPr id="9" name="Rectangle 8"/>
          <p:cNvSpPr/>
          <p:nvPr/>
        </p:nvSpPr>
        <p:spPr>
          <a:xfrm>
            <a:off x="457200" y="6096000"/>
            <a:ext cx="8229600" cy="762000"/>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মোহাম্মদ সাখাওয়াত হোসেন</a:t>
            </a:r>
            <a:r>
              <a:rPr lang="bn-IN" sz="2400" dirty="0" smtClean="0">
                <a:solidFill>
                  <a:schemeClr val="tx1"/>
                </a:solidFill>
              </a:rPr>
              <a:t> , </a:t>
            </a:r>
            <a:r>
              <a:rPr lang="bn-IN" sz="2400" dirty="0" smtClean="0">
                <a:solidFill>
                  <a:schemeClr val="tx1"/>
                </a:solidFill>
                <a:latin typeface="SutonnyOMJ" pitchFamily="2" charset="0"/>
                <a:cs typeface="SutonnyOMJ" pitchFamily="2" charset="0"/>
              </a:rPr>
              <a:t>০১৯১৭৬৩৬৪৮৬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anim calcmode="lin" valueType="num">
                                      <p:cBhvr>
                                        <p:cTn id="20" dur="2000" fill="hold"/>
                                        <p:tgtEl>
                                          <p:spTgt spid="8"/>
                                        </p:tgtEl>
                                        <p:attrNameLst>
                                          <p:attrName>ppt_w</p:attrName>
                                        </p:attrNameLst>
                                      </p:cBhvr>
                                      <p:tavLst>
                                        <p:tav tm="0" fmla="#ppt_w*sin(2.5*pi*$)">
                                          <p:val>
                                            <p:fltVal val="0"/>
                                          </p:val>
                                        </p:tav>
                                        <p:tav tm="100000">
                                          <p:val>
                                            <p:fltVal val="1"/>
                                          </p:val>
                                        </p:tav>
                                      </p:tavLst>
                                    </p:anim>
                                    <p:anim calcmode="lin" valueType="num">
                                      <p:cBhvr>
                                        <p:cTn id="21"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noFill/>
          </a:ln>
          <a:effectLst/>
          <a:scene3d>
            <a:camera prst="orthographicFront">
              <a:rot lat="0" lon="0" rev="0"/>
            </a:camera>
            <a:lightRig rig="contrasting" dir="t">
              <a:rot lat="0" lon="0" rev="7800000"/>
            </a:lightRig>
          </a:scene3d>
          <a:sp3d>
            <a:bevelT w="139700" h="139700"/>
          </a:sp3d>
        </p:spPr>
        <p:txBody>
          <a:bodyPr/>
          <a:lstStyle/>
          <a:p>
            <a:r>
              <a:rPr lang="en-US" dirty="0" smtClean="0"/>
              <a:t>. </a:t>
            </a:r>
            <a:endParaRPr lang="en-US" dirty="0"/>
          </a:p>
        </p:txBody>
      </p:sp>
      <p:sp>
        <p:nvSpPr>
          <p:cNvPr id="3" name="Content Placeholder 2"/>
          <p:cNvSpPr>
            <a:spLocks noGrp="1"/>
          </p:cNvSpPr>
          <p:nvPr>
            <p:ph idx="1"/>
          </p:nvPr>
        </p:nvSpPr>
        <p:spPr>
          <a:solidFill>
            <a:srgbClr val="00B050"/>
          </a:solidFill>
          <a:ln>
            <a:solidFill>
              <a:srgbClr val="FF0000"/>
            </a:solidFill>
          </a:ln>
        </p:spPr>
        <p:txBody>
          <a:bodyPr/>
          <a:lstStyle/>
          <a:p>
            <a:endParaRPr lang="en-US" dirty="0"/>
          </a:p>
        </p:txBody>
      </p:sp>
      <p:sp>
        <p:nvSpPr>
          <p:cNvPr id="4" name="Plaque 3"/>
          <p:cNvSpPr/>
          <p:nvPr/>
        </p:nvSpPr>
        <p:spPr>
          <a:xfrm>
            <a:off x="1981200" y="381000"/>
            <a:ext cx="6172200" cy="914400"/>
          </a:xfrm>
          <a:prstGeom prst="plaqu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latin typeface="SutonnyOMJ" pitchFamily="2" charset="0"/>
                <a:cs typeface="SutonnyOMJ" pitchFamily="2" charset="0"/>
              </a:rPr>
              <a:t>আজকের ক্লাসে </a:t>
            </a:r>
            <a:r>
              <a:rPr lang="en-US" sz="4000" dirty="0" err="1" smtClean="0">
                <a:latin typeface="SutonnyOMJ" pitchFamily="2" charset="0"/>
                <a:cs typeface="SutonnyOMJ" pitchFamily="2" charset="0"/>
              </a:rPr>
              <a:t>সবাইকে</a:t>
            </a:r>
            <a:endParaRPr lang="en-US" sz="4000" dirty="0">
              <a:latin typeface="SutonnyOMJ" pitchFamily="2" charset="0"/>
              <a:cs typeface="SutonnyOMJ" pitchFamily="2" charset="0"/>
            </a:endParaRPr>
          </a:p>
        </p:txBody>
      </p:sp>
      <p:sp>
        <p:nvSpPr>
          <p:cNvPr id="5" name="Oval 4"/>
          <p:cNvSpPr/>
          <p:nvPr/>
        </p:nvSpPr>
        <p:spPr>
          <a:xfrm>
            <a:off x="2133600" y="1905000"/>
            <a:ext cx="4953000" cy="3962400"/>
          </a:xfrm>
          <a:prstGeom prst="ellipse">
            <a:avLst/>
          </a:prstGeom>
          <a:solidFill>
            <a:srgbClr val="FFFF0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457200" y="6096000"/>
            <a:ext cx="8229600" cy="7620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মোহাম্মদ সাখাওয়াত হোসেন </a:t>
            </a:r>
            <a:r>
              <a:rPr lang="bn-IN" sz="2400" dirty="0" smtClean="0">
                <a:solidFill>
                  <a:schemeClr val="tx1"/>
                </a:solidFill>
              </a:rPr>
              <a:t>, ০১৯১৭৬৩৬৪৮৬ </a:t>
            </a:r>
            <a:endParaRPr lang="en-US" sz="2400" dirty="0">
              <a:solidFill>
                <a:schemeClr val="tx1"/>
              </a:solidFill>
            </a:endParaRPr>
          </a:p>
        </p:txBody>
      </p:sp>
      <p:pic>
        <p:nvPicPr>
          <p:cNvPr id="21507" name="Picture 3" descr="C:\Users\sagor khan\Downloads\q9.jpg"/>
          <p:cNvPicPr>
            <a:picLocks noChangeAspect="1" noChangeArrowheads="1"/>
          </p:cNvPicPr>
          <p:nvPr/>
        </p:nvPicPr>
        <p:blipFill>
          <a:blip r:embed="rId2"/>
          <a:srcRect/>
          <a:stretch>
            <a:fillRect/>
          </a:stretch>
        </p:blipFill>
        <p:spPr bwMode="auto">
          <a:xfrm>
            <a:off x="2743200" y="2286000"/>
            <a:ext cx="3898605" cy="3352800"/>
          </a:xfrm>
          <a:prstGeom prst="rect">
            <a:avLst/>
          </a:prstGeom>
          <a:ln w="88900" cap="sq" cmpd="thickThin">
            <a:solidFill>
              <a:schemeClr val="tx1"/>
            </a:solidFill>
            <a:prstDash val="solid"/>
            <a:miter lim="800000"/>
          </a:ln>
          <a:effectLst/>
          <a:scene3d>
            <a:camera prst="orthographicFront">
              <a:rot lat="0" lon="0" rev="0"/>
            </a:camera>
            <a:lightRig rig="contrasting" dir="t">
              <a:rot lat="0" lon="0" rev="7800000"/>
            </a:lightRig>
          </a:scene3d>
          <a:sp3d>
            <a:bevelT w="139700" h="139700"/>
          </a:sp3d>
        </p:spPr>
      </p:pic>
      <p:sp>
        <p:nvSpPr>
          <p:cNvPr id="10" name="TextBox 9"/>
          <p:cNvSpPr txBox="1"/>
          <p:nvPr/>
        </p:nvSpPr>
        <p:spPr>
          <a:xfrm rot="19468951">
            <a:off x="3352151" y="3341359"/>
            <a:ext cx="3078055" cy="1015663"/>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IN" sz="6000" dirty="0" smtClean="0">
                <a:latin typeface="SutonnyOMJ" pitchFamily="2" charset="0"/>
                <a:cs typeface="SutonnyOMJ" pitchFamily="2" charset="0"/>
              </a:rPr>
              <a:t>ধন্যবাদ </a:t>
            </a:r>
            <a:endParaRPr lang="en-US" sz="60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21507"/>
                                        </p:tgtEl>
                                        <p:attrNameLst>
                                          <p:attrName>style.visibility</p:attrName>
                                        </p:attrNameLst>
                                      </p:cBhvr>
                                      <p:to>
                                        <p:strVal val="visible"/>
                                      </p:to>
                                    </p:set>
                                    <p:animEffect transition="in" filter="wedge">
                                      <p:cBhvr>
                                        <p:cTn id="18" dur="2000"/>
                                        <p:tgtEl>
                                          <p:spTgt spid="21507"/>
                                        </p:tgtEl>
                                      </p:cBhvr>
                                    </p:animEffect>
                                  </p:childTnLst>
                                </p:cTn>
                              </p:par>
                            </p:childTnLst>
                          </p:cTn>
                        </p:par>
                      </p:childTnLst>
                    </p:cTn>
                  </p:par>
                  <p:par>
                    <p:cTn id="19" fill="hold">
                      <p:stCondLst>
                        <p:cond delay="indefinite"/>
                      </p:stCondLst>
                      <p:childTnLst>
                        <p:par>
                          <p:cTn id="20" fill="hold">
                            <p:stCondLst>
                              <p:cond delay="0"/>
                            </p:stCondLst>
                            <p:childTnLst>
                              <p:par>
                                <p:cTn id="21" presetID="38" presetClass="entr" presetSubtype="0" accel="50000" fill="hold" grpId="0" nodeType="clickEffect">
                                  <p:stCondLst>
                                    <p:cond delay="0"/>
                                  </p:stCondLst>
                                  <p:iterate type="lt">
                                    <p:tmPct val="50000"/>
                                  </p:iterate>
                                  <p:childTnLst>
                                    <p:set>
                                      <p:cBhvr>
                                        <p:cTn id="22" dur="1" fill="hold">
                                          <p:stCondLst>
                                            <p:cond delay="0"/>
                                          </p:stCondLst>
                                        </p:cTn>
                                        <p:tgtEl>
                                          <p:spTgt spid="10"/>
                                        </p:tgtEl>
                                        <p:attrNameLst>
                                          <p:attrName>style.visibility</p:attrName>
                                        </p:attrNameLst>
                                      </p:cBhvr>
                                      <p:to>
                                        <p:strVal val="visible"/>
                                      </p:to>
                                    </p:set>
                                    <p:set>
                                      <p:cBhvr>
                                        <p:cTn id="23" dur="455" fill="hold">
                                          <p:stCondLst>
                                            <p:cond delay="0"/>
                                          </p:stCondLst>
                                        </p:cTn>
                                        <p:tgtEl>
                                          <p:spTgt spid="10"/>
                                        </p:tgtEl>
                                        <p:attrNameLst>
                                          <p:attrName>style.rotation</p:attrName>
                                        </p:attrNameLst>
                                      </p:cBhvr>
                                      <p:to>
                                        <p:strVal val="-45.0"/>
                                      </p:to>
                                    </p:set>
                                    <p:anim calcmode="lin" valueType="num">
                                      <p:cBhvr>
                                        <p:cTn id="24"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sp>
        <p:nvSpPr>
          <p:cNvPr id="11" name="Rounded Rectangle 10"/>
          <p:cNvSpPr/>
          <p:nvPr/>
        </p:nvSpPr>
        <p:spPr>
          <a:xfrm>
            <a:off x="2133600" y="381000"/>
            <a:ext cx="5486400" cy="914400"/>
          </a:xfrm>
          <a:prstGeom prst="roundRect">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2"/>
          </a:fillRef>
          <a:effectRef idx="1">
            <a:schemeClr val="accent2"/>
          </a:effectRef>
          <a:fontRef idx="minor">
            <a:schemeClr val="lt1"/>
          </a:fontRef>
        </p:style>
        <p:txBody>
          <a:bodyPr vert="wordArtVert" rtlCol="0" anchor="ctr"/>
          <a:lstStyle/>
          <a:p>
            <a:pPr algn="ctr"/>
            <a:r>
              <a:rPr lang="bn-IN"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utonnyOMJ" pitchFamily="2" charset="0"/>
                <a:cs typeface="SutonnyOMJ" pitchFamily="2" charset="0"/>
              </a:rPr>
              <a:t>পাঠ পরিচিতি </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utonnyOMJ" pitchFamily="2" charset="0"/>
              <a:cs typeface="SutonnyOMJ" pitchFamily="2" charset="0"/>
            </a:endParaRPr>
          </a:p>
        </p:txBody>
      </p:sp>
      <p:sp>
        <p:nvSpPr>
          <p:cNvPr id="12" name="Rectangle 11"/>
          <p:cNvSpPr/>
          <p:nvPr/>
        </p:nvSpPr>
        <p:spPr>
          <a:xfrm>
            <a:off x="381000" y="1752600"/>
            <a:ext cx="8458200" cy="4419600"/>
          </a:xfrm>
          <a:prstGeom prst="rect">
            <a:avLst/>
          </a:prstGeom>
          <a:solidFill>
            <a:srgbClr val="7030A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20.jpg"/>
          <p:cNvPicPr>
            <a:picLocks noChangeAspect="1"/>
          </p:cNvPicPr>
          <p:nvPr/>
        </p:nvPicPr>
        <p:blipFill>
          <a:blip r:embed="rId3"/>
          <a:stretch>
            <a:fillRect/>
          </a:stretch>
        </p:blipFill>
        <p:spPr>
          <a:xfrm>
            <a:off x="1066800" y="1981200"/>
            <a:ext cx="7391400" cy="3733800"/>
          </a:xfrm>
          <a:prstGeom prst="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sp>
        <p:nvSpPr>
          <p:cNvPr id="15" name="Rectangle 14"/>
          <p:cNvSpPr/>
          <p:nvPr/>
        </p:nvSpPr>
        <p:spPr>
          <a:xfrm>
            <a:off x="4419600" y="1981200"/>
            <a:ext cx="4038600" cy="3810000"/>
          </a:xfrm>
          <a:prstGeom prst="rect">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4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শ্রেণি</a:t>
            </a:r>
            <a:r>
              <a:rPr lang="bn-IN" sz="2800" dirty="0" smtClean="0">
                <a:solidFill>
                  <a:schemeClr val="tx1"/>
                </a:solidFill>
                <a:latin typeface="SutonnyOMJ" pitchFamily="2" charset="0"/>
                <a:cs typeface="SutonnyOMJ" pitchFamily="2" charset="0"/>
              </a:rPr>
              <a:t>ঃ</a:t>
            </a:r>
            <a:r>
              <a:rPr lang="en-US" sz="2800" dirty="0" err="1" smtClean="0">
                <a:solidFill>
                  <a:schemeClr val="tx1"/>
                </a:solidFill>
                <a:latin typeface="SutonnyOMJ" pitchFamily="2" charset="0"/>
                <a:cs typeface="SutonnyOMJ" pitchFamily="2" charset="0"/>
              </a:rPr>
              <a:t>সপ্তম</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 </a:t>
            </a:r>
            <a:endParaRPr lang="en-US" sz="2800" dirty="0" smtClean="0">
              <a:solidFill>
                <a:schemeClr val="tx1"/>
              </a:solidFill>
              <a:latin typeface="SutonnyOMJ" pitchFamily="2" charset="0"/>
              <a:cs typeface="SutonnyOMJ" pitchFamily="2" charset="0"/>
            </a:endParaRPr>
          </a:p>
          <a:p>
            <a:pPr>
              <a:buNone/>
            </a:pP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বিষয়</a:t>
            </a:r>
            <a:r>
              <a:rPr lang="bn-IN" sz="2800" dirty="0" smtClean="0">
                <a:solidFill>
                  <a:schemeClr val="tx1"/>
                </a:solidFill>
                <a:latin typeface="SutonnyOMJ" pitchFamily="2" charset="0"/>
                <a:cs typeface="SutonnyOMJ" pitchFamily="2" charset="0"/>
              </a:rPr>
              <a:t>ঃ</a:t>
            </a:r>
            <a:r>
              <a:rPr lang="en-US" sz="2800" dirty="0" err="1" smtClean="0">
                <a:solidFill>
                  <a:schemeClr val="tx1"/>
                </a:solidFill>
                <a:latin typeface="SutonnyOMJ" pitchFamily="2" charset="0"/>
                <a:cs typeface="SutonnyOMJ" pitchFamily="2" charset="0"/>
              </a:rPr>
              <a:t>বি</a:t>
            </a:r>
            <a:r>
              <a:rPr lang="bn-IN" sz="2800" dirty="0" smtClean="0">
                <a:solidFill>
                  <a:schemeClr val="tx1"/>
                </a:solidFill>
                <a:latin typeface="SutonnyOMJ" pitchFamily="2" charset="0"/>
                <a:cs typeface="SutonnyOMJ" pitchFamily="2" charset="0"/>
              </a:rPr>
              <a:t>জ্ঞান </a:t>
            </a:r>
            <a:endParaRPr lang="en-US" sz="2800" dirty="0" smtClean="0">
              <a:solidFill>
                <a:schemeClr val="tx1"/>
              </a:solidFill>
              <a:latin typeface="SutonnyOMJ" pitchFamily="2" charset="0"/>
              <a:cs typeface="SutonnyOMJ" pitchFamily="2" charset="0"/>
            </a:endParaRPr>
          </a:p>
          <a:p>
            <a:pPr>
              <a:buNone/>
            </a:pPr>
            <a:r>
              <a:rPr lang="bn-IN"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পাঠ</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শিরোনাম:শব্দের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কথা</a:t>
            </a:r>
            <a:r>
              <a:rPr lang="en-US" sz="2800" dirty="0" smtClean="0">
                <a:solidFill>
                  <a:schemeClr val="tx1"/>
                </a:solidFill>
                <a:latin typeface="SutonnyOMJ" pitchFamily="2" charset="0"/>
                <a:cs typeface="SutonnyOMJ" pitchFamily="2" charset="0"/>
              </a:rPr>
              <a:t> (</a:t>
            </a:r>
            <a:r>
              <a:rPr lang="en-US" sz="2800" dirty="0" err="1" smtClean="0">
                <a:solidFill>
                  <a:srgbClr val="002060"/>
                </a:solidFill>
                <a:latin typeface="SutonnyOMJ" pitchFamily="2" charset="0"/>
                <a:cs typeface="SutonnyOMJ" pitchFamily="2" charset="0"/>
              </a:rPr>
              <a:t>শব্দ</a:t>
            </a:r>
            <a:r>
              <a:rPr lang="en-US" sz="2800" dirty="0" smtClean="0">
                <a:solidFill>
                  <a:srgbClr val="002060"/>
                </a:solidFill>
                <a:latin typeface="SutonnyOMJ" pitchFamily="2" charset="0"/>
                <a:cs typeface="SutonnyOMJ" pitchFamily="2" charset="0"/>
              </a:rPr>
              <a:t> </a:t>
            </a:r>
            <a:r>
              <a:rPr lang="en-US" sz="2800" dirty="0" err="1" smtClean="0">
                <a:solidFill>
                  <a:srgbClr val="002060"/>
                </a:solidFill>
                <a:latin typeface="SutonnyOMJ" pitchFamily="2" charset="0"/>
                <a:cs typeface="SutonnyOMJ" pitchFamily="2" charset="0"/>
              </a:rPr>
              <a:t>দূষণ</a:t>
            </a:r>
            <a:r>
              <a:rPr lang="en-US" sz="2800" dirty="0" smtClean="0">
                <a:solidFill>
                  <a:srgbClr val="002060"/>
                </a:solidFill>
                <a:latin typeface="SutonnyOMJ" pitchFamily="2" charset="0"/>
                <a:cs typeface="SutonnyOMJ" pitchFamily="2" charset="0"/>
              </a:rPr>
              <a:t> ও </a:t>
            </a:r>
            <a:r>
              <a:rPr lang="en-US" sz="2800" dirty="0" err="1" smtClean="0">
                <a:solidFill>
                  <a:srgbClr val="002060"/>
                </a:solidFill>
                <a:latin typeface="SutonnyOMJ" pitchFamily="2" charset="0"/>
                <a:cs typeface="SutonnyOMJ" pitchFamily="2" charset="0"/>
              </a:rPr>
              <a:t>শব্দ</a:t>
            </a:r>
            <a:r>
              <a:rPr lang="en-US" sz="2800" dirty="0" smtClean="0">
                <a:solidFill>
                  <a:srgbClr val="002060"/>
                </a:solidFill>
                <a:latin typeface="SutonnyOMJ" pitchFamily="2" charset="0"/>
                <a:cs typeface="SutonnyOMJ" pitchFamily="2" charset="0"/>
              </a:rPr>
              <a:t>  </a:t>
            </a:r>
            <a:r>
              <a:rPr lang="bn-IN" sz="2800" dirty="0" smtClean="0">
                <a:solidFill>
                  <a:srgbClr val="002060"/>
                </a:solidFill>
                <a:latin typeface="SutonnyOMJ" pitchFamily="2" charset="0"/>
                <a:cs typeface="SutonnyOMJ" pitchFamily="2" charset="0"/>
              </a:rPr>
              <a:t>সৃষ্টিকারী যন্ত্র ) </a:t>
            </a:r>
          </a:p>
          <a:p>
            <a:pPr>
              <a:buNone/>
            </a:pP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অধ্যায়ঃ৮ম অধ্যায় </a:t>
            </a:r>
          </a:p>
          <a:p>
            <a:pPr>
              <a:buNone/>
            </a:pP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সময়ঃ০০</a:t>
            </a:r>
            <a:r>
              <a:rPr lang="en-US" sz="2800" dirty="0" smtClean="0">
                <a:solidFill>
                  <a:schemeClr val="tx1"/>
                </a:solidFill>
                <a:latin typeface="SutonnyOMJ" pitchFamily="2" charset="0"/>
                <a:cs typeface="SutonnyOMJ" pitchFamily="2" charset="0"/>
              </a:rPr>
              <a:t>.00.00</a:t>
            </a:r>
            <a:r>
              <a:rPr lang="bn-IN" sz="2800" dirty="0" smtClean="0">
                <a:solidFill>
                  <a:schemeClr val="tx1"/>
                </a:solidFill>
                <a:latin typeface="SutonnyOMJ" pitchFamily="2" charset="0"/>
                <a:cs typeface="SutonnyOMJ" pitchFamily="2" charset="0"/>
              </a:rPr>
              <a:t> </a:t>
            </a:r>
          </a:p>
          <a:p>
            <a:pPr>
              <a:buNone/>
            </a:pP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তারিখঃ ০০.০০.০০ </a:t>
            </a:r>
            <a:endParaRPr lang="en-US" sz="2000" dirty="0">
              <a:latin typeface="SutonnyOMJ" pitchFamily="2" charset="0"/>
              <a:cs typeface="SutonnyOMJ" pitchFamily="2" charset="0"/>
            </a:endParaRPr>
          </a:p>
        </p:txBody>
      </p:sp>
      <p:sp>
        <p:nvSpPr>
          <p:cNvPr id="16" name="Dodecagon 15"/>
          <p:cNvSpPr/>
          <p:nvPr/>
        </p:nvSpPr>
        <p:spPr>
          <a:xfrm>
            <a:off x="1066800" y="2209800"/>
            <a:ext cx="3124200" cy="2819400"/>
          </a:xfrm>
          <a:prstGeom prst="dodec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295400" y="2438400"/>
            <a:ext cx="2514600" cy="2209800"/>
          </a:xfrm>
          <a:prstGeom prst="rect">
            <a:avLst/>
          </a:prstGeom>
          <a:solidFill>
            <a:srgbClr val="00B050"/>
          </a:solidFill>
          <a:ln>
            <a:solidFill>
              <a:srgbClr val="FF000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69" name="Picture 1" descr="F:\New folder\7.JPG"/>
          <p:cNvPicPr>
            <a:picLocks noChangeAspect="1" noChangeArrowheads="1"/>
          </p:cNvPicPr>
          <p:nvPr/>
        </p:nvPicPr>
        <p:blipFill>
          <a:blip r:embed="rId4"/>
          <a:srcRect/>
          <a:stretch>
            <a:fillRect/>
          </a:stretch>
        </p:blipFill>
        <p:spPr bwMode="auto">
          <a:xfrm>
            <a:off x="1295400" y="2438400"/>
            <a:ext cx="2514600" cy="2362200"/>
          </a:xfrm>
          <a:prstGeom prst="rect">
            <a:avLst/>
          </a:prstGeom>
          <a:ln>
            <a:solidFill>
              <a:srgbClr val="FF0000"/>
            </a:solidFill>
          </a:ln>
          <a:effectLst>
            <a:softEdge rad="112500"/>
          </a:effectLst>
          <a:scene3d>
            <a:camera prst="orthographicFront"/>
            <a:lightRig rig="threePt" dir="t"/>
          </a:scene3d>
          <a:sp3d>
            <a:bevelT prst="slope"/>
          </a:sp3d>
        </p:spPr>
      </p:pic>
      <p:pic>
        <p:nvPicPr>
          <p:cNvPr id="10" name="Picture 1" descr="C:\Users\sagor khan\Downloads\a123.jpg"/>
          <p:cNvPicPr>
            <a:picLocks noChangeAspect="1" noChangeArrowheads="1"/>
          </p:cNvPicPr>
          <p:nvPr/>
        </p:nvPicPr>
        <p:blipFill>
          <a:blip r:embed="rId5"/>
          <a:srcRect/>
          <a:stretch>
            <a:fillRect/>
          </a:stretch>
        </p:blipFill>
        <p:spPr bwMode="auto">
          <a:xfrm>
            <a:off x="0" y="6172200"/>
            <a:ext cx="9144000" cy="68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heel(4)">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7169"/>
                                        </p:tgtEl>
                                        <p:attrNameLst>
                                          <p:attrName>style.visibility</p:attrName>
                                        </p:attrNameLst>
                                      </p:cBhvr>
                                      <p:to>
                                        <p:strVal val="visible"/>
                                      </p:to>
                                    </p:set>
                                    <p:animEffect transition="in" filter="wedge">
                                      <p:cBhvr>
                                        <p:cTn id="19" dur="20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endParaRPr lang="en-US" dirty="0"/>
          </a:p>
        </p:txBody>
      </p:sp>
      <p:sp>
        <p:nvSpPr>
          <p:cNvPr id="3" name="Content Placeholder 2"/>
          <p:cNvSpPr>
            <a:spLocks noGrp="1"/>
          </p:cNvSpPr>
          <p:nvPr>
            <p:ph idx="1"/>
          </p:nvPr>
        </p:nvSpPr>
        <p:spPr>
          <a:xfrm>
            <a:off x="304800" y="1600200"/>
            <a:ext cx="8610600" cy="4572000"/>
          </a:xfr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sp>
        <p:nvSpPr>
          <p:cNvPr id="4" name="Rounded Rectangle 3"/>
          <p:cNvSpPr/>
          <p:nvPr/>
        </p:nvSpPr>
        <p:spPr>
          <a:xfrm>
            <a:off x="1143000" y="381000"/>
            <a:ext cx="7162800" cy="914400"/>
          </a:xfrm>
          <a:prstGeom prst="roundRect">
            <a:avLst/>
          </a:prstGeom>
          <a:ln>
            <a:solidFill>
              <a:srgbClr val="FF0000"/>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6"/>
          </a:fillRef>
          <a:effectRef idx="1">
            <a:schemeClr val="accent6"/>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নিচের চিত্রগুলো  দ্বারা কী বোঝানো হয়েছে ?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533400" y="2209800"/>
            <a:ext cx="3962400" cy="2895600"/>
          </a:xfrm>
          <a:prstGeom prst="rect">
            <a:avLst/>
          </a:prstGeom>
          <a:solidFill>
            <a:srgbClr val="7030A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images 84.jpg"/>
          <p:cNvPicPr>
            <a:picLocks noChangeAspect="1" noChangeArrowheads="1"/>
          </p:cNvPicPr>
          <p:nvPr/>
        </p:nvPicPr>
        <p:blipFill>
          <a:blip r:embed="rId2"/>
          <a:srcRect/>
          <a:stretch>
            <a:fillRect/>
          </a:stretch>
        </p:blipFill>
        <p:spPr bwMode="auto">
          <a:xfrm>
            <a:off x="533400" y="2286000"/>
            <a:ext cx="3886200" cy="2819400"/>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 name="Rectangle 7"/>
          <p:cNvSpPr/>
          <p:nvPr/>
        </p:nvSpPr>
        <p:spPr>
          <a:xfrm>
            <a:off x="304800" y="6172200"/>
            <a:ext cx="8610600" cy="6858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en-US" sz="20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মোহাম্মদ</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সাখাওয়াত</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হো</a:t>
            </a:r>
            <a:r>
              <a:rPr lang="en-US" sz="2400" dirty="0" err="1" smtClean="0">
                <a:solidFill>
                  <a:schemeClr val="tx1"/>
                </a:solidFill>
                <a:latin typeface="SutonnyOMJ" pitchFamily="2" charset="0"/>
                <a:cs typeface="SutonnyOMJ" pitchFamily="2" charset="0"/>
              </a:rPr>
              <a:t>সেন</a:t>
            </a:r>
            <a:r>
              <a:rPr lang="en-US" sz="2400" dirty="0" smtClean="0">
                <a:solidFill>
                  <a:schemeClr val="tx1"/>
                </a:solidFill>
                <a:latin typeface="SutonnyOMJ" pitchFamily="2" charset="0"/>
                <a:cs typeface="SutonnyOMJ" pitchFamily="2" charset="0"/>
              </a:rPr>
              <a:t>, ০১৯১৭৬৬৩৬৪৮৬ </a:t>
            </a:r>
            <a:endParaRPr lang="en-US" sz="2400" dirty="0">
              <a:latin typeface="SutonnyOMJ" pitchFamily="2" charset="0"/>
              <a:cs typeface="SutonnyOMJ" pitchFamily="2" charset="0"/>
            </a:endParaRPr>
          </a:p>
        </p:txBody>
      </p:sp>
      <p:sp>
        <p:nvSpPr>
          <p:cNvPr id="10" name="Rectangle 9"/>
          <p:cNvSpPr/>
          <p:nvPr/>
        </p:nvSpPr>
        <p:spPr>
          <a:xfrm>
            <a:off x="5791200" y="2362200"/>
            <a:ext cx="2286000" cy="18288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safa 360.jfif"/>
          <p:cNvPicPr>
            <a:picLocks noChangeAspect="1" noChangeArrowheads="1"/>
          </p:cNvPicPr>
          <p:nvPr/>
        </p:nvPicPr>
        <p:blipFill>
          <a:blip r:embed="rId3"/>
          <a:srcRect/>
          <a:stretch>
            <a:fillRect/>
          </a:stretch>
        </p:blipFill>
        <p:spPr bwMode="auto">
          <a:xfrm>
            <a:off x="5029200" y="2209800"/>
            <a:ext cx="3505200" cy="2819400"/>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1" name="Oval 10"/>
          <p:cNvSpPr/>
          <p:nvPr/>
        </p:nvSpPr>
        <p:spPr>
          <a:xfrm>
            <a:off x="3429000" y="2514600"/>
            <a:ext cx="2438400" cy="2133600"/>
          </a:xfrm>
          <a:prstGeom prst="ellipse">
            <a:avLst/>
          </a:prstGeom>
          <a:solidFill>
            <a:srgbClr val="FFFF0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SutonnyOMJ" pitchFamily="2" charset="0"/>
                <a:cs typeface="SutonnyOMJ" pitchFamily="2" charset="0"/>
              </a:rPr>
              <a:t>শব্দ</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দূষণ</a:t>
            </a:r>
            <a:r>
              <a:rPr lang="en-US" sz="2800" dirty="0" smtClean="0">
                <a:solidFill>
                  <a:schemeClr val="tx1"/>
                </a:solidFill>
                <a:latin typeface="SutonnyOMJ" pitchFamily="2" charset="0"/>
                <a:cs typeface="SutonnyOMJ" pitchFamily="2" charset="0"/>
              </a:rPr>
              <a:t> ও </a:t>
            </a:r>
            <a:r>
              <a:rPr lang="en-US" sz="2800" dirty="0" err="1" smtClean="0">
                <a:solidFill>
                  <a:schemeClr val="tx1"/>
                </a:solidFill>
                <a:latin typeface="SutonnyOMJ" pitchFamily="2" charset="0"/>
                <a:cs typeface="SutonnyOMJ" pitchFamily="2" charset="0"/>
              </a:rPr>
              <a:t>শব্দ</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সৃষ্টিকারী যন্ত্র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wheel(4)">
                                      <p:cBhvr>
                                        <p:cTn id="14" dur="2000"/>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5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770" decel="100000"/>
                                        <p:tgtEl>
                                          <p:spTgt spid="1026"/>
                                        </p:tgtEl>
                                      </p:cBhvr>
                                    </p:animEffect>
                                    <p:animScale>
                                      <p:cBhvr>
                                        <p:cTn id="20" dur="770" decel="100000"/>
                                        <p:tgtEl>
                                          <p:spTgt spid="1026"/>
                                        </p:tgtEl>
                                      </p:cBhvr>
                                      <p:from x="10000" y="10000"/>
                                      <p:to x="200000" y="450000"/>
                                    </p:animScale>
                                    <p:animScale>
                                      <p:cBhvr>
                                        <p:cTn id="21" dur="1230" accel="100000" fill="hold">
                                          <p:stCondLst>
                                            <p:cond delay="770"/>
                                          </p:stCondLst>
                                        </p:cTn>
                                        <p:tgtEl>
                                          <p:spTgt spid="1026"/>
                                        </p:tgtEl>
                                      </p:cBhvr>
                                      <p:from x="200000" y="450000"/>
                                      <p:to x="100000" y="100000"/>
                                    </p:animScale>
                                    <p:set>
                                      <p:cBhvr>
                                        <p:cTn id="22" dur="770" fill="hold"/>
                                        <p:tgtEl>
                                          <p:spTgt spid="1026"/>
                                        </p:tgtEl>
                                        <p:attrNameLst>
                                          <p:attrName>ppt_x</p:attrName>
                                        </p:attrNameLst>
                                      </p:cBhvr>
                                      <p:to>
                                        <p:strVal val="(0.5)"/>
                                      </p:to>
                                    </p:set>
                                    <p:anim from="(0.5)" to="(#ppt_x)" calcmode="lin" valueType="num">
                                      <p:cBhvr>
                                        <p:cTn id="23" dur="1230" accel="100000" fill="hold">
                                          <p:stCondLst>
                                            <p:cond delay="770"/>
                                          </p:stCondLst>
                                        </p:cTn>
                                        <p:tgtEl>
                                          <p:spTgt spid="1026"/>
                                        </p:tgtEl>
                                        <p:attrNameLst>
                                          <p:attrName>ppt_x</p:attrName>
                                        </p:attrNameLst>
                                      </p:cBhvr>
                                    </p:anim>
                                    <p:set>
                                      <p:cBhvr>
                                        <p:cTn id="24" dur="770" fill="hold"/>
                                        <p:tgtEl>
                                          <p:spTgt spid="1026"/>
                                        </p:tgtEl>
                                        <p:attrNameLst>
                                          <p:attrName>ppt_y</p:attrName>
                                        </p:attrNameLst>
                                      </p:cBhvr>
                                      <p:to>
                                        <p:strVal val="(#ppt_y+0.4)"/>
                                      </p:to>
                                    </p:set>
                                    <p:anim from="(#ppt_y+0.4)" to="(#ppt_y)" calcmode="lin" valueType="num">
                                      <p:cBhvr>
                                        <p:cTn id="25" dur="1230" accel="100000" fill="hold">
                                          <p:stCondLst>
                                            <p:cond delay="770"/>
                                          </p:stCondLst>
                                        </p:cTn>
                                        <p:tgtEl>
                                          <p:spTgt spid="1026"/>
                                        </p:tgtEl>
                                        <p:attrNameLst>
                                          <p:attrName>ppt_y</p:attrName>
                                        </p:attrNameLst>
                                      </p:cBhvr>
                                    </p:anim>
                                  </p:childTnLst>
                                </p:cTn>
                              </p:par>
                            </p:childTnLst>
                          </p:cTn>
                        </p:par>
                      </p:childTnLst>
                    </p:cTn>
                  </p:par>
                  <p:par>
                    <p:cTn id="26" fill="hold">
                      <p:stCondLst>
                        <p:cond delay="indefinite"/>
                      </p:stCondLst>
                      <p:childTnLst>
                        <p:par>
                          <p:cTn id="27" fill="hold">
                            <p:stCondLst>
                              <p:cond delay="0"/>
                            </p:stCondLst>
                            <p:childTnLst>
                              <p:par>
                                <p:cTn id="28" presetID="38" presetClass="entr" presetSubtype="0" accel="50000" fill="hold" grpId="0" nodeType="clickEffect">
                                  <p:stCondLst>
                                    <p:cond delay="0"/>
                                  </p:stCondLst>
                                  <p:iterate type="lt">
                                    <p:tmPct val="50000"/>
                                  </p:iterate>
                                  <p:childTnLst>
                                    <p:set>
                                      <p:cBhvr>
                                        <p:cTn id="29" dur="1" fill="hold">
                                          <p:stCondLst>
                                            <p:cond delay="0"/>
                                          </p:stCondLst>
                                        </p:cTn>
                                        <p:tgtEl>
                                          <p:spTgt spid="11"/>
                                        </p:tgtEl>
                                        <p:attrNameLst>
                                          <p:attrName>style.visibility</p:attrName>
                                        </p:attrNameLst>
                                      </p:cBhvr>
                                      <p:to>
                                        <p:strVal val="visible"/>
                                      </p:to>
                                    </p:set>
                                    <p:set>
                                      <p:cBhvr>
                                        <p:cTn id="30" dur="455" fill="hold">
                                          <p:stCondLst>
                                            <p:cond delay="0"/>
                                          </p:stCondLst>
                                        </p:cTn>
                                        <p:tgtEl>
                                          <p:spTgt spid="11"/>
                                        </p:tgtEl>
                                        <p:attrNameLst>
                                          <p:attrName>style.rotation</p:attrName>
                                        </p:attrNameLst>
                                      </p:cBhvr>
                                      <p:to>
                                        <p:strVal val="-45.0"/>
                                      </p:to>
                                    </p:set>
                                    <p:anim calcmode="lin" valueType="num">
                                      <p:cBhvr>
                                        <p:cTn id="31"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rgbClr val="FF0000"/>
            </a:solidFill>
          </a:ln>
          <a:effectLst>
            <a:innerShdw blurRad="63500" dist="50800" dir="18900000">
              <a:prstClr val="black">
                <a:alpha val="50000"/>
              </a:prstClr>
            </a:innerShdw>
          </a:effectLst>
        </p:spPr>
        <p:txBody>
          <a:bodyPr/>
          <a:lstStyle/>
          <a:p>
            <a:endParaRPr lang="en-US" dirty="0"/>
          </a:p>
        </p:txBody>
      </p:sp>
      <p:sp>
        <p:nvSpPr>
          <p:cNvPr id="3" name="Content Placeholder 2"/>
          <p:cNvSpPr>
            <a:spLocks noGrp="1"/>
          </p:cNvSpPr>
          <p:nvPr>
            <p:ph idx="1"/>
          </p:nvPr>
        </p:nvSpPr>
        <p:spPr>
          <a:solidFill>
            <a:srgbClr val="92D050"/>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4" name="Rounded Rectangle 3"/>
          <p:cNvSpPr/>
          <p:nvPr/>
        </p:nvSpPr>
        <p:spPr>
          <a:xfrm>
            <a:off x="2438400" y="381000"/>
            <a:ext cx="4800600" cy="914400"/>
          </a:xfrm>
          <a:prstGeom prst="round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vert="wordArtVert" rtlCol="0" anchor="ctr"/>
          <a:lstStyle/>
          <a:p>
            <a:pPr algn="ctr"/>
            <a:r>
              <a:rPr lang="en-US" sz="4000" dirty="0" err="1" smtClean="0">
                <a:solidFill>
                  <a:schemeClr val="bg1"/>
                </a:solidFill>
                <a:latin typeface="SutonnyOMJ" pitchFamily="2" charset="0"/>
                <a:cs typeface="SutonnyOMJ" pitchFamily="2" charset="0"/>
              </a:rPr>
              <a:t>আজকের</a:t>
            </a:r>
            <a:r>
              <a:rPr lang="en-US" sz="4000" dirty="0" smtClean="0">
                <a:solidFill>
                  <a:schemeClr val="bg1"/>
                </a:solidFill>
                <a:latin typeface="SutonnyOMJ" pitchFamily="2" charset="0"/>
                <a:cs typeface="SutonnyOMJ" pitchFamily="2" charset="0"/>
              </a:rPr>
              <a:t> </a:t>
            </a:r>
            <a:r>
              <a:rPr lang="en-US" sz="4000" dirty="0" err="1" smtClean="0">
                <a:solidFill>
                  <a:schemeClr val="bg1"/>
                </a:solidFill>
                <a:latin typeface="SutonnyOMJ" pitchFamily="2" charset="0"/>
                <a:cs typeface="SutonnyOMJ" pitchFamily="2" charset="0"/>
              </a:rPr>
              <a:t>পাঠ</a:t>
            </a:r>
            <a:r>
              <a:rPr lang="en-US" sz="4000" dirty="0" smtClean="0">
                <a:solidFill>
                  <a:schemeClr val="bg1"/>
                </a:solidFill>
                <a:latin typeface="SutonnyOMJ" pitchFamily="2" charset="0"/>
                <a:cs typeface="SutonnyOMJ" pitchFamily="2" charset="0"/>
              </a:rPr>
              <a:t> </a:t>
            </a:r>
            <a:endParaRPr lang="en-US" sz="4000" dirty="0">
              <a:solidFill>
                <a:schemeClr val="bg1"/>
              </a:solidFill>
              <a:latin typeface="SutonnyOMJ" pitchFamily="2" charset="0"/>
              <a:cs typeface="SutonnyOMJ" pitchFamily="2" charset="0"/>
            </a:endParaRPr>
          </a:p>
        </p:txBody>
      </p:sp>
      <p:sp>
        <p:nvSpPr>
          <p:cNvPr id="5" name="Oval 4"/>
          <p:cNvSpPr/>
          <p:nvPr/>
        </p:nvSpPr>
        <p:spPr>
          <a:xfrm>
            <a:off x="2743200" y="2209800"/>
            <a:ext cx="3810000" cy="3048000"/>
          </a:xfrm>
          <a:prstGeom prst="ellipse">
            <a:avLst/>
          </a:prstGeom>
          <a:solidFill>
            <a:srgbClr val="FFFF0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err="1" smtClean="0">
                <a:solidFill>
                  <a:srgbClr val="002060"/>
                </a:solidFill>
                <a:latin typeface="SutonnyOMJ" pitchFamily="2" charset="0"/>
                <a:cs typeface="SutonnyOMJ" pitchFamily="2" charset="0"/>
              </a:rPr>
              <a:t>শব্দ</a:t>
            </a:r>
            <a:r>
              <a:rPr lang="en-US" sz="4000" dirty="0" smtClean="0">
                <a:solidFill>
                  <a:srgbClr val="002060"/>
                </a:solidFill>
                <a:latin typeface="SutonnyOMJ" pitchFamily="2" charset="0"/>
                <a:cs typeface="SutonnyOMJ" pitchFamily="2" charset="0"/>
              </a:rPr>
              <a:t> </a:t>
            </a:r>
            <a:r>
              <a:rPr lang="en-US" sz="4000" dirty="0" err="1" smtClean="0">
                <a:solidFill>
                  <a:srgbClr val="002060"/>
                </a:solidFill>
                <a:latin typeface="SutonnyOMJ" pitchFamily="2" charset="0"/>
                <a:cs typeface="SutonnyOMJ" pitchFamily="2" charset="0"/>
              </a:rPr>
              <a:t>দূষণ</a:t>
            </a:r>
            <a:r>
              <a:rPr lang="en-US" sz="4000" dirty="0" smtClean="0">
                <a:solidFill>
                  <a:srgbClr val="002060"/>
                </a:solidFill>
                <a:latin typeface="SutonnyOMJ" pitchFamily="2" charset="0"/>
                <a:cs typeface="SutonnyOMJ" pitchFamily="2" charset="0"/>
              </a:rPr>
              <a:t> ও </a:t>
            </a:r>
            <a:r>
              <a:rPr lang="en-US" sz="4000" dirty="0" err="1" smtClean="0">
                <a:solidFill>
                  <a:srgbClr val="002060"/>
                </a:solidFill>
                <a:latin typeface="SutonnyOMJ" pitchFamily="2" charset="0"/>
                <a:cs typeface="SutonnyOMJ" pitchFamily="2" charset="0"/>
              </a:rPr>
              <a:t>শব্দ</a:t>
            </a:r>
            <a:r>
              <a:rPr lang="en-US" sz="4000" dirty="0" smtClean="0">
                <a:solidFill>
                  <a:srgbClr val="002060"/>
                </a:solidFill>
                <a:latin typeface="SutonnyOMJ" pitchFamily="2" charset="0"/>
                <a:cs typeface="SutonnyOMJ" pitchFamily="2" charset="0"/>
              </a:rPr>
              <a:t>  </a:t>
            </a:r>
            <a:r>
              <a:rPr lang="bn-IN" sz="4000" dirty="0" smtClean="0">
                <a:solidFill>
                  <a:srgbClr val="002060"/>
                </a:solidFill>
                <a:latin typeface="SutonnyOMJ" pitchFamily="2" charset="0"/>
                <a:cs typeface="SutonnyOMJ" pitchFamily="2" charset="0"/>
              </a:rPr>
              <a:t>সৃষ্টিকারী যন্ত্র </a:t>
            </a:r>
            <a:endParaRPr lang="en-US" sz="4000" dirty="0">
              <a:latin typeface="SutonnyOMJ" pitchFamily="2" charset="0"/>
              <a:cs typeface="SutonnyOMJ" pitchFamily="2" charset="0"/>
            </a:endParaRPr>
          </a:p>
        </p:txBody>
      </p:sp>
      <p:sp>
        <p:nvSpPr>
          <p:cNvPr id="6" name="Rectangle 5"/>
          <p:cNvSpPr/>
          <p:nvPr/>
        </p:nvSpPr>
        <p:spPr>
          <a:xfrm>
            <a:off x="457200" y="6096000"/>
            <a:ext cx="8229600" cy="762000"/>
          </a:xfrm>
          <a:prstGeom prst="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en-US" dirty="0" smtClean="0">
                <a:solidFill>
                  <a:schemeClr val="tx1"/>
                </a:solidFill>
              </a:rPr>
              <a:t>                                     </a:t>
            </a:r>
            <a:r>
              <a:rPr lang="bn-IN" sz="2000" dirty="0" smtClean="0">
                <a:solidFill>
                  <a:schemeClr val="tx1"/>
                </a:solidFill>
                <a:latin typeface="SutonnyOMJ" pitchFamily="2" charset="0"/>
                <a:cs typeface="SutonnyOMJ" pitchFamily="2" charset="0"/>
              </a:rPr>
              <a:t>মোহাম্মদ </a:t>
            </a:r>
            <a:r>
              <a:rPr lang="en-US" sz="2000" dirty="0" err="1" smtClean="0">
                <a:solidFill>
                  <a:schemeClr val="tx1"/>
                </a:solidFill>
                <a:latin typeface="SutonnyOMJ" pitchFamily="2" charset="0"/>
                <a:cs typeface="SutonnyOMJ" pitchFamily="2" charset="0"/>
              </a:rPr>
              <a:t>সাখাওয়াত</a:t>
            </a:r>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হো</a:t>
            </a:r>
            <a:r>
              <a:rPr lang="en-US" sz="2000" dirty="0" err="1" smtClean="0">
                <a:solidFill>
                  <a:schemeClr val="tx1"/>
                </a:solidFill>
                <a:latin typeface="SutonnyOMJ" pitchFamily="2" charset="0"/>
                <a:cs typeface="SutonnyOMJ" pitchFamily="2" charset="0"/>
              </a:rPr>
              <a:t>সেন</a:t>
            </a:r>
            <a:r>
              <a:rPr lang="en-US" sz="2000"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4">
                                            <p:bg/>
                                          </p:spTgt>
                                        </p:tgtEl>
                                        <p:attrNameLst>
                                          <p:attrName>style.color</p:attrName>
                                        </p:attrNameLst>
                                      </p:cBhvr>
                                      <p:to>
                                        <p:clrVal>
                                          <a:schemeClr val="accent2"/>
                                        </p:clrVal>
                                      </p:to>
                                    </p:set>
                                    <p:set>
                                      <p:cBhvr>
                                        <p:cTn id="7" dur="500" autoRev="1" fill="hold"/>
                                        <p:tgtEl>
                                          <p:spTgt spid="4">
                                            <p:bg/>
                                          </p:spTgt>
                                        </p:tgtEl>
                                        <p:attrNameLst>
                                          <p:attrName>fillcolor</p:attrName>
                                        </p:attrNameLst>
                                      </p:cBhvr>
                                      <p:to>
                                        <p:clrVal>
                                          <a:schemeClr val="accent2"/>
                                        </p:clrVal>
                                      </p:to>
                                    </p:set>
                                    <p:set>
                                      <p:cBhvr>
                                        <p:cTn id="8" dur="500" autoRev="1" fill="hold"/>
                                        <p:tgtEl>
                                          <p:spTgt spid="4">
                                            <p:bg/>
                                          </p:spTgt>
                                        </p:tgtEl>
                                        <p:attrNameLst>
                                          <p:attrName>fill.type</p:attrName>
                                        </p:attrNameLst>
                                      </p:cBhvr>
                                      <p:to>
                                        <p:strVal val="solid"/>
                                      </p:to>
                                    </p:set>
                                  </p:childTnLst>
                                </p:cTn>
                              </p:par>
                              <p:par>
                                <p:cTn id="9" presetID="20" presetClass="emph" presetSubtype="0" fill="hold" grpId="0" nodeType="withEffect">
                                  <p:stCondLst>
                                    <p:cond delay="0"/>
                                  </p:stCondLst>
                                  <p:iterate type="lt">
                                    <p:tmPct val="10000"/>
                                  </p:iterate>
                                  <p:childTnLst>
                                    <p:set>
                                      <p:cBhvr override="childStyle">
                                        <p:cTn id="10" dur="500" autoRev="1" fill="hold"/>
                                        <p:tgtEl>
                                          <p:spTgt spid="4">
                                            <p:txEl>
                                              <p:pRg st="0" end="0"/>
                                            </p:txEl>
                                          </p:spTgt>
                                        </p:tgtEl>
                                        <p:attrNameLst>
                                          <p:attrName>style.color</p:attrName>
                                        </p:attrNameLst>
                                      </p:cBhvr>
                                      <p:to>
                                        <p:clrVal>
                                          <a:schemeClr val="accent2"/>
                                        </p:clrVal>
                                      </p:to>
                                    </p:set>
                                    <p:set>
                                      <p:cBhvr>
                                        <p:cTn id="11" dur="500" autoRev="1" fill="hold"/>
                                        <p:tgtEl>
                                          <p:spTgt spid="4">
                                            <p:txEl>
                                              <p:pRg st="0" end="0"/>
                                            </p:txEl>
                                          </p:spTgt>
                                        </p:tgtEl>
                                        <p:attrNameLst>
                                          <p:attrName>fillcolor</p:attrName>
                                        </p:attrNameLst>
                                      </p:cBhvr>
                                      <p:to>
                                        <p:clrVal>
                                          <a:schemeClr val="accent2"/>
                                        </p:clrVal>
                                      </p:to>
                                    </p:set>
                                    <p:set>
                                      <p:cBhvr>
                                        <p:cTn id="12" dur="500" autoRev="1" fill="hold"/>
                                        <p:tgtEl>
                                          <p:spTgt spid="4">
                                            <p:txEl>
                                              <p:pRg st="0" end="0"/>
                                            </p:txEl>
                                          </p:spTgt>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anim calcmode="lin" valueType="num">
                                      <p:cBhvr>
                                        <p:cTn id="18" dur="2000" fill="hold"/>
                                        <p:tgtEl>
                                          <p:spTgt spid="5"/>
                                        </p:tgtEl>
                                        <p:attrNameLst>
                                          <p:attrName>ppt_w</p:attrName>
                                        </p:attrNameLst>
                                      </p:cBhvr>
                                      <p:tavLst>
                                        <p:tav tm="0" fmla="#ppt_w*sin(2.5*pi*$)">
                                          <p:val>
                                            <p:fltVal val="0"/>
                                          </p:val>
                                        </p:tav>
                                        <p:tav tm="100000">
                                          <p:val>
                                            <p:fltVal val="1"/>
                                          </p:val>
                                        </p:tav>
                                      </p:tavLst>
                                    </p:anim>
                                    <p:anim calcmode="lin" valueType="num">
                                      <p:cBhvr>
                                        <p:cTn id="1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iterate type="lt">
                                    <p:tmPct val="0"/>
                                  </p:iterate>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p:cTn id="24"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27"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a:ln>
            <a:noFill/>
          </a:ln>
          <a:effectLst/>
          <a:scene3d>
            <a:camera prst="orthographicFront">
              <a:rot lat="0" lon="0" rev="0"/>
            </a:camera>
            <a:lightRig rig="contrasting" dir="t">
              <a:rot lat="0" lon="0" rev="7800000"/>
            </a:lightRig>
          </a:scene3d>
          <a:sp3d>
            <a:bevelT w="139700" h="139700"/>
          </a:sp3d>
        </p:spPr>
        <p:txBody>
          <a:bodyPr/>
          <a:lstStyle/>
          <a:p>
            <a:endParaRPr lang="en-US" dirty="0"/>
          </a:p>
        </p:txBody>
      </p:sp>
      <p:sp>
        <p:nvSpPr>
          <p:cNvPr id="3" name="Content Placeholder 2"/>
          <p:cNvSpPr>
            <a:spLocks noGrp="1"/>
          </p:cNvSpPr>
          <p:nvPr>
            <p:ph idx="1"/>
          </p:nvPr>
        </p:nvSpPr>
        <p:spPr>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endParaRPr lang="en-US" dirty="0"/>
          </a:p>
        </p:txBody>
      </p:sp>
      <p:sp>
        <p:nvSpPr>
          <p:cNvPr id="4" name="Oval 3"/>
          <p:cNvSpPr/>
          <p:nvPr/>
        </p:nvSpPr>
        <p:spPr>
          <a:xfrm>
            <a:off x="2362200" y="304800"/>
            <a:ext cx="4800600" cy="1143000"/>
          </a:xfrm>
          <a:prstGeom prst="ellipse">
            <a:avLst/>
          </a:prstGeom>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bn-IN"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utonnyOMJ" pitchFamily="2" charset="0"/>
                <a:cs typeface="SutonnyOMJ" pitchFamily="2" charset="0"/>
              </a:rPr>
              <a:t>শিখনফল </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utonnyOMJ" pitchFamily="2" charset="0"/>
              <a:cs typeface="SutonnyOMJ" pitchFamily="2" charset="0"/>
            </a:endParaRPr>
          </a:p>
        </p:txBody>
      </p:sp>
      <p:sp>
        <p:nvSpPr>
          <p:cNvPr id="5" name="Rectangle 4"/>
          <p:cNvSpPr/>
          <p:nvPr/>
        </p:nvSpPr>
        <p:spPr>
          <a:xfrm>
            <a:off x="1295400" y="1981200"/>
            <a:ext cx="6858000" cy="3810000"/>
          </a:xfrm>
          <a:prstGeom prst="rect">
            <a:avLst/>
          </a:prstGeom>
          <a:solidFill>
            <a:schemeClr val="accent3"/>
          </a:solidFill>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এই পাঠ শেষে শিক্ষার্থীরা- </a:t>
            </a:r>
          </a:p>
          <a:p>
            <a:pPr algn="ctr"/>
            <a:r>
              <a:rPr lang="bn-IN" sz="2800" dirty="0" smtClean="0">
                <a:solidFill>
                  <a:schemeClr val="tx1"/>
                </a:solidFill>
                <a:latin typeface="SutonnyOMJ" pitchFamily="2" charset="0"/>
                <a:cs typeface="SutonnyOMJ" pitchFamily="2" charset="0"/>
              </a:rPr>
              <a:t>১।শব্দ দূষণের কারণগুলো চিহ্নিত করতে পারবে। </a:t>
            </a:r>
          </a:p>
          <a:p>
            <a:pPr algn="ctr"/>
            <a:r>
              <a:rPr lang="bn-IN" sz="2800" dirty="0" smtClean="0">
                <a:solidFill>
                  <a:schemeClr val="tx1"/>
                </a:solidFill>
                <a:latin typeface="SutonnyOMJ" pitchFamily="2" charset="0"/>
                <a:cs typeface="SutonnyOMJ" pitchFamily="2" charset="0"/>
              </a:rPr>
              <a:t>২।শব্দ দূষণের ফলে কী ক্ষতি হয় তা ব্যাখ্যা করতে পারবে। </a:t>
            </a:r>
          </a:p>
          <a:p>
            <a:pPr algn="ctr"/>
            <a:r>
              <a:rPr lang="bn-IN" sz="2800" dirty="0" smtClean="0">
                <a:solidFill>
                  <a:schemeClr val="tx1"/>
                </a:solidFill>
                <a:latin typeface="SutonnyOMJ" pitchFamily="2" charset="0"/>
                <a:cs typeface="SutonnyOMJ" pitchFamily="2" charset="0"/>
              </a:rPr>
              <a:t>৩।শব্দ দূষণ কীভাবে রোধ করা যায় তা বর্ণনা করতে পারবে। </a:t>
            </a:r>
          </a:p>
          <a:p>
            <a:pPr algn="ctr"/>
            <a:r>
              <a:rPr lang="bn-IN" sz="2800" dirty="0" smtClean="0">
                <a:solidFill>
                  <a:schemeClr val="tx1"/>
                </a:solidFill>
                <a:latin typeface="SutonnyOMJ" pitchFamily="2" charset="0"/>
                <a:cs typeface="SutonnyOMJ" pitchFamily="2" charset="0"/>
              </a:rPr>
              <a:t>৪। শব্দ সৃষ্টিকারী যন্ত্রগুলো নাম বলতে পারবে। </a:t>
            </a:r>
          </a:p>
          <a:p>
            <a:pPr algn="ctr"/>
            <a:r>
              <a:rPr lang="bn-IN" sz="2800" dirty="0" smtClean="0">
                <a:solidFill>
                  <a:schemeClr val="tx1"/>
                </a:solidFill>
                <a:latin typeface="SutonnyOMJ" pitchFamily="2" charset="0"/>
                <a:cs typeface="SutonnyOMJ" pitchFamily="2" charset="0"/>
              </a:rPr>
              <a:t> </a:t>
            </a:r>
            <a:endParaRPr lang="en-US" sz="2800" dirty="0">
              <a:solidFill>
                <a:schemeClr val="tx1"/>
              </a:solidFill>
              <a:latin typeface="SutonnyOMJ" pitchFamily="2" charset="0"/>
              <a:cs typeface="SutonnyOMJ" pitchFamily="2" charset="0"/>
            </a:endParaRPr>
          </a:p>
        </p:txBody>
      </p:sp>
      <p:sp>
        <p:nvSpPr>
          <p:cNvPr id="6" name="Rectangle 5"/>
          <p:cNvSpPr/>
          <p:nvPr/>
        </p:nvSpPr>
        <p:spPr>
          <a:xfrm>
            <a:off x="457200" y="6096000"/>
            <a:ext cx="8229600" cy="762000"/>
          </a:xfrm>
          <a:prstGeom prst="rect">
            <a:avLst/>
          </a:prstGeom>
          <a:solidFill>
            <a:srgbClr val="7030A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en-US" sz="2000" dirty="0" smtClean="0">
                <a:solidFill>
                  <a:schemeClr val="bg1"/>
                </a:solidFill>
                <a:latin typeface="SutonnyOMJ" pitchFamily="2" charset="0"/>
                <a:cs typeface="SutonnyOMJ" pitchFamily="2" charset="0"/>
              </a:rPr>
              <a:t>                             </a:t>
            </a:r>
            <a:r>
              <a:rPr lang="bn-IN" sz="2000" dirty="0" smtClean="0">
                <a:solidFill>
                  <a:schemeClr val="bg1"/>
                </a:solidFill>
                <a:latin typeface="SutonnyOMJ" pitchFamily="2" charset="0"/>
                <a:cs typeface="SutonnyOMJ" pitchFamily="2" charset="0"/>
              </a:rPr>
              <a:t>মোহাম্মদ </a:t>
            </a:r>
            <a:r>
              <a:rPr lang="en-US" sz="2000" dirty="0" err="1" smtClean="0">
                <a:solidFill>
                  <a:schemeClr val="bg1"/>
                </a:solidFill>
                <a:latin typeface="SutonnyOMJ" pitchFamily="2" charset="0"/>
                <a:cs typeface="SutonnyOMJ" pitchFamily="2" charset="0"/>
              </a:rPr>
              <a:t>সাখাওয়াত</a:t>
            </a:r>
            <a:r>
              <a:rPr lang="bn-IN" sz="2000" dirty="0" smtClean="0">
                <a:solidFill>
                  <a:schemeClr val="bg1"/>
                </a:solidFill>
                <a:latin typeface="SutonnyOMJ" pitchFamily="2" charset="0"/>
                <a:cs typeface="SutonnyOMJ" pitchFamily="2" charset="0"/>
              </a:rPr>
              <a:t> </a:t>
            </a:r>
            <a:r>
              <a:rPr lang="en-US" sz="2000" smtClean="0">
                <a:solidFill>
                  <a:schemeClr val="bg1"/>
                </a:solidFill>
                <a:latin typeface="SutonnyOMJ" pitchFamily="2" charset="0"/>
                <a:cs typeface="SutonnyOMJ" pitchFamily="2" charset="0"/>
              </a:rPr>
              <a:t> </a:t>
            </a:r>
            <a:r>
              <a:rPr lang="bn-IN" sz="2000" smtClean="0">
                <a:solidFill>
                  <a:schemeClr val="bg1"/>
                </a:solidFill>
                <a:latin typeface="SutonnyOMJ" pitchFamily="2" charset="0"/>
                <a:cs typeface="SutonnyOMJ" pitchFamily="2" charset="0"/>
              </a:rPr>
              <a:t>হো</a:t>
            </a:r>
            <a:r>
              <a:rPr lang="en-US" sz="2000" dirty="0" err="1" smtClean="0">
                <a:solidFill>
                  <a:schemeClr val="bg1"/>
                </a:solidFill>
                <a:latin typeface="SutonnyOMJ" pitchFamily="2" charset="0"/>
                <a:cs typeface="SutonnyOMJ" pitchFamily="2" charset="0"/>
              </a:rPr>
              <a:t>সেন</a:t>
            </a:r>
            <a:r>
              <a:rPr lang="en-US" sz="2000" dirty="0" smtClean="0">
                <a:solidFill>
                  <a:schemeClr val="bg1"/>
                </a:solidFill>
                <a:latin typeface="SutonnyOMJ" pitchFamily="2" charset="0"/>
                <a:cs typeface="SutonnyOMJ" pitchFamily="2" charset="0"/>
              </a:rPr>
              <a:t>, ০১৯১৭৬৬৩৬৪৮৬ </a:t>
            </a:r>
            <a:endParaRPr lang="en-US" sz="2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a:solidFill>
              <a:schemeClr val="tx1"/>
            </a:solidFill>
          </a:ln>
          <a:effectLst/>
          <a:scene3d>
            <a:camera prst="orthographicFront">
              <a:rot lat="0" lon="0" rev="0"/>
            </a:camera>
            <a:lightRig rig="glow" dir="t">
              <a:rot lat="0" lon="0" rev="14100000"/>
            </a:lightRig>
          </a:scene3d>
          <a:sp3d prstMaterial="softEdge">
            <a:bevelT w="127000" prst="artDeco"/>
          </a:sp3d>
        </p:spPr>
        <p:txBody>
          <a:bodyPr/>
          <a:lstStyle/>
          <a:p>
            <a:endParaRPr lang="en-US" dirty="0"/>
          </a:p>
        </p:txBody>
      </p:sp>
      <p:sp>
        <p:nvSpPr>
          <p:cNvPr id="3" name="Content Placeholder 2"/>
          <p:cNvSpPr>
            <a:spLocks noGrp="1"/>
          </p:cNvSpPr>
          <p:nvPr>
            <p:ph idx="1"/>
          </p:nvPr>
        </p:nvSpPr>
        <p:spPr>
          <a:solidFill>
            <a:srgbClr val="FFFF00"/>
          </a:solidFill>
          <a:ln>
            <a:solidFill>
              <a:schemeClr val="tx1"/>
            </a:solidFill>
          </a:ln>
        </p:spPr>
        <p:txBody>
          <a:bodyPr/>
          <a:lstStyle/>
          <a:p>
            <a:endParaRPr lang="en-US" dirty="0"/>
          </a:p>
        </p:txBody>
      </p:sp>
      <p:sp>
        <p:nvSpPr>
          <p:cNvPr id="4" name="Rounded Rectangle 3"/>
          <p:cNvSpPr/>
          <p:nvPr/>
        </p:nvSpPr>
        <p:spPr>
          <a:xfrm>
            <a:off x="2286000" y="381000"/>
            <a:ext cx="4953000" cy="914400"/>
          </a:xfrm>
          <a:prstGeom prst="roundRect">
            <a:avLst/>
          </a:prstGeom>
          <a:ln>
            <a:solidFill>
              <a:schemeClr val="tx1"/>
            </a:solidFill>
          </a:ln>
          <a:effectLst>
            <a:innerShdw blurRad="63500" dist="508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শব্দ দূষণ </a:t>
            </a:r>
            <a:endParaRPr lang="en-US" sz="4000" dirty="0">
              <a:solidFill>
                <a:schemeClr val="bg1"/>
              </a:solidFill>
              <a:latin typeface="SutonnyOMJ" pitchFamily="2" charset="0"/>
              <a:cs typeface="SutonnyOMJ" pitchFamily="2" charset="0"/>
            </a:endParaRPr>
          </a:p>
        </p:txBody>
      </p:sp>
      <p:sp>
        <p:nvSpPr>
          <p:cNvPr id="5" name="Rectangle 4"/>
          <p:cNvSpPr/>
          <p:nvPr/>
        </p:nvSpPr>
        <p:spPr>
          <a:xfrm>
            <a:off x="457200" y="6096000"/>
            <a:ext cx="8229600" cy="762000"/>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r>
              <a:rPr lang="bn-IN" dirty="0" smtClean="0">
                <a:solidFill>
                  <a:schemeClr val="tx1"/>
                </a:solidFill>
              </a:rPr>
              <a:t>                                </a:t>
            </a:r>
            <a:r>
              <a:rPr lang="bn-IN" sz="2000" dirty="0" smtClean="0">
                <a:solidFill>
                  <a:schemeClr val="tx1"/>
                </a:solidFill>
                <a:latin typeface="SutonnyOMJ" pitchFamily="2" charset="0"/>
                <a:cs typeface="SutonnyOMJ" pitchFamily="2" charset="0"/>
              </a:rPr>
              <a:t>মোহাম্মদ সাখাওয়াত হোসন</a:t>
            </a:r>
          </a:p>
          <a:p>
            <a:r>
              <a:rPr lang="bn-IN" sz="2000" dirty="0" smtClean="0">
                <a:solidFill>
                  <a:schemeClr val="tx1"/>
                </a:solidFill>
                <a:latin typeface="SutonnyOMJ" pitchFamily="2" charset="0"/>
                <a:cs typeface="SutonnyOMJ" pitchFamily="2" charset="0"/>
              </a:rPr>
              <a:t>                                                                 ০১৯১৭৬৩৬৪৮৬ </a:t>
            </a:r>
            <a:endParaRPr lang="en-US" sz="2000" dirty="0">
              <a:solidFill>
                <a:schemeClr val="tx1"/>
              </a:solidFill>
              <a:latin typeface="SutonnyOMJ" pitchFamily="2" charset="0"/>
              <a:cs typeface="SutonnyOMJ" pitchFamily="2" charset="0"/>
            </a:endParaRPr>
          </a:p>
        </p:txBody>
      </p:sp>
      <p:sp>
        <p:nvSpPr>
          <p:cNvPr id="6" name="Rounded Rectangle 5"/>
          <p:cNvSpPr/>
          <p:nvPr/>
        </p:nvSpPr>
        <p:spPr>
          <a:xfrm>
            <a:off x="990600" y="1905000"/>
            <a:ext cx="7391400" cy="3886200"/>
          </a:xfrm>
          <a:prstGeom prst="roundRect">
            <a:avLst/>
          </a:prstGeom>
          <a:solidFill>
            <a:srgbClr val="7030A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800" dirty="0" smtClean="0">
                <a:latin typeface="SutonnyOMJ" pitchFamily="2" charset="0"/>
                <a:cs typeface="SutonnyOMJ" pitchFamily="2" charset="0"/>
              </a:rPr>
              <a:t>বায়ুতে যা যা থাকা উচিত তা না থেকে যদি অন্য কিছু থাকে তা হলে আমরা বায়ু দূষণ বলি। </a:t>
            </a:r>
          </a:p>
          <a:p>
            <a:pPr algn="ctr"/>
            <a:r>
              <a:rPr lang="bn-IN" sz="2800" dirty="0" smtClean="0">
                <a:latin typeface="SutonnyOMJ" pitchFamily="2" charset="0"/>
                <a:cs typeface="SutonnyOMJ" pitchFamily="2" charset="0"/>
              </a:rPr>
              <a:t>এরকম আমাদের পরিবেশের যদি অতিরিক্ত বা অবাঞ্ছিত শব্দ থাকে,তখন তাকে বলি শব্দ দূষণ।  </a:t>
            </a:r>
            <a:endParaRPr lang="en-US" sz="28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noFill/>
          </a:ln>
          <a:effectLst/>
          <a:scene3d>
            <a:camera prst="orthographicFront">
              <a:rot lat="0" lon="0" rev="0"/>
            </a:camera>
            <a:lightRig rig="contrasting" dir="t">
              <a:rot lat="0" lon="0" rev="7800000"/>
            </a:lightRig>
          </a:scene3d>
          <a:sp3d>
            <a:bevelT w="139700" h="139700"/>
          </a:sp3d>
        </p:spPr>
        <p:txBody>
          <a:bodyPr>
            <a:normAutofit/>
          </a:bodyPr>
          <a:lstStyle/>
          <a:p>
            <a:r>
              <a:rPr lang="bn-IN" sz="4000" dirty="0" smtClean="0">
                <a:latin typeface="SutonnyOMJ" pitchFamily="2" charset="0"/>
                <a:cs typeface="SutonnyOMJ" pitchFamily="2" charset="0"/>
              </a:rPr>
              <a:t>নিচের চিত্রগুলো ভাল করে লক্ষ কর </a:t>
            </a:r>
            <a:endParaRPr lang="en-US" sz="4000" dirty="0">
              <a:latin typeface="SutonnyOMJ" pitchFamily="2" charset="0"/>
              <a:cs typeface="SutonnyOMJ" pitchFamily="2" charset="0"/>
            </a:endParaRPr>
          </a:p>
        </p:txBody>
      </p:sp>
      <p:sp>
        <p:nvSpPr>
          <p:cNvPr id="3" name="Content Placeholder 2"/>
          <p:cNvSpPr>
            <a:spLocks noGrp="1"/>
          </p:cNvSpPr>
          <p:nvPr>
            <p:ph idx="1"/>
          </p:nvPr>
        </p:nvSpPr>
        <p:spPr>
          <a:xfrm>
            <a:off x="304800" y="1447800"/>
            <a:ext cx="8382000" cy="4678363"/>
          </a:xfrm>
          <a:solidFill>
            <a:srgbClr val="00B050"/>
          </a:solidFill>
          <a:ln>
            <a:solidFill>
              <a:srgbClr val="FF0000"/>
            </a:solidFill>
          </a:ln>
        </p:spPr>
        <p:txBody>
          <a:bodyPr/>
          <a:lstStyle/>
          <a:p>
            <a:endParaRPr lang="en-US" dirty="0"/>
          </a:p>
        </p:txBody>
      </p:sp>
      <p:sp>
        <p:nvSpPr>
          <p:cNvPr id="4" name="Rectangle 3"/>
          <p:cNvSpPr/>
          <p:nvPr/>
        </p:nvSpPr>
        <p:spPr>
          <a:xfrm>
            <a:off x="457200" y="1676400"/>
            <a:ext cx="2895600" cy="2362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p:cNvSpPr/>
          <p:nvPr/>
        </p:nvSpPr>
        <p:spPr>
          <a:xfrm>
            <a:off x="5638800" y="1676400"/>
            <a:ext cx="2895600" cy="2362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3048000" y="3733800"/>
            <a:ext cx="2895600" cy="2362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index 73.jpg"/>
          <p:cNvPicPr>
            <a:picLocks noChangeAspect="1" noChangeArrowheads="1"/>
          </p:cNvPicPr>
          <p:nvPr/>
        </p:nvPicPr>
        <p:blipFill>
          <a:blip r:embed="rId2"/>
          <a:srcRect/>
          <a:stretch>
            <a:fillRect/>
          </a:stretch>
        </p:blipFill>
        <p:spPr bwMode="auto">
          <a:xfrm>
            <a:off x="457200" y="1600200"/>
            <a:ext cx="2895600" cy="2438400"/>
          </a:xfrm>
          <a:prstGeom prst="rect">
            <a:avLst/>
          </a:prstGeom>
          <a:ln w="88900" cap="sq" cmpd="thickThin">
            <a:solidFill>
              <a:schemeClr val="tx1"/>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7" name="Picture 3" descr="C:\Users\sagor khan\Downloads\images 91.jpg"/>
          <p:cNvPicPr>
            <a:picLocks noChangeAspect="1" noChangeArrowheads="1"/>
          </p:cNvPicPr>
          <p:nvPr/>
        </p:nvPicPr>
        <p:blipFill>
          <a:blip r:embed="rId3"/>
          <a:srcRect/>
          <a:stretch>
            <a:fillRect/>
          </a:stretch>
        </p:blipFill>
        <p:spPr bwMode="auto">
          <a:xfrm>
            <a:off x="5638800" y="1676400"/>
            <a:ext cx="2933700" cy="2286000"/>
          </a:xfrm>
          <a:prstGeom prst="rect">
            <a:avLst/>
          </a:prstGeom>
          <a:ln w="88900" cap="sq" cmpd="thickThin">
            <a:solidFill>
              <a:schemeClr val="tx1"/>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28" name="Picture 4" descr="C:\Users\sagor khan\Downloads\index 88.jpg"/>
          <p:cNvPicPr>
            <a:picLocks noChangeAspect="1" noChangeArrowheads="1"/>
          </p:cNvPicPr>
          <p:nvPr/>
        </p:nvPicPr>
        <p:blipFill>
          <a:blip r:embed="rId4"/>
          <a:srcRect/>
          <a:stretch>
            <a:fillRect/>
          </a:stretch>
        </p:blipFill>
        <p:spPr bwMode="auto">
          <a:xfrm>
            <a:off x="3048000" y="3733800"/>
            <a:ext cx="2895600" cy="2343150"/>
          </a:xfrm>
          <a:prstGeom prst="rect">
            <a:avLst/>
          </a:prstGeom>
          <a:ln w="88900" cap="sq" cmpd="thickThin">
            <a:solidFill>
              <a:schemeClr val="tx1"/>
            </a:solid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10" name="Right Arrow 9"/>
          <p:cNvSpPr/>
          <p:nvPr/>
        </p:nvSpPr>
        <p:spPr>
          <a:xfrm>
            <a:off x="3505200" y="1371600"/>
            <a:ext cx="2133600" cy="1143000"/>
          </a:xfrm>
          <a:prstGeom prst="rightArrow">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latin typeface="SutonnyOMJ" pitchFamily="2" charset="0"/>
                <a:cs typeface="SutonnyOMJ" pitchFamily="2" charset="0"/>
              </a:rPr>
              <a:t>জোরে মাইক বাজালে </a:t>
            </a:r>
            <a:endParaRPr lang="en-US" sz="2000" dirty="0">
              <a:latin typeface="SutonnyOMJ" pitchFamily="2" charset="0"/>
              <a:cs typeface="SutonnyOMJ" pitchFamily="2" charset="0"/>
            </a:endParaRPr>
          </a:p>
        </p:txBody>
      </p:sp>
      <p:sp>
        <p:nvSpPr>
          <p:cNvPr id="11" name="Down Arrow 10"/>
          <p:cNvSpPr/>
          <p:nvPr/>
        </p:nvSpPr>
        <p:spPr>
          <a:xfrm rot="5400000">
            <a:off x="3924300" y="1943100"/>
            <a:ext cx="990600" cy="1981200"/>
          </a:xfrm>
          <a:prstGeom prst="downArrow">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vert="vert" rtlCol="0" anchor="ctr"/>
          <a:lstStyle/>
          <a:p>
            <a:pPr algn="ctr"/>
            <a:r>
              <a:rPr lang="bn-IN" sz="2000" dirty="0" smtClean="0">
                <a:latin typeface="SutonnyOMJ" pitchFamily="2" charset="0"/>
                <a:cs typeface="SutonnyOMJ" pitchFamily="2" charset="0"/>
              </a:rPr>
              <a:t>গাড়ির হর্ণ</a:t>
            </a:r>
            <a:endParaRPr lang="en-US" sz="2000" dirty="0">
              <a:latin typeface="SutonnyOMJ" pitchFamily="2" charset="0"/>
              <a:cs typeface="SutonnyOMJ" pitchFamily="2" charset="0"/>
            </a:endParaRPr>
          </a:p>
        </p:txBody>
      </p:sp>
      <p:sp>
        <p:nvSpPr>
          <p:cNvPr id="12" name="Down Arrow 11"/>
          <p:cNvSpPr/>
          <p:nvPr/>
        </p:nvSpPr>
        <p:spPr>
          <a:xfrm rot="16200000">
            <a:off x="1104900" y="3695700"/>
            <a:ext cx="1219200" cy="2514600"/>
          </a:xfrm>
          <a:prstGeom prst="downArrow">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vert="vert" rtlCol="0" anchor="ctr"/>
          <a:lstStyle/>
          <a:p>
            <a:pPr algn="ctr"/>
            <a:r>
              <a:rPr lang="bn-IN" sz="2000" dirty="0" smtClean="0">
                <a:latin typeface="SutonnyOMJ" pitchFamily="2" charset="0"/>
                <a:cs typeface="SutonnyOMJ" pitchFamily="2" charset="0"/>
              </a:rPr>
              <a:t>উচ্চ স্বরে টেলিফোন  বাজলে    </a:t>
            </a:r>
            <a:endParaRPr lang="en-US" sz="2000" dirty="0">
              <a:latin typeface="SutonnyOMJ" pitchFamily="2" charset="0"/>
              <a:cs typeface="SutonnyOMJ" pitchFamily="2" charset="0"/>
            </a:endParaRPr>
          </a:p>
        </p:txBody>
      </p:sp>
      <p:sp>
        <p:nvSpPr>
          <p:cNvPr id="13" name="Rectangle 12"/>
          <p:cNvSpPr/>
          <p:nvPr/>
        </p:nvSpPr>
        <p:spPr>
          <a:xfrm>
            <a:off x="304800" y="6096000"/>
            <a:ext cx="8458200" cy="7620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r>
              <a:rPr lang="en-US" dirty="0" smtClean="0">
                <a:solidFill>
                  <a:schemeClr val="tx1"/>
                </a:solidFill>
              </a:rPr>
              <a:t>                                            </a:t>
            </a:r>
            <a:r>
              <a:rPr lang="bn-IN" sz="2000" dirty="0" smtClean="0">
                <a:solidFill>
                  <a:schemeClr val="tx1"/>
                </a:solidFill>
                <a:latin typeface="SutonnyOMJ" pitchFamily="2" charset="0"/>
                <a:cs typeface="SutonnyOMJ" pitchFamily="2" charset="0"/>
              </a:rPr>
              <a:t>মোহাম্মদ </a:t>
            </a:r>
            <a:r>
              <a:rPr lang="en-US" sz="2000" dirty="0" err="1" smtClean="0">
                <a:solidFill>
                  <a:schemeClr val="tx1"/>
                </a:solidFill>
                <a:latin typeface="SutonnyOMJ" pitchFamily="2" charset="0"/>
                <a:cs typeface="SutonnyOMJ" pitchFamily="2" charset="0"/>
              </a:rPr>
              <a:t>সাখাওয়াত</a:t>
            </a:r>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হো</a:t>
            </a:r>
            <a:r>
              <a:rPr lang="en-US" sz="2000" dirty="0" err="1" smtClean="0">
                <a:solidFill>
                  <a:schemeClr val="tx1"/>
                </a:solidFill>
                <a:latin typeface="SutonnyOMJ" pitchFamily="2" charset="0"/>
                <a:cs typeface="SutonnyOMJ" pitchFamily="2" charset="0"/>
              </a:rPr>
              <a:t>সেন</a:t>
            </a:r>
            <a:r>
              <a:rPr lang="en-US" sz="2000" dirty="0" smtClean="0">
                <a:solidFill>
                  <a:schemeClr val="tx1"/>
                </a:solidFill>
                <a:latin typeface="SutonnyOMJ" pitchFamily="2" charset="0"/>
                <a:cs typeface="SutonnyOMJ" pitchFamily="2" charset="0"/>
              </a:rPr>
              <a:t>, ০১৯১৭৬৬৩৬৪৮৬ </a:t>
            </a:r>
            <a:endParaRPr lang="en-US" dirty="0">
              <a:latin typeface="SutonnyOMJ" pitchFamily="2" charset="0"/>
              <a:cs typeface="SutonnyOMJ" pitchFamily="2" charset="0"/>
            </a:endParaRPr>
          </a:p>
        </p:txBody>
      </p:sp>
      <p:sp>
        <p:nvSpPr>
          <p:cNvPr id="14" name="Oval 13"/>
          <p:cNvSpPr/>
          <p:nvPr/>
        </p:nvSpPr>
        <p:spPr>
          <a:xfrm>
            <a:off x="6324600" y="4114800"/>
            <a:ext cx="2286000" cy="1828800"/>
          </a:xfrm>
          <a:prstGeom prst="ellipse">
            <a:avLst/>
          </a:prstGeom>
          <a:solidFill>
            <a:srgbClr val="92D05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solidFill>
                  <a:schemeClr val="tx1"/>
                </a:solidFill>
                <a:latin typeface="SutonnyOMJ" pitchFamily="2" charset="0"/>
                <a:cs typeface="SutonnyOMJ" pitchFamily="2" charset="0"/>
              </a:rPr>
              <a:t>শব্দ দূষণ </a:t>
            </a:r>
            <a:endParaRPr lang="en-US" sz="36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0" dur="1000" fill="hold"/>
                                        <p:tgtEl>
                                          <p:spTgt spid="10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0" fill="hold"/>
                                        <p:tgtEl>
                                          <p:spTgt spid="11"/>
                                        </p:tgtEl>
                                        <p:attrNameLst>
                                          <p:attrName>ppt_x</p:attrName>
                                        </p:attrNameLst>
                                      </p:cBhvr>
                                      <p:tavLst>
                                        <p:tav tm="0">
                                          <p:val>
                                            <p:strVal val="#ppt_x"/>
                                          </p:val>
                                        </p:tav>
                                        <p:tav tm="100000">
                                          <p:val>
                                            <p:strVal val="#ppt_x"/>
                                          </p:val>
                                        </p:tav>
                                      </p:tavLst>
                                    </p:anim>
                                    <p:anim calcmode="lin" valueType="num">
                                      <p:cBhvr additive="base">
                                        <p:cTn id="20"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Effect transition="in" filter="wheel(4)">
                                      <p:cBhvr>
                                        <p:cTn id="25" dur="2000"/>
                                        <p:tgtEl>
                                          <p:spTgt spid="1027"/>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3" dur="1000" fill="hold"/>
                                        <p:tgtEl>
                                          <p:spTgt spid="10"/>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1028"/>
                                        </p:tgtEl>
                                        <p:attrNameLst>
                                          <p:attrName>style.visibility</p:attrName>
                                        </p:attrNameLst>
                                      </p:cBhvr>
                                      <p:to>
                                        <p:strVal val="visible"/>
                                      </p:to>
                                    </p:set>
                                    <p:anim calcmode="lin" valueType="num">
                                      <p:cBhvr>
                                        <p:cTn id="42" dur="500" fill="hold"/>
                                        <p:tgtEl>
                                          <p:spTgt spid="1028"/>
                                        </p:tgtEl>
                                        <p:attrNameLst>
                                          <p:attrName>ppt_w</p:attrName>
                                        </p:attrNameLst>
                                      </p:cBhvr>
                                      <p:tavLst>
                                        <p:tav tm="0">
                                          <p:val>
                                            <p:fltVal val="0"/>
                                          </p:val>
                                        </p:tav>
                                        <p:tav tm="100000">
                                          <p:val>
                                            <p:strVal val="#ppt_w"/>
                                          </p:val>
                                        </p:tav>
                                      </p:tavLst>
                                    </p:anim>
                                    <p:anim calcmode="lin" valueType="num">
                                      <p:cBhvr>
                                        <p:cTn id="43" dur="500" fill="hold"/>
                                        <p:tgtEl>
                                          <p:spTgt spid="1028"/>
                                        </p:tgtEl>
                                        <p:attrNameLst>
                                          <p:attrName>ppt_h</p:attrName>
                                        </p:attrNameLst>
                                      </p:cBhvr>
                                      <p:tavLst>
                                        <p:tav tm="0">
                                          <p:val>
                                            <p:fltVal val="0"/>
                                          </p:val>
                                        </p:tav>
                                        <p:tav tm="100000">
                                          <p:val>
                                            <p:strVal val="#ppt_h"/>
                                          </p:val>
                                        </p:tav>
                                      </p:tavLst>
                                    </p:anim>
                                    <p:animEffect transition="in" filter="fade">
                                      <p:cBhvr>
                                        <p:cTn id="44" dur="500"/>
                                        <p:tgtEl>
                                          <p:spTgt spid="1028"/>
                                        </p:tgtEl>
                                      </p:cBhvr>
                                    </p:animEffect>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iterate type="lt">
                                    <p:tmPct val="10000"/>
                                  </p:iterate>
                                  <p:childTnLst>
                                    <p:set>
                                      <p:cBhvr>
                                        <p:cTn id="48" dur="1" fill="hold">
                                          <p:stCondLst>
                                            <p:cond delay="0"/>
                                          </p:stCondLst>
                                        </p:cTn>
                                        <p:tgtEl>
                                          <p:spTgt spid="12"/>
                                        </p:tgtEl>
                                        <p:attrNameLst>
                                          <p:attrName>style.visibility</p:attrName>
                                        </p:attrNameLst>
                                      </p:cBhvr>
                                      <p:to>
                                        <p:strVal val="visible"/>
                                      </p:to>
                                    </p:set>
                                    <p:animEffect transition="in" filter="fade">
                                      <p:cBhvr>
                                        <p:cTn id="49" dur="2000"/>
                                        <p:tgtEl>
                                          <p:spTgt spid="12"/>
                                        </p:tgtEl>
                                      </p:cBhvr>
                                    </p:animEffect>
                                    <p:anim calcmode="lin" valueType="num">
                                      <p:cBhvr>
                                        <p:cTn id="50" dur="2000" fill="hold"/>
                                        <p:tgtEl>
                                          <p:spTgt spid="12"/>
                                        </p:tgtEl>
                                        <p:attrNameLst>
                                          <p:attrName>ppt_w</p:attrName>
                                        </p:attrNameLst>
                                      </p:cBhvr>
                                      <p:tavLst>
                                        <p:tav tm="0" fmla="#ppt_w*sin(2.5*pi*$)">
                                          <p:val>
                                            <p:fltVal val="0"/>
                                          </p:val>
                                        </p:tav>
                                        <p:tav tm="100000">
                                          <p:val>
                                            <p:fltVal val="1"/>
                                          </p:val>
                                        </p:tav>
                                      </p:tavLst>
                                    </p:anim>
                                    <p:anim calcmode="lin" valueType="num">
                                      <p:cBhvr>
                                        <p:cTn id="5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51"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770" decel="100000"/>
                                        <p:tgtEl>
                                          <p:spTgt spid="14"/>
                                        </p:tgtEl>
                                      </p:cBhvr>
                                    </p:animEffect>
                                    <p:animScale>
                                      <p:cBhvr>
                                        <p:cTn id="57" dur="770" decel="100000"/>
                                        <p:tgtEl>
                                          <p:spTgt spid="14"/>
                                        </p:tgtEl>
                                      </p:cBhvr>
                                      <p:from x="10000" y="10000"/>
                                      <p:to x="200000" y="450000"/>
                                    </p:animScale>
                                    <p:animScale>
                                      <p:cBhvr>
                                        <p:cTn id="58" dur="1230" accel="100000" fill="hold">
                                          <p:stCondLst>
                                            <p:cond delay="770"/>
                                          </p:stCondLst>
                                        </p:cTn>
                                        <p:tgtEl>
                                          <p:spTgt spid="14"/>
                                        </p:tgtEl>
                                      </p:cBhvr>
                                      <p:from x="200000" y="450000"/>
                                      <p:to x="100000" y="100000"/>
                                    </p:animScale>
                                    <p:set>
                                      <p:cBhvr>
                                        <p:cTn id="59" dur="770" fill="hold"/>
                                        <p:tgtEl>
                                          <p:spTgt spid="14"/>
                                        </p:tgtEl>
                                        <p:attrNameLst>
                                          <p:attrName>ppt_x</p:attrName>
                                        </p:attrNameLst>
                                      </p:cBhvr>
                                      <p:to>
                                        <p:strVal val="(0.5)"/>
                                      </p:to>
                                    </p:set>
                                    <p:anim from="(0.5)" to="(#ppt_x)" calcmode="lin" valueType="num">
                                      <p:cBhvr>
                                        <p:cTn id="60" dur="1230" accel="100000" fill="hold">
                                          <p:stCondLst>
                                            <p:cond delay="770"/>
                                          </p:stCondLst>
                                        </p:cTn>
                                        <p:tgtEl>
                                          <p:spTgt spid="14"/>
                                        </p:tgtEl>
                                        <p:attrNameLst>
                                          <p:attrName>ppt_x</p:attrName>
                                        </p:attrNameLst>
                                      </p:cBhvr>
                                    </p:anim>
                                    <p:set>
                                      <p:cBhvr>
                                        <p:cTn id="61" dur="770" fill="hold"/>
                                        <p:tgtEl>
                                          <p:spTgt spid="14"/>
                                        </p:tgtEl>
                                        <p:attrNameLst>
                                          <p:attrName>ppt_y</p:attrName>
                                        </p:attrNameLst>
                                      </p:cBhvr>
                                      <p:to>
                                        <p:strVal val="(#ppt_y+0.4)"/>
                                      </p:to>
                                    </p:set>
                                    <p:anim from="(#ppt_y+0.4)" to="(#ppt_y)" calcmode="lin" valueType="num">
                                      <p:cBhvr>
                                        <p:cTn id="62" dur="1230" accel="100000" fill="hold">
                                          <p:stCondLst>
                                            <p:cond delay="770"/>
                                          </p:stCondLst>
                                        </p:cTn>
                                        <p:tgtEl>
                                          <p:spTgt spid="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a:solidFill>
            <a:schemeClr val="accent6"/>
          </a:solidFill>
          <a:ln>
            <a:solidFill>
              <a:schemeClr val="tx1"/>
            </a:solidFill>
          </a:ln>
          <a:effectLst>
            <a:innerShdw blurRad="63500" dist="50800" dir="18900000">
              <a:prstClr val="black">
                <a:alpha val="50000"/>
              </a:prstClr>
            </a:innerShdw>
          </a:effectLst>
        </p:spPr>
        <p:txBody>
          <a:bodyPr/>
          <a:lstStyle/>
          <a:p>
            <a:endParaRPr lang="en-US" dirty="0"/>
          </a:p>
        </p:txBody>
      </p:sp>
      <p:sp>
        <p:nvSpPr>
          <p:cNvPr id="3" name="Content Placeholder 2"/>
          <p:cNvSpPr>
            <a:spLocks noGrp="1"/>
          </p:cNvSpPr>
          <p:nvPr>
            <p:ph idx="1"/>
          </p:nvPr>
        </p:nvSpPr>
        <p:spPr>
          <a:solidFill>
            <a:srgbClr val="00B050"/>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endParaRPr lang="en-US" dirty="0"/>
          </a:p>
        </p:txBody>
      </p:sp>
      <p:sp>
        <p:nvSpPr>
          <p:cNvPr id="5" name="Oval 4"/>
          <p:cNvSpPr/>
          <p:nvPr/>
        </p:nvSpPr>
        <p:spPr>
          <a:xfrm>
            <a:off x="3429000" y="1752600"/>
            <a:ext cx="2438400" cy="16764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solidFill>
                  <a:schemeClr val="bg1"/>
                </a:solidFill>
                <a:latin typeface="SutonnyOMJ" pitchFamily="2" charset="0"/>
                <a:cs typeface="SutonnyOMJ" pitchFamily="2" charset="0"/>
              </a:rPr>
              <a:t>মাইকের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শব্দ</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কোনো</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যন্ত্রের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শব্দ</a:t>
            </a:r>
            <a:r>
              <a:rPr lang="en-US" sz="2400" dirty="0" smtClean="0">
                <a:solidFill>
                  <a:schemeClr val="bg1"/>
                </a:solidFill>
                <a:latin typeface="SutonnyOMJ" pitchFamily="2" charset="0"/>
                <a:cs typeface="SutonnyOMJ" pitchFamily="2" charset="0"/>
              </a:rPr>
              <a:t> </a:t>
            </a:r>
            <a:endParaRPr lang="en-US" sz="2400" dirty="0">
              <a:solidFill>
                <a:schemeClr val="bg1"/>
              </a:solidFill>
              <a:latin typeface="SutonnyOMJ" pitchFamily="2" charset="0"/>
              <a:cs typeface="SutonnyOMJ" pitchFamily="2" charset="0"/>
            </a:endParaRPr>
          </a:p>
        </p:txBody>
      </p:sp>
      <p:sp>
        <p:nvSpPr>
          <p:cNvPr id="6" name="Oval 5"/>
          <p:cNvSpPr/>
          <p:nvPr/>
        </p:nvSpPr>
        <p:spPr>
          <a:xfrm>
            <a:off x="609600" y="1828800"/>
            <a:ext cx="2438400" cy="16764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solidFill>
                  <a:schemeClr val="bg1"/>
                </a:solidFill>
                <a:latin typeface="SutonnyOMJ" pitchFamily="2" charset="0"/>
                <a:cs typeface="SutonnyOMJ" pitchFamily="2" charset="0"/>
              </a:rPr>
              <a:t>গাড়ির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শব্দ</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পটকা</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বা</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বোমা</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ফাটার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শব্দ</a:t>
            </a:r>
            <a:r>
              <a:rPr lang="en-US" sz="2400" dirty="0" smtClean="0">
                <a:solidFill>
                  <a:schemeClr val="bg1"/>
                </a:solidFill>
                <a:latin typeface="SutonnyOMJ" pitchFamily="2" charset="0"/>
                <a:cs typeface="SutonnyOMJ" pitchFamily="2" charset="0"/>
              </a:rPr>
              <a:t> </a:t>
            </a:r>
            <a:endParaRPr lang="en-US" sz="2400" dirty="0">
              <a:solidFill>
                <a:schemeClr val="bg1"/>
              </a:solidFill>
              <a:latin typeface="SutonnyOMJ" pitchFamily="2" charset="0"/>
              <a:cs typeface="SutonnyOMJ" pitchFamily="2" charset="0"/>
            </a:endParaRPr>
          </a:p>
        </p:txBody>
      </p:sp>
      <p:sp>
        <p:nvSpPr>
          <p:cNvPr id="7" name="Oval 6"/>
          <p:cNvSpPr/>
          <p:nvPr/>
        </p:nvSpPr>
        <p:spPr>
          <a:xfrm>
            <a:off x="6096000" y="1676400"/>
            <a:ext cx="2438400" cy="16764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solidFill>
                  <a:schemeClr val="bg1"/>
                </a:solidFill>
                <a:latin typeface="SutonnyOMJ" pitchFamily="2" charset="0"/>
                <a:cs typeface="SutonnyOMJ" pitchFamily="2" charset="0"/>
              </a:rPr>
              <a:t>নি</a:t>
            </a:r>
            <a:r>
              <a:rPr lang="bn-IN" sz="2400" dirty="0" smtClean="0">
                <a:solidFill>
                  <a:schemeClr val="bg1"/>
                </a:solidFill>
                <a:latin typeface="SutonnyOMJ" pitchFamily="2" charset="0"/>
                <a:cs typeface="SutonnyOMJ" pitchFamily="2" charset="0"/>
              </a:rPr>
              <a:t>র্মান কাজের শব্দ </a:t>
            </a:r>
            <a:endParaRPr lang="en-US" sz="2400" dirty="0">
              <a:solidFill>
                <a:schemeClr val="bg1"/>
              </a:solidFill>
              <a:latin typeface="SutonnyOMJ" pitchFamily="2" charset="0"/>
              <a:cs typeface="SutonnyOMJ" pitchFamily="2" charset="0"/>
            </a:endParaRPr>
          </a:p>
        </p:txBody>
      </p:sp>
      <p:sp>
        <p:nvSpPr>
          <p:cNvPr id="8" name="Oval 7"/>
          <p:cNvSpPr/>
          <p:nvPr/>
        </p:nvSpPr>
        <p:spPr>
          <a:xfrm>
            <a:off x="3505200" y="3962400"/>
            <a:ext cx="2438400" cy="16764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solidFill>
                  <a:schemeClr val="bg1"/>
                </a:solidFill>
                <a:latin typeface="SutonnyOMJ" pitchFamily="2" charset="0"/>
                <a:cs typeface="SutonnyOMJ" pitchFamily="2" charset="0"/>
              </a:rPr>
              <a:t>রান্না ঘরের জিনিসপত্রের শব্দ </a:t>
            </a:r>
            <a:endParaRPr lang="en-US" sz="2400" dirty="0">
              <a:solidFill>
                <a:schemeClr val="bg1"/>
              </a:solidFill>
              <a:latin typeface="SutonnyOMJ" pitchFamily="2" charset="0"/>
              <a:cs typeface="SutonnyOMJ" pitchFamily="2" charset="0"/>
            </a:endParaRPr>
          </a:p>
        </p:txBody>
      </p:sp>
      <p:sp>
        <p:nvSpPr>
          <p:cNvPr id="9" name="Oval 8"/>
          <p:cNvSpPr/>
          <p:nvPr/>
        </p:nvSpPr>
        <p:spPr>
          <a:xfrm>
            <a:off x="6172200" y="3810000"/>
            <a:ext cx="2438400" cy="16764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solidFill>
                  <a:schemeClr val="bg1"/>
                </a:solidFill>
                <a:latin typeface="SutonnyOMJ" pitchFamily="2" charset="0"/>
                <a:cs typeface="SutonnyOMJ" pitchFamily="2" charset="0"/>
              </a:rPr>
              <a:t>এয়ারকুলারের শব্দ ইত্যাদি। </a:t>
            </a:r>
            <a:endParaRPr lang="en-US" sz="2400" dirty="0">
              <a:solidFill>
                <a:schemeClr val="bg1"/>
              </a:solidFill>
              <a:latin typeface="SutonnyOMJ" pitchFamily="2" charset="0"/>
              <a:cs typeface="SutonnyOMJ" pitchFamily="2" charset="0"/>
            </a:endParaRPr>
          </a:p>
        </p:txBody>
      </p:sp>
      <p:sp>
        <p:nvSpPr>
          <p:cNvPr id="10" name="Oval 9"/>
          <p:cNvSpPr/>
          <p:nvPr/>
        </p:nvSpPr>
        <p:spPr>
          <a:xfrm>
            <a:off x="609600" y="4038600"/>
            <a:ext cx="2438400" cy="16764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solidFill>
                  <a:schemeClr val="bg1"/>
                </a:solidFill>
                <a:latin typeface="SutonnyOMJ" pitchFamily="2" charset="0"/>
                <a:cs typeface="SutonnyOMJ" pitchFamily="2" charset="0"/>
              </a:rPr>
              <a:t>টেলিভিশন ও রেডিও জোরে বাজানোর শব্দ </a:t>
            </a:r>
            <a:endParaRPr lang="en-US" sz="2400" dirty="0">
              <a:solidFill>
                <a:schemeClr val="bg1"/>
              </a:solidFill>
              <a:latin typeface="SutonnyOMJ" pitchFamily="2" charset="0"/>
              <a:cs typeface="SutonnyOMJ" pitchFamily="2" charset="0"/>
            </a:endParaRPr>
          </a:p>
        </p:txBody>
      </p:sp>
      <p:sp>
        <p:nvSpPr>
          <p:cNvPr id="11" name="Rectangle 10"/>
          <p:cNvSpPr/>
          <p:nvPr/>
        </p:nvSpPr>
        <p:spPr>
          <a:xfrm>
            <a:off x="457200" y="6096000"/>
            <a:ext cx="8229600" cy="7620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vert="horz" rtlCol="0" anchor="ctr"/>
          <a:lstStyle/>
          <a:p>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মোহাম্মদ </a:t>
            </a:r>
            <a:r>
              <a:rPr lang="en-US" sz="2000" dirty="0" err="1" smtClean="0">
                <a:solidFill>
                  <a:schemeClr val="tx1"/>
                </a:solidFill>
                <a:latin typeface="SutonnyOMJ" pitchFamily="2" charset="0"/>
                <a:cs typeface="SutonnyOMJ" pitchFamily="2" charset="0"/>
              </a:rPr>
              <a:t>সাখাওয়াত</a:t>
            </a:r>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হো</a:t>
            </a:r>
            <a:r>
              <a:rPr lang="en-US" sz="2000" dirty="0" err="1" smtClean="0">
                <a:solidFill>
                  <a:schemeClr val="tx1"/>
                </a:solidFill>
                <a:latin typeface="SutonnyOMJ" pitchFamily="2" charset="0"/>
                <a:cs typeface="SutonnyOMJ" pitchFamily="2" charset="0"/>
              </a:rPr>
              <a:t>সেন</a:t>
            </a:r>
            <a:r>
              <a:rPr lang="en-US" sz="2000" dirty="0" smtClean="0">
                <a:solidFill>
                  <a:schemeClr val="tx1"/>
                </a:solidFill>
                <a:latin typeface="SutonnyOMJ" pitchFamily="2" charset="0"/>
                <a:cs typeface="SutonnyOMJ" pitchFamily="2" charset="0"/>
              </a:rPr>
              <a:t>, ০১৯১৭৬৬৩</a:t>
            </a:r>
            <a:r>
              <a:rPr lang="en-US" dirty="0" smtClean="0">
                <a:solidFill>
                  <a:schemeClr val="tx1"/>
                </a:solidFill>
                <a:latin typeface="SutonnyOMJ" pitchFamily="2" charset="0"/>
                <a:cs typeface="SutonnyOMJ" pitchFamily="2" charset="0"/>
              </a:rPr>
              <a:t>৬৪৮৬ </a:t>
            </a:r>
            <a:endParaRPr lang="en-US" dirty="0">
              <a:latin typeface="SutonnyOMJ" pitchFamily="2" charset="0"/>
              <a:cs typeface="SutonnyOMJ" pitchFamily="2" charset="0"/>
            </a:endParaRPr>
          </a:p>
        </p:txBody>
      </p:sp>
      <p:sp>
        <p:nvSpPr>
          <p:cNvPr id="12" name="Rounded Rectangle 11"/>
          <p:cNvSpPr/>
          <p:nvPr/>
        </p:nvSpPr>
        <p:spPr>
          <a:xfrm>
            <a:off x="1676400" y="381000"/>
            <a:ext cx="6096000" cy="914400"/>
          </a:xfrm>
          <a:prstGeom prst="roundRect">
            <a:avLst/>
          </a:prstGeom>
          <a:solidFill>
            <a:srgbClr val="FFFF00"/>
          </a:solidFill>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chemeClr val="tx1"/>
                </a:solidFill>
                <a:latin typeface="SutonnyOMJ" pitchFamily="2" charset="0"/>
                <a:cs typeface="SutonnyOMJ" pitchFamily="2" charset="0"/>
              </a:rPr>
              <a:t>শব্দ</a:t>
            </a:r>
            <a:r>
              <a:rPr lang="en-US" sz="4000" dirty="0" smtClean="0">
                <a:solidFill>
                  <a:schemeClr val="tx1"/>
                </a:solidFill>
                <a:latin typeface="SutonnyOMJ" pitchFamily="2" charset="0"/>
                <a:cs typeface="SutonnyOMJ" pitchFamily="2" charset="0"/>
              </a:rPr>
              <a:t>  </a:t>
            </a:r>
            <a:r>
              <a:rPr lang="en-US" sz="4000" dirty="0" err="1" smtClean="0">
                <a:solidFill>
                  <a:schemeClr val="tx1"/>
                </a:solidFill>
                <a:latin typeface="SutonnyOMJ" pitchFamily="2" charset="0"/>
                <a:cs typeface="SutonnyOMJ" pitchFamily="2" charset="0"/>
              </a:rPr>
              <a:t>দূষণের</a:t>
            </a:r>
            <a:r>
              <a:rPr lang="en-US" sz="4000" dirty="0" smtClean="0">
                <a:solidFill>
                  <a:schemeClr val="tx1"/>
                </a:solidFill>
                <a:latin typeface="SutonnyOMJ" pitchFamily="2" charset="0"/>
                <a:cs typeface="SutonnyOMJ" pitchFamily="2" charset="0"/>
              </a:rPr>
              <a:t> </a:t>
            </a:r>
            <a:r>
              <a:rPr lang="en-US" sz="4000" dirty="0" err="1" smtClean="0">
                <a:solidFill>
                  <a:schemeClr val="tx1"/>
                </a:solidFill>
                <a:latin typeface="SutonnyOMJ" pitchFamily="2" charset="0"/>
                <a:cs typeface="SutonnyOMJ" pitchFamily="2" charset="0"/>
              </a:rPr>
              <a:t>কারণ</a:t>
            </a:r>
            <a:r>
              <a:rPr lang="en-US" sz="4000" dirty="0" smtClean="0">
                <a:solidFill>
                  <a:schemeClr val="tx1"/>
                </a:solidFill>
                <a:latin typeface="SutonnyOMJ" pitchFamily="2" charset="0"/>
                <a:cs typeface="SutonnyOMJ" pitchFamily="2" charset="0"/>
              </a:rPr>
              <a:t> </a:t>
            </a:r>
            <a:endParaRPr lang="en-US" sz="4000" dirty="0">
              <a:solidFill>
                <a:schemeClr val="tx1"/>
              </a:solidFill>
              <a:latin typeface="SutonnyOMJ" pitchFamily="2" charset="0"/>
              <a:cs typeface="SutonnyOMJ"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4)">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4)">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4)">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heel(4)">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807</Words>
  <Application>Microsoft Office PowerPoint</Application>
  <PresentationFormat>On-screen Show (4:3)</PresentationFormat>
  <Paragraphs>132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নিচের চিত্রগুলো ভাল করে লক্ষ কর </vt:lpstr>
      <vt:lpstr>Slide 9</vt:lpstr>
      <vt:lpstr>Slide 10</vt:lpstr>
      <vt:lpstr>Slide 11</vt:lpstr>
      <vt:lpstr>Slide 12</vt:lpstr>
      <vt:lpstr>Slide 13</vt:lpstr>
      <vt:lpstr>Slide 14</vt:lpstr>
      <vt:lpstr>Slide 15</vt:lpstr>
      <vt:lpstr>Slide 16</vt:lpstr>
      <vt:lpstr>Slide 17</vt:lpstr>
      <vt:lpstr>Slide 18</vt:lpstr>
      <vt:lpstr>Slide 19</vt:lpstr>
      <vt:lpstr> </vt:lpstr>
      <vt:lpstr>Slide 21</vt:lpstr>
      <vt:lpstr>.</vt:lpstr>
      <vt:lpstr>সাইকেল বা রিকশার বেল </vt:lpstr>
      <vt:lpstr>Slide 24</vt:lpstr>
      <vt:lpstr>Slide 25</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163</cp:revision>
  <dcterms:created xsi:type="dcterms:W3CDTF">2020-09-26T23:03:28Z</dcterms:created>
  <dcterms:modified xsi:type="dcterms:W3CDTF">2021-05-31T17:08:01Z</dcterms:modified>
</cp:coreProperties>
</file>