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0" r:id="rId3"/>
    <p:sldId id="291" r:id="rId4"/>
    <p:sldId id="259" r:id="rId5"/>
    <p:sldId id="260" r:id="rId6"/>
    <p:sldId id="262" r:id="rId7"/>
    <p:sldId id="261" r:id="rId8"/>
    <p:sldId id="265" r:id="rId9"/>
    <p:sldId id="272" r:id="rId10"/>
    <p:sldId id="267" r:id="rId11"/>
    <p:sldId id="26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9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2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6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6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4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0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2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2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7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24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9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829ED-867B-4DE1-B5DC-6E77E580F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2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1"/>
            <a:ext cx="815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নিচের সমস্যাটি গাণিতিক বাক্যে লিখি এবং সমাধান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724400"/>
            <a:ext cx="731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বাবুর কাছে কিছু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ছিলো । সে বাজারে থেকে আরও ৮টি আম কিনলো । এখন তার মোট আম হলো ২০ টি । প্রথমে তার কাছে কতটি আম ছিলো 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9D1FD-0C3F-49B8-BD4F-0F15C6819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55874"/>
            <a:ext cx="3505200" cy="224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52400"/>
            <a:ext cx="26670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598819"/>
            <a:ext cx="7543800" cy="206210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রাজুর কাছে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তার ছোটবোন রিনাকে ৮টি মারবেল দিলো । এখন তার কাছে ১২টি মারবেল অবশিষ্ট রইলো । তার কাছে প্রথমে কতটি মারবেল ছিলো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35383-9CBC-4D34-BD7A-71CB05F2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69819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C8FA61-9F0D-437C-9DFB-BDB080F29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761" y="0"/>
            <a:ext cx="93726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39A55E-AB1D-43E1-8571-1ADED7C77394}"/>
              </a:ext>
            </a:extLst>
          </p:cNvPr>
          <p:cNvSpPr/>
          <p:nvPr/>
        </p:nvSpPr>
        <p:spPr>
          <a:xfrm>
            <a:off x="0" y="2362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chemeClr val="tx2"/>
                </a:solidFill>
              </a:rPr>
              <a:t>আবার দেখা হবে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47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680880" cy="3449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52600" y="457200"/>
            <a:ext cx="5210033" cy="6960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সকলকে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43298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228600" y="533400"/>
            <a:ext cx="3825071" cy="495350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395865" y="1573303"/>
            <a:ext cx="11243" cy="419349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02114" y="1573303"/>
            <a:ext cx="11243" cy="419349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Down Ribbon 24"/>
          <p:cNvSpPr/>
          <p:nvPr/>
        </p:nvSpPr>
        <p:spPr>
          <a:xfrm>
            <a:off x="5105400" y="533400"/>
            <a:ext cx="3615218" cy="495350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000" dirty="0"/>
              <a:t> </a:t>
            </a:r>
          </a:p>
        </p:txBody>
      </p:sp>
      <p:sp>
        <p:nvSpPr>
          <p:cNvPr id="27" name="Horizontal Scroll 26"/>
          <p:cNvSpPr/>
          <p:nvPr/>
        </p:nvSpPr>
        <p:spPr>
          <a:xfrm>
            <a:off x="4645777" y="3714234"/>
            <a:ext cx="4324670" cy="2286517"/>
          </a:xfrm>
          <a:prstGeom prst="horizontalScroll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২য়</a:t>
            </a:r>
          </a:p>
          <a:p>
            <a:pPr algn="ctr"/>
            <a:r>
              <a:rPr lang="as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as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 এবং বিয়োগের সম্পর্ক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1" y="4044634"/>
            <a:ext cx="430364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নূরুল করিম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সলিয়া সরকারি প্রাঃ বিদ্যালয়।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পরশুরাম, ফেনী।</a:t>
            </a:r>
          </a:p>
        </p:txBody>
      </p:sp>
      <p:pic>
        <p:nvPicPr>
          <p:cNvPr id="12" name="Picture 3" descr="D:\Personal Document\Scan copy\01.jpg">
            <a:extLst>
              <a:ext uri="{FF2B5EF4-FFF2-40B4-BE49-F238E27FC236}">
                <a16:creationId xmlns:a16="http://schemas.microsoft.com/office/drawing/2014/main" id="{F168684C-5812-4BEC-9B20-4BB85597D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30" y="1524000"/>
            <a:ext cx="2043270" cy="2118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CAFD2B-022E-4D67-881A-DA68DD2C9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4027" r="7295" b="3864"/>
          <a:stretch/>
        </p:blipFill>
        <p:spPr>
          <a:xfrm>
            <a:off x="5791200" y="1447800"/>
            <a:ext cx="211015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7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058AD-5DCB-4956-A096-7E38893AEC8C}"/>
              </a:ext>
            </a:extLst>
          </p:cNvPr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347E5-078C-4FCF-A482-BFFB9BA7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969FB8-6A38-4A53-A4F7-CF9F2B5E42E8}"/>
              </a:ext>
            </a:extLst>
          </p:cNvPr>
          <p:cNvSpPr/>
          <p:nvPr/>
        </p:nvSpPr>
        <p:spPr>
          <a:xfrm>
            <a:off x="2057400" y="2133600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আজকের পাঠ শেষে শিক্ষার্থীরা-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১১.১.১ ছবি বা কথার বর্ণিত তথ্যের গাণিতিক রুপ দিতে পারবে 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2CBECC-3E32-4CC4-981A-0FC735A78430}"/>
              </a:ext>
            </a:extLst>
          </p:cNvPr>
          <p:cNvSpPr/>
          <p:nvPr/>
        </p:nvSpPr>
        <p:spPr>
          <a:xfrm>
            <a:off x="3352800" y="1143000"/>
            <a:ext cx="25571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32402717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DE144F-B29D-4F53-98C6-A4F8F855BD74}"/>
              </a:ext>
            </a:extLst>
          </p:cNvPr>
          <p:cNvSpPr/>
          <p:nvPr/>
        </p:nvSpPr>
        <p:spPr>
          <a:xfrm>
            <a:off x="3012963" y="359990"/>
            <a:ext cx="2397237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বাস্তব পর্যায়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224C58-4442-42AB-B472-45BC244C0857}"/>
              </a:ext>
            </a:extLst>
          </p:cNvPr>
          <p:cNvSpPr/>
          <p:nvPr/>
        </p:nvSpPr>
        <p:spPr>
          <a:xfrm>
            <a:off x="278069" y="1442783"/>
            <a:ext cx="8842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শ্রেণি কক্ষের কিছু জিনিষের সাহায্যে যোগ এবং বিয়োগের ধারণা প্রদান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16204-10ED-4ACF-A09E-60137CF0E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383" y="3783183"/>
            <a:ext cx="3174664" cy="231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239884-1532-42A8-8636-4705CE9AD4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t="21918"/>
          <a:stretch/>
        </p:blipFill>
        <p:spPr>
          <a:xfrm rot="16200000">
            <a:off x="2581133" y="3804965"/>
            <a:ext cx="3219738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AB53F9-75A3-413B-991C-494A4A678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76600"/>
            <a:ext cx="2466596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6699E3-49B8-4ACF-B026-C8B41C461845}"/>
              </a:ext>
            </a:extLst>
          </p:cNvPr>
          <p:cNvSpPr txBox="1"/>
          <p:nvPr/>
        </p:nvSpPr>
        <p:spPr>
          <a:xfrm>
            <a:off x="434679" y="2233866"/>
            <a:ext cx="1930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/>
              <a:t>পেন্সিল</a:t>
            </a: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032B4-7D2E-48FA-9A73-A2A005B03566}"/>
              </a:ext>
            </a:extLst>
          </p:cNvPr>
          <p:cNvSpPr txBox="1"/>
          <p:nvPr/>
        </p:nvSpPr>
        <p:spPr>
          <a:xfrm>
            <a:off x="3397479" y="232151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/>
              <a:t>কলম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4DD27-C3EF-4114-96E0-F50AB206FC62}"/>
              </a:ext>
            </a:extLst>
          </p:cNvPr>
          <p:cNvSpPr txBox="1"/>
          <p:nvPr/>
        </p:nvSpPr>
        <p:spPr>
          <a:xfrm>
            <a:off x="6553200" y="2286000"/>
            <a:ext cx="123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বই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59596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86477-B5B2-4438-8FD7-53777B95E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868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EB9E2-6AD3-4373-B4A7-10EECC4F49B8}"/>
              </a:ext>
            </a:extLst>
          </p:cNvPr>
          <p:cNvSpPr txBox="1"/>
          <p:nvPr/>
        </p:nvSpPr>
        <p:spPr>
          <a:xfrm>
            <a:off x="1371600" y="152400"/>
            <a:ext cx="4419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2"/>
                </a:solidFill>
              </a:rPr>
              <a:t>গণিত বইয়ের পৃষ্ঠা প্রদর্শন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20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5F206F-4623-485E-827B-0ECD3169E3AA}"/>
              </a:ext>
            </a:extLst>
          </p:cNvPr>
          <p:cNvSpPr/>
          <p:nvPr/>
        </p:nvSpPr>
        <p:spPr>
          <a:xfrm>
            <a:off x="533400" y="1981200"/>
            <a:ext cx="8258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কাছে কিছু আম ছিলো । এর মধ্যে ৫টি আম বিক্রি করার পর এখন আমাদের কাছে ৭টি আম আছে । প্রথমে আমাদের কতগুলো আম ছিল </a:t>
            </a:r>
            <a:endParaRPr lang="en-US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447E14-9F1A-470D-943E-3D61CA05961C}"/>
              </a:ext>
            </a:extLst>
          </p:cNvPr>
          <p:cNvSpPr/>
          <p:nvPr/>
        </p:nvSpPr>
        <p:spPr>
          <a:xfrm>
            <a:off x="381000" y="762000"/>
            <a:ext cx="838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কয়েক</a:t>
            </a:r>
            <a:r>
              <a:rPr lang="en-US" sz="2800" dirty="0"/>
              <a:t> </a:t>
            </a:r>
            <a:r>
              <a:rPr lang="en-US" sz="2800" dirty="0" err="1"/>
              <a:t>টি</a:t>
            </a:r>
            <a:r>
              <a:rPr lang="en-US" sz="2800" dirty="0"/>
              <a:t> </a:t>
            </a:r>
            <a:r>
              <a:rPr lang="en-US" sz="2800" dirty="0" err="1"/>
              <a:t>দলে</a:t>
            </a:r>
            <a:r>
              <a:rPr lang="en-US" sz="2800" dirty="0"/>
              <a:t> </a:t>
            </a:r>
            <a:r>
              <a:rPr lang="en-US" sz="2800" dirty="0" err="1"/>
              <a:t>ভাগ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সমস্যা</a:t>
            </a:r>
            <a:r>
              <a:rPr lang="en-US" sz="2800" dirty="0"/>
              <a:t> </a:t>
            </a:r>
            <a:r>
              <a:rPr lang="en-US" sz="2800" dirty="0" err="1"/>
              <a:t>সমাধান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দিব</a:t>
            </a:r>
            <a:r>
              <a:rPr lang="en-US" sz="2800" dirty="0"/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5F103-8687-4061-9D7F-25255F8154EE}"/>
              </a:ext>
            </a:extLst>
          </p:cNvPr>
          <p:cNvSpPr/>
          <p:nvPr/>
        </p:nvSpPr>
        <p:spPr>
          <a:xfrm>
            <a:off x="228600" y="41910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এই সমস্যার গাণিতিক গাণিতিক বাক্য হবে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     - ৫= ৭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এখানে,           হলো প্রথমে আমাদের কাছে যে সংখ্যক আম ছিলো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1400" dirty="0">
                <a:latin typeface="NikoshBAN" pitchFamily="2" charset="0"/>
                <a:cs typeface="NikoshBAN" pitchFamily="2" charset="0"/>
              </a:rPr>
              <a:t>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9CB094-8D57-45E0-9EE6-A5C4E4FA0F06}"/>
              </a:ext>
            </a:extLst>
          </p:cNvPr>
          <p:cNvSpPr/>
          <p:nvPr/>
        </p:nvSpPr>
        <p:spPr>
          <a:xfrm>
            <a:off x="381000" y="48006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F0FFC-78E6-45EE-8311-56AF4C04C389}"/>
              </a:ext>
            </a:extLst>
          </p:cNvPr>
          <p:cNvSpPr/>
          <p:nvPr/>
        </p:nvSpPr>
        <p:spPr>
          <a:xfrm>
            <a:off x="1447800" y="5334000"/>
            <a:ext cx="838200" cy="607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3962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সমাধান কর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315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ব্যাগে কয়েকটি লিচু ছিলো । পরে আরও ৫টি লিচু ব্যাগে রাখা হলো । ব্যাগে মোট লিচু হলো ১২টি । প্রথমে ব্যাগে কয়টি লিচু ছিলো?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371600"/>
            <a:ext cx="4267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 বাক্যঃ           + ৫=১২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47800"/>
            <a:ext cx="533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ercules-shopping-bag-superextralarge-195455.jpg"/>
          <p:cNvPicPr>
            <a:picLocks noChangeAspect="1"/>
          </p:cNvPicPr>
          <p:nvPr/>
        </p:nvPicPr>
        <p:blipFill>
          <a:blip r:embed="rId2"/>
          <a:srcRect l="14894" r="14894"/>
          <a:stretch>
            <a:fillRect/>
          </a:stretch>
        </p:blipFill>
        <p:spPr>
          <a:xfrm>
            <a:off x="0" y="2286000"/>
            <a:ext cx="3276600" cy="3505200"/>
          </a:xfrm>
          <a:prstGeom prst="rect">
            <a:avLst/>
          </a:prstGeom>
        </p:spPr>
      </p:pic>
      <p:pic>
        <p:nvPicPr>
          <p:cNvPr id="8" name="Picture 7" descr="BCA-9881.png"/>
          <p:cNvPicPr>
            <a:picLocks noChangeAspect="1"/>
          </p:cNvPicPr>
          <p:nvPr/>
        </p:nvPicPr>
        <p:blipFill>
          <a:blip r:embed="rId3"/>
          <a:srcRect l="5003" t="12639" r="64999" b="33335"/>
          <a:stretch>
            <a:fillRect/>
          </a:stretch>
        </p:blipFill>
        <p:spPr>
          <a:xfrm>
            <a:off x="5181600" y="2286000"/>
            <a:ext cx="2971800" cy="3352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" y="2286000"/>
            <a:ext cx="2895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১২ টিলিচু ব্যাগে ছিলো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2286000"/>
            <a:ext cx="3200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৫টি লিচু ব্যাগে রাখা হলো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6019800"/>
            <a:ext cx="28194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৭টি লিচু ব্যাগে ছিলো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2133600" y="3657600"/>
            <a:ext cx="609600" cy="609600"/>
          </a:xfrm>
          <a:prstGeom prst="rect">
            <a:avLst/>
          </a:prstGeom>
        </p:spPr>
      </p:pic>
      <p:pic>
        <p:nvPicPr>
          <p:cNvPr id="42" name="Picture 41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1524000" y="3657600"/>
            <a:ext cx="609600" cy="609600"/>
          </a:xfrm>
          <a:prstGeom prst="rect">
            <a:avLst/>
          </a:prstGeom>
        </p:spPr>
      </p:pic>
      <p:pic>
        <p:nvPicPr>
          <p:cNvPr id="43" name="Picture 42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914400" y="3657600"/>
            <a:ext cx="609600" cy="609600"/>
          </a:xfrm>
          <a:prstGeom prst="rect">
            <a:avLst/>
          </a:prstGeom>
        </p:spPr>
      </p:pic>
      <p:pic>
        <p:nvPicPr>
          <p:cNvPr id="44" name="Picture 43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304800" y="3657600"/>
            <a:ext cx="609600" cy="609600"/>
          </a:xfrm>
          <a:prstGeom prst="rect">
            <a:avLst/>
          </a:prstGeom>
        </p:spPr>
      </p:pic>
      <p:pic>
        <p:nvPicPr>
          <p:cNvPr id="45" name="Picture 44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2133600" y="4267200"/>
            <a:ext cx="609600" cy="609600"/>
          </a:xfrm>
          <a:prstGeom prst="rect">
            <a:avLst/>
          </a:prstGeom>
        </p:spPr>
      </p:pic>
      <p:pic>
        <p:nvPicPr>
          <p:cNvPr id="46" name="Picture 45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1524000" y="4267200"/>
            <a:ext cx="609600" cy="609600"/>
          </a:xfrm>
          <a:prstGeom prst="rect">
            <a:avLst/>
          </a:prstGeom>
        </p:spPr>
      </p:pic>
      <p:pic>
        <p:nvPicPr>
          <p:cNvPr id="47" name="Picture 46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914400" y="4267200"/>
            <a:ext cx="609600" cy="609600"/>
          </a:xfrm>
          <a:prstGeom prst="rect">
            <a:avLst/>
          </a:prstGeom>
        </p:spPr>
      </p:pic>
      <p:pic>
        <p:nvPicPr>
          <p:cNvPr id="48" name="Picture 47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304800" y="4267200"/>
            <a:ext cx="609600" cy="609600"/>
          </a:xfrm>
          <a:prstGeom prst="rect">
            <a:avLst/>
          </a:prstGeom>
        </p:spPr>
      </p:pic>
      <p:pic>
        <p:nvPicPr>
          <p:cNvPr id="49" name="Picture 48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2133600" y="4876800"/>
            <a:ext cx="609600" cy="609600"/>
          </a:xfrm>
          <a:prstGeom prst="rect">
            <a:avLst/>
          </a:prstGeom>
        </p:spPr>
      </p:pic>
      <p:pic>
        <p:nvPicPr>
          <p:cNvPr id="50" name="Picture 49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1524000" y="4876800"/>
            <a:ext cx="609600" cy="609600"/>
          </a:xfrm>
          <a:prstGeom prst="rect">
            <a:avLst/>
          </a:prstGeom>
        </p:spPr>
      </p:pic>
      <p:pic>
        <p:nvPicPr>
          <p:cNvPr id="51" name="Picture 50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914400" y="4876800"/>
            <a:ext cx="609600" cy="609600"/>
          </a:xfrm>
          <a:prstGeom prst="rect">
            <a:avLst/>
          </a:prstGeom>
        </p:spPr>
      </p:pic>
      <p:pic>
        <p:nvPicPr>
          <p:cNvPr id="52" name="Picture 51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304800" y="4876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5833 0.0111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6667 0.0111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6667 0.0111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75833 0.0777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 -0.0222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79479"/>
              </p:ext>
            </p:extLst>
          </p:nvPr>
        </p:nvGraphicFramePr>
        <p:xfrm>
          <a:off x="381000" y="1371600"/>
          <a:ext cx="8382000" cy="380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9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518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446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err="1">
                          <a:latin typeface="NikoshBAN" pitchFamily="2" charset="0"/>
                          <a:cs typeface="NikoshBAN" pitchFamily="2" charset="0"/>
                        </a:rPr>
                        <a:t>শাপ</a:t>
                      </a:r>
                      <a:r>
                        <a:rPr lang="as-IN" sz="40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+       = ১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err="1"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+       = 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কু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         +  ১৫ = 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err="1">
                          <a:latin typeface="NikoshBAN" pitchFamily="2" charset="0"/>
                          <a:cs typeface="NikoshBAN" pitchFamily="2" charset="0"/>
                        </a:rPr>
                        <a:t>বেল</a:t>
                      </a:r>
                      <a:r>
                        <a:rPr lang="as-IN" sz="4000" baseline="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      ১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+       = ৪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495800" y="2286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95800" y="3048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95800" y="4572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76600" y="3810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241</TotalTime>
  <Words>285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User</dc:creator>
  <cp:lastModifiedBy>DPE</cp:lastModifiedBy>
  <cp:revision>42</cp:revision>
  <dcterms:created xsi:type="dcterms:W3CDTF">2006-08-16T00:00:00Z</dcterms:created>
  <dcterms:modified xsi:type="dcterms:W3CDTF">2021-06-15T15:08:15Z</dcterms:modified>
</cp:coreProperties>
</file>