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2" r:id="rId16"/>
    <p:sldId id="270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3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1C8C9-64B8-41B4-81F6-FF08CC12F7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E34DA-8E5A-4BEC-9AD0-CD6D9D84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E34DA-8E5A-4BEC-9AD0-CD6D9D84D9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6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9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7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4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95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611FDF-6A5A-4C90-B3A3-E049BB7F66F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2E7F12-6D87-4910-BFB3-43807086B1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637CBA-F167-4BAB-A4E8-6CC12DFF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4990" y="-1410345"/>
            <a:ext cx="15246630" cy="93085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B36E17-C546-4954-AFFA-961DCFE97DAF}"/>
              </a:ext>
            </a:extLst>
          </p:cNvPr>
          <p:cNvSpPr txBox="1"/>
          <p:nvPr/>
        </p:nvSpPr>
        <p:spPr>
          <a:xfrm>
            <a:off x="2079522" y="2344994"/>
            <a:ext cx="7118555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Welcome to my new class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9F167553-5468-4DF2-9774-4406071232FA}"/>
              </a:ext>
            </a:extLst>
          </p:cNvPr>
          <p:cNvSpPr/>
          <p:nvPr/>
        </p:nvSpPr>
        <p:spPr>
          <a:xfrm>
            <a:off x="12757355" y="51619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3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68BAE655-8D39-4A48-B55D-774A4E9B336D}"/>
              </a:ext>
            </a:extLst>
          </p:cNvPr>
          <p:cNvSpPr/>
          <p:nvPr/>
        </p:nvSpPr>
        <p:spPr>
          <a:xfrm>
            <a:off x="1356852" y="221226"/>
            <a:ext cx="9247237" cy="32077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of different sizes according to its use.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FF5F8F0-E0BF-4249-8479-94F682BB8F59}"/>
              </a:ext>
            </a:extLst>
          </p:cNvPr>
          <p:cNvSpPr/>
          <p:nvPr/>
        </p:nvSpPr>
        <p:spPr>
          <a:xfrm>
            <a:off x="1150374" y="3052915"/>
            <a:ext cx="10736825" cy="345112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flag is hoisted every day on top of our important government buildings and educational institutions</a:t>
            </a:r>
            <a:r>
              <a:rPr lang="en-US" sz="24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66EE8443-5557-4864-8ED3-6EC8017044B3}"/>
              </a:ext>
            </a:extLst>
          </p:cNvPr>
          <p:cNvSpPr/>
          <p:nvPr/>
        </p:nvSpPr>
        <p:spPr>
          <a:xfrm>
            <a:off x="1713272" y="95867"/>
            <a:ext cx="7792063" cy="2337620"/>
          </a:xfrm>
          <a:prstGeom prst="rightArrow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hoisted everywhere on the occasions of the Independence Day and the victory day.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FF4764E-74BE-4E0F-A415-47FECDBB4CA1}"/>
              </a:ext>
            </a:extLst>
          </p:cNvPr>
          <p:cNvSpPr/>
          <p:nvPr/>
        </p:nvSpPr>
        <p:spPr>
          <a:xfrm>
            <a:off x="1713272" y="2761643"/>
            <a:ext cx="8391831" cy="1991027"/>
          </a:xfrm>
          <a:prstGeom prst="rightArrow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national flag is kept half-mast on the occasions of national mourning days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A4461CB-BC3A-4D43-906C-B1039F52B524}"/>
              </a:ext>
            </a:extLst>
          </p:cNvPr>
          <p:cNvSpPr/>
          <p:nvPr/>
        </p:nvSpPr>
        <p:spPr>
          <a:xfrm>
            <a:off x="1713272" y="4752670"/>
            <a:ext cx="7787148" cy="18509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colors.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6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B2B07DCA-4128-4BEA-A0FD-A3DEF47D1D60}"/>
              </a:ext>
            </a:extLst>
          </p:cNvPr>
          <p:cNvSpPr/>
          <p:nvPr/>
        </p:nvSpPr>
        <p:spPr>
          <a:xfrm>
            <a:off x="1902543" y="4055807"/>
            <a:ext cx="8214852" cy="28316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And the red is the symbol of the sacrifices of the freedom fighters who laid down their lives. 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AD5620E-566C-4E67-B2AB-F40B13C19F22}"/>
              </a:ext>
            </a:extLst>
          </p:cNvPr>
          <p:cNvSpPr/>
          <p:nvPr/>
        </p:nvSpPr>
        <p:spPr>
          <a:xfrm>
            <a:off x="2153265" y="370711"/>
            <a:ext cx="7565922" cy="19152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They are green and red. </a:t>
            </a:r>
            <a:endParaRPr lang="en-US" sz="36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BC9F5C7-5FA4-4AE8-848A-76059698C35D}"/>
              </a:ext>
            </a:extLst>
          </p:cNvPr>
          <p:cNvSpPr/>
          <p:nvPr/>
        </p:nvSpPr>
        <p:spPr>
          <a:xfrm>
            <a:off x="2153265" y="2344994"/>
            <a:ext cx="7565922" cy="165181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 green is the symbol of the youth.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0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3DFC2A35-6601-4049-9DD4-512ABE6F4DBC}"/>
              </a:ext>
            </a:extLst>
          </p:cNvPr>
          <p:cNvSpPr/>
          <p:nvPr/>
        </p:nvSpPr>
        <p:spPr>
          <a:xfrm>
            <a:off x="2124998" y="825910"/>
            <a:ext cx="8595849" cy="209427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salute the national flag and remember the supreme sacrifice of our freedom fighters.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7C13A01-B747-4732-8838-29611D99DBCD}"/>
              </a:ext>
            </a:extLst>
          </p:cNvPr>
          <p:cNvSpPr/>
          <p:nvPr/>
        </p:nvSpPr>
        <p:spPr>
          <a:xfrm>
            <a:off x="2067234" y="3937819"/>
            <a:ext cx="8595849" cy="209427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feel very proud of my national flag because I am a citizen of a free country.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6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Right 5">
            <a:extLst>
              <a:ext uri="{FF2B5EF4-FFF2-40B4-BE49-F238E27FC236}">
                <a16:creationId xmlns:a16="http://schemas.microsoft.com/office/drawing/2014/main" id="{EC053543-31B8-4C73-A223-A3F9FD10D079}"/>
              </a:ext>
            </a:extLst>
          </p:cNvPr>
          <p:cNvSpPr/>
          <p:nvPr/>
        </p:nvSpPr>
        <p:spPr>
          <a:xfrm>
            <a:off x="2566219" y="4063180"/>
            <a:ext cx="7211962" cy="182142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 my national flag very much.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6540C2C-0752-4E62-B8BC-1284302591CF}"/>
              </a:ext>
            </a:extLst>
          </p:cNvPr>
          <p:cNvSpPr/>
          <p:nvPr/>
        </p:nvSpPr>
        <p:spPr>
          <a:xfrm>
            <a:off x="2566218" y="779821"/>
            <a:ext cx="7211961" cy="201684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39393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do our national duties properly to uphold its honor.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CFE83FAE-28D5-457D-ACD2-45B8B3359FC9}"/>
              </a:ext>
            </a:extLst>
          </p:cNvPr>
          <p:cNvSpPr/>
          <p:nvPr/>
        </p:nvSpPr>
        <p:spPr>
          <a:xfrm>
            <a:off x="3819833" y="265470"/>
            <a:ext cx="3465871" cy="1489588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BF324E-7102-4AA7-A1E2-C157DE6F887C}"/>
              </a:ext>
            </a:extLst>
          </p:cNvPr>
          <p:cNvSpPr txBox="1"/>
          <p:nvPr/>
        </p:nvSpPr>
        <p:spPr>
          <a:xfrm>
            <a:off x="1061883" y="3429000"/>
            <a:ext cx="9286569" cy="113877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its  length , its breath and size.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name of the designer of our national flag.</a:t>
            </a:r>
          </a:p>
        </p:txBody>
      </p:sp>
    </p:spTree>
    <p:extLst>
      <p:ext uri="{BB962C8B-B14F-4D97-AF65-F5344CB8AC3E}">
        <p14:creationId xmlns:p14="http://schemas.microsoft.com/office/powerpoint/2010/main" val="35843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5 Points 2">
            <a:extLst>
              <a:ext uri="{FF2B5EF4-FFF2-40B4-BE49-F238E27FC236}">
                <a16:creationId xmlns:a16="http://schemas.microsoft.com/office/drawing/2014/main" id="{3B0B0057-3A4A-4B21-8711-7AF12528786F}"/>
              </a:ext>
            </a:extLst>
          </p:cNvPr>
          <p:cNvSpPr/>
          <p:nvPr/>
        </p:nvSpPr>
        <p:spPr>
          <a:xfrm>
            <a:off x="189271" y="442452"/>
            <a:ext cx="3984524" cy="2418735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Home task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94F55D5-00FA-438D-AA59-B6F1842F2A27}"/>
              </a:ext>
            </a:extLst>
          </p:cNvPr>
          <p:cNvSpPr/>
          <p:nvPr/>
        </p:nvSpPr>
        <p:spPr>
          <a:xfrm>
            <a:off x="189271" y="3429000"/>
            <a:ext cx="8468032" cy="25883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another five sentence about our national flag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1F073D-C9D1-4412-899A-B79E0919A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42" y="1349478"/>
            <a:ext cx="1984477" cy="1275735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58182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110B0C-8019-4FFC-A808-4C9A5D8A8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683" y="-509838"/>
            <a:ext cx="12796684" cy="8515612"/>
          </a:xfrm>
          <a:prstGeom prst="rect">
            <a:avLst/>
          </a:prstGeom>
        </p:spPr>
      </p:pic>
      <p:sp>
        <p:nvSpPr>
          <p:cNvPr id="4" name="Star: 6 Points 3">
            <a:extLst>
              <a:ext uri="{FF2B5EF4-FFF2-40B4-BE49-F238E27FC236}">
                <a16:creationId xmlns:a16="http://schemas.microsoft.com/office/drawing/2014/main" id="{4668A885-81C9-4FC7-86ED-361459D4322B}"/>
              </a:ext>
            </a:extLst>
          </p:cNvPr>
          <p:cNvSpPr/>
          <p:nvPr/>
        </p:nvSpPr>
        <p:spPr>
          <a:xfrm>
            <a:off x="2433483" y="848032"/>
            <a:ext cx="7964129" cy="5161935"/>
          </a:xfrm>
          <a:prstGeom prst="star6">
            <a:avLst/>
          </a:prstGeom>
          <a:solidFill>
            <a:srgbClr val="00206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95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F9DBCD59-D195-4A6B-A5D4-C5FC483E9D59}"/>
              </a:ext>
            </a:extLst>
          </p:cNvPr>
          <p:cNvSpPr/>
          <p:nvPr/>
        </p:nvSpPr>
        <p:spPr>
          <a:xfrm>
            <a:off x="3330677" y="398208"/>
            <a:ext cx="5530645" cy="1681316"/>
          </a:xfrm>
          <a:prstGeom prst="left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Profile</a:t>
            </a:r>
          </a:p>
        </p:txBody>
      </p:sp>
      <p:sp>
        <p:nvSpPr>
          <p:cNvPr id="3" name="Explosion: 8 Points 2">
            <a:extLst>
              <a:ext uri="{FF2B5EF4-FFF2-40B4-BE49-F238E27FC236}">
                <a16:creationId xmlns:a16="http://schemas.microsoft.com/office/drawing/2014/main" id="{D76CA76B-058D-4FC2-A261-2214D2285B62}"/>
              </a:ext>
            </a:extLst>
          </p:cNvPr>
          <p:cNvSpPr/>
          <p:nvPr/>
        </p:nvSpPr>
        <p:spPr>
          <a:xfrm>
            <a:off x="1504334" y="2256503"/>
            <a:ext cx="9674943" cy="5014452"/>
          </a:xfrm>
          <a:prstGeom prst="irregularSeal1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Md.Didarul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Teriail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M/L High School.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Sitakund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Chittagong.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Mobile: 01915-873510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E-mail:didar.stk12@gmail.com</a:t>
            </a:r>
          </a:p>
        </p:txBody>
      </p:sp>
    </p:spTree>
    <p:extLst>
      <p:ext uri="{BB962C8B-B14F-4D97-AF65-F5344CB8AC3E}">
        <p14:creationId xmlns:p14="http://schemas.microsoft.com/office/powerpoint/2010/main" val="9732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2E859C78-880A-4452-A035-FC2B0AA42433}"/>
              </a:ext>
            </a:extLst>
          </p:cNvPr>
          <p:cNvSpPr/>
          <p:nvPr/>
        </p:nvSpPr>
        <p:spPr>
          <a:xfrm>
            <a:off x="1622323" y="2145890"/>
            <a:ext cx="9674941" cy="4077929"/>
          </a:xfrm>
          <a:prstGeom prst="left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/>
              <a:t>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   : English 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Class         : Eight    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Lesson      : Paragraph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Time        : 40 minutes        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5CEDE61-3E98-47DC-81EB-0FBE0E80C45A}"/>
              </a:ext>
            </a:extLst>
          </p:cNvPr>
          <p:cNvSpPr/>
          <p:nvPr/>
        </p:nvSpPr>
        <p:spPr>
          <a:xfrm>
            <a:off x="4807974" y="383458"/>
            <a:ext cx="3642852" cy="98814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23626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C67582-CA57-4512-8B11-5DE1C13EE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2236" y="-1690865"/>
            <a:ext cx="14751552" cy="101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4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D4A342-70CA-48C5-8247-FC6FAB674F8F}"/>
              </a:ext>
            </a:extLst>
          </p:cNvPr>
          <p:cNvSpPr/>
          <p:nvPr/>
        </p:nvSpPr>
        <p:spPr>
          <a:xfrm>
            <a:off x="6541629" y="3429000"/>
            <a:ext cx="4645366" cy="2692831"/>
          </a:xfrm>
          <a:prstGeom prst="ellipse">
            <a:avLst/>
          </a:prstGeom>
          <a:solidFill>
            <a:srgbClr val="00206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Our national Flag</a:t>
            </a: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8B1B789A-6998-47BC-AE7F-A24B32BD4D57}"/>
              </a:ext>
            </a:extLst>
          </p:cNvPr>
          <p:cNvSpPr/>
          <p:nvPr/>
        </p:nvSpPr>
        <p:spPr>
          <a:xfrm>
            <a:off x="3562227" y="64892"/>
            <a:ext cx="5067546" cy="1306707"/>
          </a:xfrm>
          <a:prstGeom prst="leftRight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Our today’s lesson is 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15DC7885-29B2-48E7-9CF8-638449BC1664}"/>
              </a:ext>
            </a:extLst>
          </p:cNvPr>
          <p:cNvSpPr/>
          <p:nvPr/>
        </p:nvSpPr>
        <p:spPr>
          <a:xfrm>
            <a:off x="1228492" y="2123269"/>
            <a:ext cx="4421880" cy="1305732"/>
          </a:xfrm>
          <a:prstGeom prst="flowChartAlternateProcess">
            <a:avLst/>
          </a:prstGeom>
          <a:solidFill>
            <a:srgbClr val="FFFF00"/>
          </a:solidFill>
          <a:ln w="762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309610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2">
            <a:extLst>
              <a:ext uri="{FF2B5EF4-FFF2-40B4-BE49-F238E27FC236}">
                <a16:creationId xmlns:a16="http://schemas.microsoft.com/office/drawing/2014/main" id="{5B69D73D-65C3-41D2-82F4-9CC0F3F9DD78}"/>
              </a:ext>
            </a:extLst>
          </p:cNvPr>
          <p:cNvSpPr/>
          <p:nvPr/>
        </p:nvSpPr>
        <p:spPr>
          <a:xfrm>
            <a:off x="1145457" y="1268362"/>
            <a:ext cx="9517627" cy="2875936"/>
          </a:xfrm>
          <a:prstGeom prst="right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At the end of the lesson, students will be able</a:t>
            </a:r>
          </a:p>
        </p:txBody>
      </p:sp>
      <p:sp>
        <p:nvSpPr>
          <p:cNvPr id="3" name="Left-Right Arrow 3">
            <a:extLst>
              <a:ext uri="{FF2B5EF4-FFF2-40B4-BE49-F238E27FC236}">
                <a16:creationId xmlns:a16="http://schemas.microsoft.com/office/drawing/2014/main" id="{1F274E06-3D60-4FA2-82AE-CE1432716BA2}"/>
              </a:ext>
            </a:extLst>
          </p:cNvPr>
          <p:cNvSpPr/>
          <p:nvPr/>
        </p:nvSpPr>
        <p:spPr>
          <a:xfrm>
            <a:off x="589935" y="4734232"/>
            <a:ext cx="10191136" cy="2374490"/>
          </a:xfrm>
          <a:prstGeom prst="leftRightArrow">
            <a:avLst>
              <a:gd name="adj1" fmla="val 50000"/>
              <a:gd name="adj2" fmla="val 50000"/>
            </a:avLst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 information.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practice writing.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write a paragraph .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63382B2-82AE-48C3-9241-0EAA70E77620}"/>
              </a:ext>
            </a:extLst>
          </p:cNvPr>
          <p:cNvSpPr/>
          <p:nvPr/>
        </p:nvSpPr>
        <p:spPr>
          <a:xfrm>
            <a:off x="1956618" y="250723"/>
            <a:ext cx="5786285" cy="1194619"/>
          </a:xfrm>
          <a:prstGeom prst="ellipse">
            <a:avLst/>
          </a:prstGeom>
          <a:solidFill>
            <a:srgbClr val="FFC0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Learning Outing </a:t>
            </a:r>
          </a:p>
        </p:txBody>
      </p:sp>
    </p:spTree>
    <p:extLst>
      <p:ext uri="{BB962C8B-B14F-4D97-AF65-F5344CB8AC3E}">
        <p14:creationId xmlns:p14="http://schemas.microsoft.com/office/powerpoint/2010/main" val="107829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3DE1AA20-82A0-4138-A89F-00BCD605F523}"/>
              </a:ext>
            </a:extLst>
          </p:cNvPr>
          <p:cNvSpPr/>
          <p:nvPr/>
        </p:nvSpPr>
        <p:spPr>
          <a:xfrm>
            <a:off x="1966451" y="840658"/>
            <a:ext cx="7634749" cy="175505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free nation of the world has a national flag of its own.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4853FB1-6ABC-48EC-B3FE-E0CE49C2BCC6}"/>
              </a:ext>
            </a:extLst>
          </p:cNvPr>
          <p:cNvSpPr/>
          <p:nvPr/>
        </p:nvSpPr>
        <p:spPr>
          <a:xfrm>
            <a:off x="1966450" y="3288890"/>
            <a:ext cx="7782233" cy="2455607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It is the symbol of independence and sovereignty of a free country.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3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A9B40BFA-7EA6-4F66-A6E9-DCA416CE9BB8}"/>
              </a:ext>
            </a:extLst>
          </p:cNvPr>
          <p:cNvSpPr/>
          <p:nvPr/>
        </p:nvSpPr>
        <p:spPr>
          <a:xfrm>
            <a:off x="5117690" y="134062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25C5ADC-B2B0-44BF-853E-7045B81F9187}"/>
              </a:ext>
            </a:extLst>
          </p:cNvPr>
          <p:cNvSpPr/>
          <p:nvPr/>
        </p:nvSpPr>
        <p:spPr>
          <a:xfrm>
            <a:off x="1239834" y="0"/>
            <a:ext cx="7314232" cy="1610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Bangladesh is also a free country.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8FF6056-8AE1-45F2-86DA-9E7E11EDC4EA}"/>
              </a:ext>
            </a:extLst>
          </p:cNvPr>
          <p:cNvSpPr/>
          <p:nvPr/>
        </p:nvSpPr>
        <p:spPr>
          <a:xfrm>
            <a:off x="1239834" y="1792667"/>
            <a:ext cx="7476463" cy="1636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So, she has got a flag of her own.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5B8DFAC-355D-4852-BC87-BEB21B4E8BA9}"/>
              </a:ext>
            </a:extLst>
          </p:cNvPr>
          <p:cNvSpPr/>
          <p:nvPr/>
        </p:nvSpPr>
        <p:spPr>
          <a:xfrm>
            <a:off x="1239834" y="3611144"/>
            <a:ext cx="8818565" cy="2873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people feel proud of her flag because it means that Bangladesh is a free and sovereign country</a:t>
            </a:r>
            <a:r>
              <a:rPr lang="en-US" sz="1800" dirty="0">
                <a:solidFill>
                  <a:srgbClr val="3939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28CB3688-692D-4687-A386-1BD81DD3B5F6}"/>
              </a:ext>
            </a:extLst>
          </p:cNvPr>
          <p:cNvSpPr/>
          <p:nvPr/>
        </p:nvSpPr>
        <p:spPr>
          <a:xfrm>
            <a:off x="1209369" y="2942304"/>
            <a:ext cx="8082114" cy="2160640"/>
          </a:xfrm>
          <a:prstGeom prst="rightArrow">
            <a:avLst/>
          </a:prstGeom>
          <a:solidFill>
            <a:srgbClr val="00B050"/>
          </a:solidFill>
          <a:ln w="762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 shape is rectangular having a proportion of 10:6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C490C0E-622A-4E69-B285-9CE95A0B9E3C}"/>
              </a:ext>
            </a:extLst>
          </p:cNvPr>
          <p:cNvSpPr/>
          <p:nvPr/>
        </p:nvSpPr>
        <p:spPr>
          <a:xfrm>
            <a:off x="1209369" y="523566"/>
            <a:ext cx="8082114" cy="2160640"/>
          </a:xfrm>
          <a:prstGeom prst="rightArrow">
            <a:avLst/>
          </a:prstGeom>
          <a:solidFill>
            <a:srgbClr val="00B050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reminds us of the valiant struggle of our freedom fighters to set the country free.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</TotalTime>
  <Words>369</Words>
  <Application>Microsoft Office PowerPoint</Application>
  <PresentationFormat>Widescreen</PresentationFormat>
  <Paragraphs>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Segoe UI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Kabir</dc:creator>
  <cp:lastModifiedBy>Nurul Kabir</cp:lastModifiedBy>
  <cp:revision>59</cp:revision>
  <dcterms:created xsi:type="dcterms:W3CDTF">2021-06-08T16:46:28Z</dcterms:created>
  <dcterms:modified xsi:type="dcterms:W3CDTF">2021-06-15T17:27:35Z</dcterms:modified>
</cp:coreProperties>
</file>