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0"/>
  </p:notesMasterIdLst>
  <p:sldIdLst>
    <p:sldId id="256" r:id="rId2"/>
    <p:sldId id="276" r:id="rId3"/>
    <p:sldId id="308" r:id="rId4"/>
    <p:sldId id="313" r:id="rId5"/>
    <p:sldId id="314" r:id="rId6"/>
    <p:sldId id="272" r:id="rId7"/>
    <p:sldId id="316" r:id="rId8"/>
    <p:sldId id="323" r:id="rId9"/>
    <p:sldId id="301" r:id="rId10"/>
    <p:sldId id="302" r:id="rId11"/>
    <p:sldId id="320" r:id="rId12"/>
    <p:sldId id="303" r:id="rId13"/>
    <p:sldId id="311" r:id="rId14"/>
    <p:sldId id="284" r:id="rId15"/>
    <p:sldId id="310" r:id="rId16"/>
    <p:sldId id="321" r:id="rId17"/>
    <p:sldId id="322" r:id="rId18"/>
    <p:sldId id="29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477" autoAdjust="0"/>
  </p:normalViewPr>
  <p:slideViewPr>
    <p:cSldViewPr>
      <p:cViewPr>
        <p:scale>
          <a:sx n="76" d="100"/>
          <a:sy n="76" d="100"/>
        </p:scale>
        <p:origin x="-408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D1DE-CA91-4651-AA3A-5BBBA74B58E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386-0017-42B8-984D-82C62B22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7:53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7:53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8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A386-0017-42B8-984D-82C62B229C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399" y="228601"/>
            <a:ext cx="12039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 সবাইকে শুভেচ্ছা</a:t>
            </a:r>
            <a:endParaRPr lang="en-US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V="1">
            <a:off x="3886201" y="2731532"/>
            <a:ext cx="247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2" name="Picture 2" descr="C:\Users\User\Desktop\40,000 Rose Images &amp; Photos_files\pink-2977815__3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28930"/>
            <a:ext cx="8382000" cy="40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8365" y="624228"/>
            <a:ext cx="7915275" cy="747372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bn-IN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09800" y="4267206"/>
            <a:ext cx="8382000" cy="175259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আনুভূমিক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সংখ্যাগুলিকে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উলম্বরেখা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সংখ্যাগুলিকে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গঠনকারী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ভুক্তি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entry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9053" y="1272570"/>
            <a:ext cx="2506363" cy="6677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আনুভূমিক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2410695" y="2663831"/>
            <a:ext cx="2240676" cy="508864"/>
          </a:xfrm>
          <a:prstGeom prst="rightArrow">
            <a:avLst>
              <a:gd name="adj1" fmla="val 50000"/>
              <a:gd name="adj2" fmla="val 709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উলম্ব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657605" y="1810778"/>
                <a:ext cx="2356350" cy="1557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2" y="1810774"/>
                <a:ext cx="2356351" cy="1557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1ECB30F-E0F3-4ECE-BCEB-119B4725505F}"/>
              </a:ext>
            </a:extLst>
          </p:cNvPr>
          <p:cNvGrpSpPr/>
          <p:nvPr/>
        </p:nvGrpSpPr>
        <p:grpSpPr>
          <a:xfrm>
            <a:off x="5880052" y="1862373"/>
            <a:ext cx="1511353" cy="369332"/>
            <a:chOff x="5880049" y="1862373"/>
            <a:chExt cx="1511353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6781802" y="186237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R1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880049" y="2018310"/>
              <a:ext cx="901753" cy="14986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50C2E5E-F138-4952-8A4B-CEEBDD2BDF80}"/>
              </a:ext>
            </a:extLst>
          </p:cNvPr>
          <p:cNvGrpSpPr/>
          <p:nvPr/>
        </p:nvGrpSpPr>
        <p:grpSpPr>
          <a:xfrm>
            <a:off x="5880052" y="2432042"/>
            <a:ext cx="1511353" cy="369332"/>
            <a:chOff x="5880049" y="2432042"/>
            <a:chExt cx="1511353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6781802" y="243204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880049" y="2558700"/>
              <a:ext cx="901753" cy="152778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736FEB0-2AEB-423C-861D-6039A4E52A1B}"/>
              </a:ext>
            </a:extLst>
          </p:cNvPr>
          <p:cNvGrpSpPr/>
          <p:nvPr/>
        </p:nvGrpSpPr>
        <p:grpSpPr>
          <a:xfrm>
            <a:off x="5880049" y="2966468"/>
            <a:ext cx="1547747" cy="369332"/>
            <a:chOff x="5880049" y="2966468"/>
            <a:chExt cx="1547747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6818196" y="2966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880049" y="3061238"/>
              <a:ext cx="901753" cy="15464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2A012CC-D522-4040-A198-099F673AFC30}"/>
              </a:ext>
            </a:extLst>
          </p:cNvPr>
          <p:cNvGrpSpPr/>
          <p:nvPr/>
        </p:nvGrpSpPr>
        <p:grpSpPr>
          <a:xfrm>
            <a:off x="3884996" y="3350495"/>
            <a:ext cx="544381" cy="842214"/>
            <a:chOff x="3884996" y="3350493"/>
            <a:chExt cx="544381" cy="842214"/>
          </a:xfrm>
        </p:grpSpPr>
        <p:sp>
          <p:nvSpPr>
            <p:cNvPr id="45" name="TextBox 44"/>
            <p:cNvSpPr txBox="1"/>
            <p:nvPr/>
          </p:nvSpPr>
          <p:spPr>
            <a:xfrm>
              <a:off x="3884996" y="3823375"/>
              <a:ext cx="544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</a:p>
          </p:txBody>
        </p:sp>
        <p:sp>
          <p:nvSpPr>
            <p:cNvPr id="42" name="Right Arrow 41"/>
            <p:cNvSpPr/>
            <p:nvPr/>
          </p:nvSpPr>
          <p:spPr>
            <a:xfrm rot="5400000">
              <a:off x="3867728" y="3521714"/>
              <a:ext cx="472881" cy="13044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3BBC36E-9FCB-48D2-B4F1-43112B7A06B7}"/>
              </a:ext>
            </a:extLst>
          </p:cNvPr>
          <p:cNvGrpSpPr/>
          <p:nvPr/>
        </p:nvGrpSpPr>
        <p:grpSpPr>
          <a:xfrm>
            <a:off x="4646848" y="3368125"/>
            <a:ext cx="544381" cy="892744"/>
            <a:chOff x="4646847" y="3368123"/>
            <a:chExt cx="544381" cy="892744"/>
          </a:xfrm>
        </p:grpSpPr>
        <p:sp>
          <p:nvSpPr>
            <p:cNvPr id="46" name="TextBox 45"/>
            <p:cNvSpPr txBox="1"/>
            <p:nvPr/>
          </p:nvSpPr>
          <p:spPr>
            <a:xfrm>
              <a:off x="4646847" y="3891535"/>
              <a:ext cx="544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5400000">
              <a:off x="4598253" y="3564609"/>
              <a:ext cx="523411" cy="1304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A55B580-938E-49C4-9C8B-131FE996623D}"/>
              </a:ext>
            </a:extLst>
          </p:cNvPr>
          <p:cNvGrpSpPr/>
          <p:nvPr/>
        </p:nvGrpSpPr>
        <p:grpSpPr>
          <a:xfrm>
            <a:off x="5360120" y="3385893"/>
            <a:ext cx="544381" cy="855606"/>
            <a:chOff x="5360119" y="3385893"/>
            <a:chExt cx="544381" cy="855606"/>
          </a:xfrm>
        </p:grpSpPr>
        <p:sp>
          <p:nvSpPr>
            <p:cNvPr id="43" name="Right Arrow 42"/>
            <p:cNvSpPr/>
            <p:nvPr/>
          </p:nvSpPr>
          <p:spPr>
            <a:xfrm rot="5400000">
              <a:off x="5325168" y="3568735"/>
              <a:ext cx="478278" cy="11259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60119" y="3872167"/>
              <a:ext cx="544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143002"/>
            <a:ext cx="61722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প্রকারের ম্যাট্রিক্স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2098019"/>
                <a:ext cx="9296400" cy="22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bn-IN" sz="2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সারি ম্যাট্রিক্সঃ </a:t>
                </a:r>
                <a:r>
                  <a:rPr lang="bn-IN" sz="2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যে ম্যাট্রিক্সের একটি সারি থাকে তাকে সারি ম্যাট্রিক্স  বলে। </a:t>
                </a:r>
                <a:r>
                  <a:rPr lang="bn-IN" sz="20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bn-IN" sz="2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A=</a:t>
                </a:r>
                <a:r>
                  <a:rPr lang="bn-IN" sz="2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                                           </a:t>
                </a:r>
              </a:p>
              <a:p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কলাম ম্যাট্রিক্সঃ</a:t>
                </a:r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SG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ম্যাট্রিক্সের </a:t>
                </a:r>
                <a:r>
                  <a:rPr lang="bn-IN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একটি কলাম থাকে তাকে কলাম ম্যাট্রিক্স  বলে। </a:t>
                </a:r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SG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A=</a:t>
                </a:r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1     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4   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3    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bn-IN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bn-IN" dirty="0">
                  <a:solidFill>
                    <a:srgbClr val="C00000"/>
                  </a:solidFill>
                </a:endParaRPr>
              </a:p>
              <a:p>
                <a:r>
                  <a:rPr lang="bn-IN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আয়তাকার</a:t>
                </a:r>
                <a:r>
                  <a:rPr lang="bn-IN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IN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ম্যাট্রিক্সঃ </a:t>
                </a:r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যে ম্যাট্রিক্সের সারি ও </a:t>
                </a:r>
                <a:r>
                  <a:rPr lang="bn-IN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কলাম </a:t>
                </a:r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অসমান থাকেতাকে  আয়তাকার ম্যাট্রিক্সবলে</a:t>
                </a:r>
                <a:r>
                  <a:rPr lang="bn-IN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SG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A=</a:t>
                </a:r>
                <a:r>
                  <a:rPr lang="bn-IN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098017"/>
                <a:ext cx="9296400" cy="2243371"/>
              </a:xfrm>
              <a:prstGeom prst="rect">
                <a:avLst/>
              </a:prstGeom>
              <a:blipFill rotWithShape="1">
                <a:blip r:embed="rId2"/>
                <a:stretch>
                  <a:fillRect l="-656" t="-1902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86800" y="1727775"/>
                <a:ext cx="914400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rgbClr val="C00000"/>
                                  </a:solidFill>
                                </a:rPr>
                                <m:t>2  4  2 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727775"/>
                <a:ext cx="914400" cy="708720"/>
              </a:xfrm>
              <a:prstGeom prst="rect">
                <a:avLst/>
              </a:prstGeom>
              <a:blipFill rotWithShape="1">
                <a:blip r:embed="rId3"/>
                <a:stretch>
                  <a:fillRect r="-3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058400" y="415672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0800000" flipV="1">
                <a:off x="9653876" y="3497151"/>
                <a:ext cx="1233979" cy="827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</a:rPr>
                                <m:t>5  1  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</a:rPr>
                                <m:t>2  4    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rgbClr val="C00000"/>
                                  </a:solidFill>
                                </a:rPr>
                                <m:t>5 </m:t>
                              </m:r>
                              <m:r>
                                <m:rPr>
                                  <m:nor/>
                                </m:rPr>
                                <a:rPr lang="bn-IN" b="0" i="0" smtClean="0">
                                  <a:solidFill>
                                    <a:srgbClr val="C00000"/>
                                  </a:solidFill>
                                </a:rPr>
                                <m:t>   2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653875" y="3497151"/>
                <a:ext cx="1233979" cy="827662"/>
              </a:xfrm>
              <a:prstGeom prst="rect">
                <a:avLst/>
              </a:prstGeom>
              <a:blipFill rotWithShape="1">
                <a:blip r:embed="rId4"/>
                <a:stretch>
                  <a:fillRect r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1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762005"/>
            <a:ext cx="7924800" cy="838199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743211" y="1630473"/>
                <a:ext cx="10668000" cy="36576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0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সারি</a:t>
                </a:r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0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কলাম</a:t>
                </a:r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 বর্গ ম্যাট্রিক্স বলে।</a:t>
                </a:r>
              </a:p>
              <a:p>
                <a:pPr marL="0" indent="0">
                  <a:buNone/>
                </a:pPr>
                <a:r>
                  <a:rPr lang="bn-IN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:r>
                  <a:rPr lang="bn-IN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solidFill>
                              <a:srgbClr val="C0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bn-I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bn-IN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</a:t>
                </a:r>
                <a:r>
                  <a:rPr lang="bn-IN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টি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</a:t>
                </a:r>
                <a:r>
                  <a:rPr lang="bn-IN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ম্যাট্রিক্স</a:t>
                </a:r>
                <a:r>
                  <a:rPr lang="en-US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11" y="1630473"/>
                <a:ext cx="10668000" cy="3657600"/>
              </a:xfrm>
              <a:prstGeom prst="rect">
                <a:avLst/>
              </a:prstGeom>
              <a:blipFill rotWithShape="1">
                <a:blip r:embed="rId2"/>
                <a:stretch>
                  <a:fillRect l="-2229" t="-5167" r="-3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0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2"/>
            <a:ext cx="6781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 </a:t>
            </a:r>
            <a:r>
              <a:rPr lang="bn-IN" sz="3200" dirty="0" smtClean="0">
                <a:solidFill>
                  <a:srgbClr val="FFFF00"/>
                </a:solidFill>
              </a:rPr>
              <a:t>কর্ণ ম্যাট্রিক্স </a:t>
            </a:r>
            <a:endParaRPr lang="en-US" sz="3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2590802"/>
                <a:ext cx="8382000" cy="110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rgbClr val="002060"/>
                    </a:solidFill>
                  </a:rPr>
                  <a:t>যে বর্গ ম্যাট্রিক্সের প্রধান কর্ণের ভূক্তি গুলি থাকবে এবং বাকি ভূক্তি গুলি শূন্য হবে তাকে কর্ণ ম্যাট্রিক্স বলে।যেমনঃ 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</a:rPr>
                              <m:t>5 </m:t>
                            </m:r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00206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002060"/>
                                </a:solidFill>
                              </a:rPr>
                              <m:t>০  ০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</a:rPr>
                              <m:t>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০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</a:rPr>
                              <m:t>4 </m:t>
                            </m:r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00206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002060"/>
                                </a:solidFill>
                              </a:rPr>
                              <m:t>০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০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002060"/>
                                </a:solidFill>
                              </a:rPr>
                              <m:t>০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</a:rPr>
                              <m:t>2   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90800"/>
                <a:ext cx="8382000" cy="1104661"/>
              </a:xfrm>
              <a:prstGeom prst="rect">
                <a:avLst/>
              </a:prstGeom>
              <a:blipFill rotWithShape="1">
                <a:blip r:embed="rId2"/>
                <a:stretch>
                  <a:fillRect l="-655" t="-2762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8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2" y="685800"/>
            <a:ext cx="8001001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রূপান্তর ম্যাট্রিক্স 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solidFill>
                  <a:srgbClr val="FFFF00"/>
                </a:solidFill>
                <a:latin typeface="Copperplate Gothic Bold" pitchFamily="34" charset="0"/>
                <a:cs typeface="NikoshBAN" pitchFamily="2" charset="0"/>
              </a:rPr>
              <a:t>transpose matrix)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9443" y="1219200"/>
            <a:ext cx="1021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ম্যাট্রিক্স এর সারিগুলোকে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কলামে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গুলোকে সারিতে  রূপান্তর  করে যে ম্যাট্রিক্স পাওয়া যায় তাকে আদি ম্যাট্রিক্স এর রূপান্তর ম্যাট্রিক্স বলে।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20108" y="1981201"/>
                <a:ext cx="5084243" cy="11430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মনে করি,  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A=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08" y="1981201"/>
                <a:ext cx="5084243" cy="1143000"/>
              </a:xfrm>
              <a:prstGeom prst="roundRect">
                <a:avLst/>
              </a:prstGeom>
              <a:blipFill rotWithShape="1">
                <a:blip r:embed="rId2"/>
                <a:stretch>
                  <a:fillRect l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324601" y="3276602"/>
                <a:ext cx="4855643" cy="160020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0070C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70C0"/>
                    </a:solidFill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276600"/>
                <a:ext cx="4855643" cy="1600201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011757" y="3200401"/>
            <a:ext cx="5084243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রূপান্তর ম্যাট্রিক্স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324600" y="1981204"/>
                <a:ext cx="4876800" cy="1219199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এর রূপান্তর ম্যাট্রিক্সকে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bn-BD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দ্বারা সূচিত করা হয়।</a:t>
                </a:r>
                <a:endPara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981202"/>
                <a:ext cx="4876800" cy="1219199"/>
              </a:xfrm>
              <a:prstGeom prst="roundRect">
                <a:avLst/>
              </a:prstGeom>
              <a:blipFill rotWithShape="1">
                <a:blip r:embed="rId4"/>
                <a:stretch>
                  <a:fillRect l="-498" r="-211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05000" y="6019800"/>
            <a:ext cx="8915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dirty="0" smtClean="0">
                <a:solidFill>
                  <a:srgbClr val="FFFF00"/>
                </a:solidFill>
              </a:rPr>
              <a:t>পরবর্তী ক্লাসে আরো বিভিন্ন প্রকার ম্যাট্রিক্স নিয়ে আলোচনা করবো।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2" y="609602"/>
            <a:ext cx="7126831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ও বিয়োগের  ধারনা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8333" y="2057401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 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দুটি ম্যাট্রিক্স হয় তাহলে  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সারি কলাম ও 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সারি কলাম সমান হলে অর্থাৎ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অর্ডার সমান হলে্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 ও বিয়োগ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3276601"/>
                <a:ext cx="2514600" cy="827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5  1  4   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2  4  2  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5  3  2   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276600"/>
                <a:ext cx="2514600" cy="827662"/>
              </a:xfrm>
              <a:prstGeom prst="rect">
                <a:avLst/>
              </a:prstGeom>
              <a:blipFill rotWithShape="1">
                <a:blip r:embed="rId2"/>
                <a:stretch>
                  <a:fillRect l="-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73216" y="3276601"/>
                <a:ext cx="2456384" cy="82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r>
                  <a:rPr lang="bn-IN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1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2  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2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হলে,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216" y="3276600"/>
                <a:ext cx="2456384" cy="837665"/>
              </a:xfrm>
              <a:prstGeom prst="rect">
                <a:avLst/>
              </a:prstGeom>
              <a:blipFill rotWithShape="1">
                <a:blip r:embed="rId3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66333" y="341554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2" y="4104264"/>
                <a:ext cx="2362199" cy="82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A+B=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04262"/>
                <a:ext cx="2362199" cy="827599"/>
              </a:xfrm>
              <a:prstGeom prst="rect">
                <a:avLst/>
              </a:prstGeom>
              <a:blipFill rotWithShape="1">
                <a:blip r:embed="rId4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8800" y="4114267"/>
                <a:ext cx="1828800" cy="82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A-B=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1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14265"/>
                <a:ext cx="1828800" cy="827599"/>
              </a:xfrm>
              <a:prstGeom prst="rect">
                <a:avLst/>
              </a:prstGeom>
              <a:blipFill rotWithShape="1">
                <a:blip r:embed="rId5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8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2"/>
            <a:ext cx="7162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667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62200" y="1346776"/>
                <a:ext cx="7162800" cy="827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     </a:t>
                </a:r>
                <a:r>
                  <a:rPr lang="en-US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5  1  4   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2  4  2  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5  3  2   </m:t>
                            </m:r>
                          </m:e>
                        </m:eqArr>
                      </m:e>
                    </m:d>
                  </m:oMath>
                </a14:m>
                <a:r>
                  <a:rPr lang="bn-IN" dirty="0" smtClean="0">
                    <a:solidFill>
                      <a:srgbClr val="C00000"/>
                    </a:solidFill>
                  </a:rPr>
                  <a:t>  এটি কী ম্যাট্রিক্স ? উত্তরঃবর্গ ম্যাট্রিক্স ।   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346776"/>
                <a:ext cx="7162800" cy="827662"/>
              </a:xfrm>
              <a:prstGeom prst="rect">
                <a:avLst/>
              </a:prstGeom>
              <a:blipFill rotWithShape="1">
                <a:blip r:embed="rId2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62200" y="2174438"/>
                <a:ext cx="7162800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rgbClr val="C00000"/>
                    </a:solidFill>
                  </a:rPr>
                  <a:t>২। </a:t>
                </a:r>
                <a:r>
                  <a:rPr lang="bn-IN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2  4  2  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bn-IN" dirty="0" smtClean="0">
                    <a:solidFill>
                      <a:srgbClr val="C00000"/>
                    </a:solidFill>
                  </a:rPr>
                  <a:t> এটি </a:t>
                </a:r>
                <a:r>
                  <a:rPr lang="bn-IN" dirty="0">
                    <a:solidFill>
                      <a:srgbClr val="C00000"/>
                    </a:solidFill>
                  </a:rPr>
                  <a:t>কী ম্যাট্রিক্স ? </a:t>
                </a:r>
                <a:r>
                  <a:rPr lang="bn-IN" dirty="0" smtClean="0">
                    <a:solidFill>
                      <a:srgbClr val="C00000"/>
                    </a:solidFill>
                  </a:rPr>
                  <a:t>উত্তরঃসারি ম্যাট্রিক্স ।    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174438"/>
                <a:ext cx="7162800" cy="708720"/>
              </a:xfrm>
              <a:prstGeom prst="rect">
                <a:avLst/>
              </a:prstGeom>
              <a:blipFill rotWithShape="1">
                <a:blip r:embed="rId3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90800" y="4114801"/>
                <a:ext cx="6934200" cy="82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   </a:t>
                </a:r>
                <a:r>
                  <a:rPr lang="en-US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1   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4    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3     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bn-IN" dirty="0" smtClean="0">
                    <a:solidFill>
                      <a:srgbClr val="C00000"/>
                    </a:solidFill>
                  </a:rPr>
                  <a:t> </a:t>
                </a:r>
                <a:r>
                  <a:rPr lang="bn-IN" dirty="0">
                    <a:solidFill>
                      <a:srgbClr val="C00000"/>
                    </a:solidFill>
                  </a:rPr>
                  <a:t>এটি কী ম্যাট্রিক্স </a:t>
                </a:r>
                <a:r>
                  <a:rPr lang="bn-IN" dirty="0" smtClean="0">
                    <a:solidFill>
                      <a:srgbClr val="C00000"/>
                    </a:solidFill>
                  </a:rPr>
                  <a:t>? উত্তরঃ কলাম ম্যাট্রিক্স ।  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114801"/>
                <a:ext cx="6934200" cy="827599"/>
              </a:xfrm>
              <a:prstGeom prst="rect">
                <a:avLst/>
              </a:prstGeom>
              <a:blipFill rotWithShape="1">
                <a:blip r:embed="rId4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62200" y="3124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590800" y="3015170"/>
                <a:ext cx="6934200" cy="82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  </a:t>
                </a:r>
                <a:r>
                  <a:rPr lang="en-US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5  </m:t>
                            </m:r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C00000"/>
                                </a:solidFill>
                              </a:rPr>
                              <m:t>০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C00000"/>
                                </a:solidFill>
                              </a:rPr>
                              <m:t>০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০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4  </m:t>
                            </m:r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C00000"/>
                                </a:solidFill>
                              </a:rPr>
                              <m:t>০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০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bn-IN" b="0" i="0" smtClean="0">
                                <a:solidFill>
                                  <a:srgbClr val="C00000"/>
                                </a:solidFill>
                              </a:rPr>
                              <m:t>০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C00000"/>
                                </a:solidFill>
                              </a:rPr>
                              <m:t>2   </m:t>
                            </m:r>
                          </m:e>
                        </m:eqArr>
                      </m:e>
                    </m:d>
                  </m:oMath>
                </a14:m>
                <a:r>
                  <a:rPr lang="bn-IN" dirty="0">
                    <a:solidFill>
                      <a:srgbClr val="C00000"/>
                    </a:solidFill>
                  </a:rPr>
                  <a:t> এটি কী ম্যাট্রিক্স ?</a:t>
                </a:r>
                <a:r>
                  <a:rPr lang="bn-IN" dirty="0" smtClean="0">
                    <a:solidFill>
                      <a:srgbClr val="C00000"/>
                    </a:solidFill>
                  </a:rPr>
                  <a:t> উত্তরঃ কর্ণ ম্যাট্রিক্স ।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15170"/>
                <a:ext cx="6934200" cy="821379"/>
              </a:xfrm>
              <a:prstGeom prst="rect">
                <a:avLst/>
              </a:prstGeom>
              <a:blipFill rotWithShape="1">
                <a:blip r:embed="rId5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9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2"/>
            <a:ext cx="85344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 </a:t>
            </a:r>
            <a:r>
              <a:rPr lang="bn-IN" sz="3200" dirty="0" smtClean="0">
                <a:solidFill>
                  <a:srgbClr val="FFFF00"/>
                </a:solidFill>
              </a:rPr>
              <a:t>বাড়ির কাজ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19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1639" y="1041978"/>
                <a:ext cx="6248400" cy="82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  </a:t>
                </a:r>
                <a:r>
                  <a:rPr lang="en-US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bn-IN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+mj-cs"/>
                  </a:rPr>
                  <a:t>A</a:t>
                </a:r>
                <a:r>
                  <a:rPr lang="bn-IN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1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2  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bn-IN" dirty="0" smtClean="0"/>
                  <a:t>এবং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38" y="1041976"/>
                <a:ext cx="6248400" cy="827599"/>
              </a:xfrm>
              <a:prstGeom prst="rect">
                <a:avLst/>
              </a:prstGeom>
              <a:blipFill rotWithShape="1">
                <a:blip r:embed="rId3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041977"/>
                <a:ext cx="6629400" cy="82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B</a:t>
                </a:r>
                <a:r>
                  <a:rPr lang="bn-IN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1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 5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</a:rPr>
                              <m:t> 1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B050"/>
                                </a:solidFill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হয়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তাহলে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নিচের</a:t>
                </a:r>
                <a:r>
                  <a:rPr lang="en-US" dirty="0" smtClean="0"/>
                  <a:t> </a:t>
                </a:r>
                <a:r>
                  <a:rPr lang="bn-IN" dirty="0" smtClean="0"/>
                  <a:t>রাশি গুলোর মান  </a:t>
                </a:r>
                <a:r>
                  <a:rPr lang="en-US" dirty="0" err="1" smtClean="0"/>
                  <a:t>নির্ণয়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</a:t>
                </a:r>
                <a:r>
                  <a:rPr lang="bn-IN" dirty="0" smtClean="0"/>
                  <a:t>বে ।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41976"/>
                <a:ext cx="6629400" cy="827599"/>
              </a:xfrm>
              <a:prstGeom prst="rect">
                <a:avLst/>
              </a:prstGeom>
              <a:blipFill rotWithShape="1">
                <a:blip r:embed="rId4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71600" y="28194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(ক)  A+B  </a:t>
            </a:r>
            <a:r>
              <a:rPr lang="bn-IN" sz="3200" dirty="0" smtClean="0"/>
              <a:t>এর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(খ)   A-B </a:t>
            </a:r>
            <a:r>
              <a:rPr lang="bn-IN" sz="3200" dirty="0"/>
              <a:t>এর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/>
              <a:t> </a:t>
            </a:r>
            <a:r>
              <a:rPr lang="en-US" sz="3200" dirty="0" err="1"/>
              <a:t>নির্ণয়</a:t>
            </a:r>
            <a:r>
              <a:rPr lang="en-US" sz="3200" dirty="0"/>
              <a:t> </a:t>
            </a:r>
            <a:r>
              <a:rPr lang="en-US" sz="3200" dirty="0" err="1"/>
              <a:t>করবে</a:t>
            </a:r>
            <a:r>
              <a:rPr lang="en-US" sz="3200" dirty="0"/>
              <a:t>।</a:t>
            </a:r>
          </a:p>
          <a:p>
            <a:r>
              <a:rPr lang="en-US" sz="3200" dirty="0" smtClean="0"/>
              <a:t>(গ)  2A+6B </a:t>
            </a:r>
            <a:r>
              <a:rPr lang="bn-IN" sz="3200" dirty="0"/>
              <a:t>এর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/>
              <a:t> </a:t>
            </a:r>
            <a:r>
              <a:rPr lang="en-US" sz="3200" dirty="0" err="1"/>
              <a:t>নির্ণয়</a:t>
            </a:r>
            <a:r>
              <a:rPr lang="en-US" sz="3200" dirty="0"/>
              <a:t> </a:t>
            </a:r>
            <a:r>
              <a:rPr lang="en-US" sz="3200" dirty="0" err="1"/>
              <a:t>করবে</a:t>
            </a:r>
            <a:r>
              <a:rPr lang="en-US" sz="3200" dirty="0"/>
              <a:t>।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87984"/>
              </p:ext>
            </p:extLst>
          </p:nvPr>
        </p:nvGraphicFramePr>
        <p:xfrm>
          <a:off x="6038851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1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1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0"/>
            <a:ext cx="798576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/>
              <p:cNvSpPr txBox="1">
                <a:spLocks/>
              </p:cNvSpPr>
              <p:nvPr/>
            </p:nvSpPr>
            <p:spPr>
              <a:xfrm>
                <a:off x="2111779" y="3"/>
                <a:ext cx="7946624" cy="99059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48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উপস্থাপনায়</a:t>
                </a:r>
                <a:r>
                  <a:rPr lang="en-US" sz="4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NikoshBAN" pitchFamily="2" charset="0"/>
                      </a:rPr>
                      <m:t>− </m:t>
                    </m:r>
                  </m:oMath>
                </a14:m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779" y="3"/>
                <a:ext cx="7946624" cy="990599"/>
              </a:xfrm>
              <a:prstGeom prst="rect">
                <a:avLst/>
              </a:prstGeom>
              <a:blipFill rotWithShape="1">
                <a:blip r:embed="rId4"/>
                <a:stretch>
                  <a:fillRect t="-11976" b="-1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111779" y="990601"/>
            <a:ext cx="7946624" cy="4960678"/>
            <a:chOff x="457201" y="990602"/>
            <a:chExt cx="8077200" cy="49606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457201" y="3581399"/>
                  <a:ext cx="8077200" cy="2369879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40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বিমল</a:t>
                  </a:r>
                  <a:r>
                    <a:rPr lang="bn-IN" sz="40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40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কুমার সরকার </a:t>
                  </a:r>
                  <a:endParaRPr lang="bn-BD" sz="40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BD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err="1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প্রভাষক</a:t>
                  </a:r>
                  <a:r>
                    <a:rPr lang="bn-BD" sz="3600" dirty="0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a14:m>
                  <a:r>
                    <a:rPr lang="en-US" sz="3600" dirty="0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err="1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গণিত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dirty="0" smtClean="0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</a:t>
                  </a:r>
                  <a:r>
                    <a:rPr lang="bn-BD" sz="36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36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endPara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36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বড়খাতা ডিগ্রী কলেজ,হাতীবান্ধা,লালমনিরহাট</a:t>
                  </a:r>
                  <a:r>
                    <a:rPr lang="bn-BD" sz="36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</a:t>
                  </a:r>
                  <a:endParaRPr lang="en-US" sz="36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oMath>
                    </m:oMathPara>
                  </a14:m>
                  <a:endPara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1" y="3581399"/>
                  <a:ext cx="8077200" cy="236987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4113" r="-4294" b="-9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3614" r="4266" b="7229"/>
            <a:stretch/>
          </p:blipFill>
          <p:spPr>
            <a:xfrm>
              <a:off x="457201" y="990602"/>
              <a:ext cx="2057399" cy="2590797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3614" r="4266" b="7229"/>
          <a:stretch/>
        </p:blipFill>
        <p:spPr>
          <a:xfrm>
            <a:off x="8305800" y="990600"/>
            <a:ext cx="1752603" cy="25907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4038600" y="237410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74" name="Picture 2" descr="C:\Users\User\Desktop\p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2"/>
            <a:ext cx="434340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 txBox="1">
            <a:spLocks/>
          </p:cNvSpPr>
          <p:nvPr/>
        </p:nvSpPr>
        <p:spPr>
          <a:xfrm>
            <a:off x="762002" y="609600"/>
            <a:ext cx="10667999" cy="1325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62003" y="1935480"/>
            <a:ext cx="10667999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1" y="2133601"/>
            <a:ext cx="5715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উচ্চতর গণিত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IN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ঃপ্রথম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2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4095" r="4486" b="14002"/>
          <a:stretch/>
        </p:blipFill>
        <p:spPr>
          <a:xfrm>
            <a:off x="2208231" y="1524000"/>
            <a:ext cx="3756661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091241" y="1524000"/>
            <a:ext cx="3967163" cy="4572000"/>
            <a:chOff x="4719729" y="1479550"/>
            <a:chExt cx="3890871" cy="4191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Flowchart: Off-page Connector 2"/>
            <p:cNvSpPr/>
            <p:nvPr/>
          </p:nvSpPr>
          <p:spPr>
            <a:xfrm>
              <a:off x="4719729" y="1479550"/>
              <a:ext cx="3886200" cy="4191000"/>
            </a:xfrm>
            <a:prstGeom prst="flowChartOffpageConnector">
              <a:avLst/>
            </a:prstGeom>
            <a:solidFill>
              <a:schemeClr val="bg2">
                <a:lumMod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81575" y="1752600"/>
              <a:ext cx="3629025" cy="177740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Arthur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Cayley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ইংরেজ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গণিতবিদ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ম্যাট্রিক্সের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8231" y="725270"/>
            <a:ext cx="784540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</a:p>
        </p:txBody>
      </p:sp>
    </p:spTree>
    <p:extLst>
      <p:ext uri="{BB962C8B-B14F-4D97-AF65-F5344CB8AC3E}">
        <p14:creationId xmlns:p14="http://schemas.microsoft.com/office/powerpoint/2010/main" val="26853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1"/>
            <a:ext cx="7620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 আজকের আলোচ্য বিষয়ঃ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650259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</a:rPr>
              <a:t> প্রথম অধ্যায় এর ম্যাট্রিক্স  সর্ম্পেকে প্রাথমিক ধারনা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609600"/>
            <a:ext cx="79248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ArhialkhanMJ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FFFF0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1676400"/>
            <a:ext cx="79248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 . </a:t>
            </a:r>
            <a:endParaRPr lang="bn-IN" sz="39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9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</a:t>
            </a:r>
            <a:r>
              <a:rPr lang="bn-IN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9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39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9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bn-IN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9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</a:t>
            </a:r>
            <a:r>
              <a:rPr lang="bn-BD" sz="3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ম্যাট্রিক্স </a:t>
            </a:r>
            <a:r>
              <a:rPr lang="en-US" sz="39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9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ম্যাট্রিক্সের </a:t>
            </a:r>
            <a:r>
              <a:rPr lang="bn-IN" sz="3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সমতা,যোগ,বিয়োগ ওগুণ</a:t>
            </a:r>
            <a:r>
              <a:rPr lang="bn-BD" sz="3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 করতে </a:t>
            </a:r>
            <a:r>
              <a:rPr lang="bn-BD" sz="3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9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39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739918"/>
                <a:ext cx="10363200" cy="83099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চিত্রগুলো </a:t>
                </a:r>
                <a:r>
                  <a:rPr lang="en-US" sz="4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</m:oMath>
                </a14:m>
                <a:endParaRPr lang="en-US" sz="4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39916"/>
                <a:ext cx="103632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76600" y="4168699"/>
            <a:ext cx="318084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আয়তাকার বিন্যাস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086600" y="4168701"/>
            <a:ext cx="353568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22303"/>
              </p:ext>
            </p:extLst>
          </p:nvPr>
        </p:nvGraphicFramePr>
        <p:xfrm>
          <a:off x="1676400" y="1570915"/>
          <a:ext cx="5238240" cy="2408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192"/>
                <a:gridCol w="625461"/>
                <a:gridCol w="547279"/>
                <a:gridCol w="703644"/>
                <a:gridCol w="781827"/>
                <a:gridCol w="547279"/>
                <a:gridCol w="547279"/>
                <a:gridCol w="547279"/>
              </a:tblGrid>
              <a:tr h="82652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 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98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গণিত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40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40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রসায়ন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86600" y="2377272"/>
                <a:ext cx="3657600" cy="1633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5 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4 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6 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4 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5 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7 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1 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5 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4 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4 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377271"/>
                <a:ext cx="3657600" cy="1614032"/>
              </a:xfrm>
              <a:prstGeom prst="rect">
                <a:avLst/>
              </a:prstGeom>
              <a:blipFill rotWithShape="0">
                <a:blip r:embed="rId4"/>
                <a:stretch>
                  <a:fillRect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r="13814"/>
          <a:stretch/>
        </p:blipFill>
        <p:spPr>
          <a:xfrm>
            <a:off x="838202" y="4010026"/>
            <a:ext cx="2391553" cy="18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00306"/>
              </p:ext>
            </p:extLst>
          </p:nvPr>
        </p:nvGraphicFramePr>
        <p:xfrm>
          <a:off x="2032000" y="1828798"/>
          <a:ext cx="8940800" cy="2057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200"/>
                <a:gridCol w="2235200"/>
                <a:gridCol w="2235200"/>
                <a:gridCol w="2235200"/>
              </a:tblGrid>
              <a:tr h="514351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শাখা</a:t>
                      </a:r>
                      <a:r>
                        <a:rPr lang="bn-IN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১মগ্রড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২য় গ্রড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৩য় গ্রড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4351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</a:t>
                      </a:r>
                      <a:r>
                        <a:rPr lang="bn-IN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পাদন </a:t>
                      </a:r>
                      <a:endParaRPr lang="en-US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১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২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৫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4351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বিপণন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২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 ১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০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4351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বিতরণ</a:t>
                      </a:r>
                      <a:endParaRPr lang="en-US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০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১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C00000"/>
                          </a:solidFill>
                        </a:rPr>
                        <a:t>২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1343055"/>
            <a:ext cx="89154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 একটি গার্মেন্টস কারখানায় বিভিন্ন শাখায় কর্মরত শ্রমিকদের তালিকা নিম্নরূপঃ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15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7887" y="685800"/>
            <a:ext cx="7924800" cy="12192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ম্যাট্রিক্সঃ</a:t>
            </a:r>
            <a:endParaRPr lang="en-US" sz="5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1295400" y="1905000"/>
                <a:ext cx="9906000" cy="31242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কতগুলি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চলক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তথ্য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আয়তকারে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বর্গাকারে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সারি (অনুভূমিক রেখা) ও কলাম (উলম্ব রেখা) বরাবর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সাজালে যে বিন্যাস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 যায়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বলা হয়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     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 ‘[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]’ বা ‘(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)’ দ্বারা আবদ্ধ থাকে।</a:t>
                </a:r>
                <a:r>
                  <a:rPr lang="bn-IN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কে বড় হাতের অক্ষর দ্বারা এবং উহার ভূক্তি বা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এনট্রিকে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ছোট হাতের অক্ষর বা যে কোন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 দ্বারা প্রকাশ করা হয়।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B050"/>
                                </a:solidFill>
                              </a:rPr>
                              <m:t>5  1  4   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B050"/>
                                </a:solidFill>
                              </a:rPr>
                              <m:t>2  4  2  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B050"/>
                                </a:solidFill>
                              </a:rPr>
                              <m:t>5  3  2   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05000"/>
                <a:ext cx="9906000" cy="3124200"/>
              </a:xfrm>
              <a:prstGeom prst="rect">
                <a:avLst/>
              </a:prstGeom>
              <a:blipFill rotWithShape="1">
                <a:blip r:embed="rId3"/>
                <a:stretch>
                  <a:fillRect l="-1292" t="-1758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5945"/>
              </p:ext>
            </p:extLst>
          </p:nvPr>
        </p:nvGraphicFramePr>
        <p:xfrm>
          <a:off x="6038851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1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324988" y="19355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1623</TotalTime>
  <Words>899</Words>
  <Application>Microsoft Office PowerPoint</Application>
  <PresentationFormat>Custom</PresentationFormat>
  <Paragraphs>142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HP</cp:lastModifiedBy>
  <cp:revision>387</cp:revision>
  <dcterms:created xsi:type="dcterms:W3CDTF">2013-07-05T04:35:29Z</dcterms:created>
  <dcterms:modified xsi:type="dcterms:W3CDTF">2021-06-12T15:23:05Z</dcterms:modified>
</cp:coreProperties>
</file>