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0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1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2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2" r:id="rId4"/>
    <p:sldMasterId id="2147483729" r:id="rId5"/>
    <p:sldMasterId id="2147483747" r:id="rId6"/>
    <p:sldMasterId id="2147483765" r:id="rId7"/>
    <p:sldMasterId id="2147483782" r:id="rId8"/>
    <p:sldMasterId id="2147483799" r:id="rId9"/>
    <p:sldMasterId id="2147483833" r:id="rId10"/>
    <p:sldMasterId id="2147483868" r:id="rId11"/>
    <p:sldMasterId id="2147483886" r:id="rId12"/>
    <p:sldMasterId id="2147483904" r:id="rId13"/>
  </p:sldMasterIdLst>
  <p:notesMasterIdLst>
    <p:notesMasterId r:id="rId39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B8133-5820-4855-BA1C-95AE96B8AE1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D800-9AB3-4023-B903-34A9585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7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3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শিক্ষার্থীদের</a:t>
                </a:r>
                <a:r>
                  <a:rPr lang="bn-BD" sz="2800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এলোমেলো করেও প্রশ্ন করা যেতে পারে। যেমন ১নং এর পর ৪ নং প্রশ্ন। ১) অভিকর্ষ   ২) বিষুব অঞ্চলে।  ৩) 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9.8𝑚𝑠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−2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   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  ৪) 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ℎ</a:t>
                </a:r>
                <a:r>
                  <a:rPr lang="bn-BD" sz="2800" i="0" baseline="0" smtClean="0">
                    <a:latin typeface="Cambria Math" panose="02040503050406030204" pitchFamily="18" charset="0"/>
                  </a:rPr>
                  <a:t>〖∞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𝑡</a:t>
                </a:r>
                <a:r>
                  <a:rPr lang="bn-BD" sz="2800" b="0" i="0" baseline="0" smtClean="0">
                    <a:latin typeface="Cambria Math" panose="02040503050406030204" pitchFamily="18" charset="0"/>
                  </a:rPr>
                  <a:t>〗^</a:t>
                </a:r>
                <a:r>
                  <a:rPr lang="en-US" sz="2800" b="0" i="0" baseline="0" smtClean="0">
                    <a:latin typeface="Cambria Math" panose="02040503050406030204" pitchFamily="18" charset="0"/>
                  </a:rPr>
                  <a:t>2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শিক্ষক, শিক্ষার্থীদের খাতায় বাড়ির কাজ করে আনার কথা বলতে পারেন।</a:t>
                </a:r>
                <a:r>
                  <a:rPr lang="en-US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 𝑣^2=𝑢^2+2𝑔ℎ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আদিবেগ</a:t>
                </a:r>
                <a:r>
                  <a:rPr lang="bn-BD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u =0)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5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0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𝐺𝑀/𝑅^(2 ) </a:t>
                </a:r>
                <a:r>
                  <a:rPr lang="bn-BD" dirty="0" smtClean="0"/>
                  <a:t> সমীকরণে ব্যাসার্ধ্য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বিষুবীয়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অঞ্চলে</a:t>
                </a:r>
                <a:r>
                  <a:rPr lang="bn-BD" dirty="0" smtClean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6.4</a:t>
                </a:r>
                <a:r>
                  <a:rPr lang="bn-BD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10^6 𝑚 </a:t>
                </a:r>
                <a:r>
                  <a:rPr lang="bn-B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আবার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" মেরু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অঞ্চলে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"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6.0</a:t>
                </a:r>
                <a:r>
                  <a:rPr lang="bn-BD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10^6 𝑚 </a:t>
                </a:r>
                <a:r>
                  <a:rPr lang="bn-BD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ধরে হিসাব করা যেতে পারে</a:t>
                </a:r>
                <a:r>
                  <a:rPr lang="bn-BD" dirty="0" smtClean="0"/>
                  <a:t>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0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4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55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0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79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98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75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32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52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24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9322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12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7588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2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78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35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1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8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224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4659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3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23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83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0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9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95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0210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02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1384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3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1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42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42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18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36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85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62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593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54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7477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8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0228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64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6156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88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59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27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731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1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635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429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967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1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11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39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06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19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7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5493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274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5400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51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08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71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75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3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19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932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69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2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51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57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45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23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40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1217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13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5124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39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04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85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34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88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985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94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77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14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376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99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348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54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53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9013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96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7896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45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312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95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600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4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53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49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97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47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5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32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938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874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93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9138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64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7405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01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887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9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8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69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344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1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8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676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9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8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8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6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5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6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2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3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85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2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67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73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4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4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5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3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13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66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49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7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6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4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2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2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342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7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70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7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1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0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22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8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1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72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9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9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3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0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6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2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4297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84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2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2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3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4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81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4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8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98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7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610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34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8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94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2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6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2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044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14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6660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50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73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1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4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3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2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5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9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3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9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8C78B-DE31-4916-A6A1-44C61A839C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3C0A0-74D0-440C-B73C-021AF96CE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10" Type="http://schemas.openxmlformats.org/officeDocument/2006/relationships/image" Target="../media/image7.jpeg"/><Relationship Id="rId4" Type="http://schemas.openxmlformats.org/officeDocument/2006/relationships/image" Target="../media/image17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hyperlink" Target="mailto:salam73jan@gmail.com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0.xml"/><Relationship Id="rId5" Type="http://schemas.openxmlformats.org/officeDocument/2006/relationships/image" Target="../media/image7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FF99CC"/>
            </a:gs>
            <a:gs pos="100000">
              <a:srgbClr val="FFFF00">
                <a:lumMod val="99000"/>
                <a:lumOff val="1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8" y="86265"/>
            <a:ext cx="8882743" cy="6657535"/>
          </a:xfrm>
          <a:prstGeom prst="ellipse">
            <a:avLst/>
          </a:prstGeom>
          <a:ln w="190500" cap="rnd">
            <a:solidFill>
              <a:schemeClr val="tx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188881" y="1991565"/>
            <a:ext cx="7579775" cy="284693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7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54173" y="308016"/>
            <a:ext cx="8860536" cy="860646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</a:t>
            </a:r>
            <a:r>
              <a:rPr lang="en-US" sz="40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bn-IN" sz="4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ত্বরণ</a:t>
            </a:r>
            <a:r>
              <a:rPr lang="en-US" sz="4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(Acceleration Due to Gravity)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62352" y="1626259"/>
                <a:ext cx="10535706" cy="227502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ভূ-পৃষ্ঠে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মুক্তভাবে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পড়ন্ত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g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অভিকর্ষজ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𝑳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2" y="1626259"/>
                <a:ext cx="10535706" cy="2275026"/>
              </a:xfrm>
              <a:prstGeom prst="roundRect">
                <a:avLst/>
              </a:prstGeom>
              <a:blipFill rotWithShape="0">
                <a:blip r:embed="rId4"/>
                <a:stretch>
                  <a:fillRect l="-462" t="-4787" b="-10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878441" y="4411264"/>
                <a:ext cx="9212000" cy="1417320"/>
              </a:xfrm>
              <a:prstGeom prst="wedgeRoundRect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bn-I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অক্ষাংশে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সমুদ্র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সমতলে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g-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মানকে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ধরা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𝟖𝟎𝟔𝟔𝟓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b="1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41" y="4411264"/>
                <a:ext cx="9212000" cy="1417320"/>
              </a:xfrm>
              <a:prstGeom prst="wedgeRoundRectCallou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00487" y="681080"/>
            <a:ext cx="1180358" cy="9013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1737" y="1590855"/>
            <a:ext cx="4637859" cy="3413249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2202" y="2587242"/>
            <a:ext cx="2715768" cy="1304619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29378" y="5155472"/>
            <a:ext cx="2322576" cy="6731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14287" y="1323983"/>
            <a:ext cx="3825000" cy="1502509"/>
            <a:chOff x="5514287" y="1323983"/>
            <a:chExt cx="3825000" cy="1502509"/>
          </a:xfrm>
        </p:grpSpPr>
        <p:grpSp>
          <p:nvGrpSpPr>
            <p:cNvPr id="19" name="Group 18"/>
            <p:cNvGrpSpPr/>
            <p:nvPr/>
          </p:nvGrpSpPr>
          <p:grpSpPr>
            <a:xfrm rot="21264382">
              <a:off x="5514287" y="1323983"/>
              <a:ext cx="3741432" cy="1502509"/>
              <a:chOff x="4135364" y="1516044"/>
              <a:chExt cx="2275261" cy="1502509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4135364" y="1516044"/>
                <a:ext cx="82458" cy="15025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335618" flipV="1">
                <a:off x="4196466" y="2239924"/>
                <a:ext cx="2214159" cy="188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" name="Rounded Rectangle 16"/>
            <p:cNvSpPr/>
            <p:nvPr/>
          </p:nvSpPr>
          <p:spPr>
            <a:xfrm>
              <a:off x="7926844" y="1725271"/>
              <a:ext cx="1412443" cy="67318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996697" y="752248"/>
            <a:ext cx="1913631" cy="6731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30297" y="4057279"/>
            <a:ext cx="2120737" cy="9013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6" grpId="0" animBg="1"/>
      <p:bldP spid="6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4888" y="1643914"/>
                <a:ext cx="3283807" cy="1037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b="1" i="1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IN" sz="36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𝑮𝑴𝒎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88" y="1643914"/>
                <a:ext cx="3283807" cy="10371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5844" y="3497036"/>
                <a:ext cx="7933759" cy="6155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নিউটনের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 সূত্র থেকে</a:t>
                </a:r>
                <a14:m>
                  <m:oMath xmlns:m="http://schemas.openxmlformats.org/officeDocument/2006/math">
                    <m:r>
                      <a:rPr lang="bn-BD" sz="4000" b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bn-IN" sz="4000" b="1" i="1">
                        <a:latin typeface="Cambria Math" panose="02040503050406030204" pitchFamily="18" charset="0"/>
                      </a:rPr>
                      <m:t>বল</m:t>
                    </m:r>
                    <m:r>
                      <a:rPr lang="bn-IN" sz="4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𝒎𝒈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44" y="3497036"/>
                <a:ext cx="7933759" cy="615553"/>
              </a:xfrm>
              <a:prstGeom prst="rect">
                <a:avLst/>
              </a:prstGeom>
              <a:blipFill rotWithShape="0">
                <a:blip r:embed="rId3"/>
                <a:stretch>
                  <a:fillRect l="-3920" t="-23762" b="-504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9194" y="4674044"/>
                <a:ext cx="5789501" cy="1037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bn-I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অভিকর্ষজ</m:t>
                      </m:r>
                      <m:r>
                        <a:rPr lang="bn-I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I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ত্বরণ</m:t>
                      </m:r>
                      <m:r>
                        <a:rPr lang="bn-I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𝑮𝑴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94" y="4674044"/>
                <a:ext cx="5789501" cy="1037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170596" y="241594"/>
            <a:ext cx="3588514" cy="984144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সূত্রানুসারে,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131288"/>
            <a:ext cx="7040880" cy="382044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351326" y="384974"/>
            <a:ext cx="3522187" cy="86064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622" y="1387654"/>
            <a:ext cx="9533299" cy="6391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কোথায় অভিকর্ষজ ত্বরণের মান বেশি গাণিতিক যুক্তি দাও।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50668" y="3584312"/>
            <a:ext cx="229052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বিষুবীয় অঞ্চল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51326" y="6008449"/>
            <a:ext cx="1812948" cy="719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3782" y="3922041"/>
                <a:ext cx="4871398" cy="966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82" y="3922041"/>
                <a:ext cx="4871398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4506" r="-3379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47454" y="1845071"/>
                <a:ext cx="56289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মেরু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/>
                        <m:t>অঞ্চলে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4" y="1845071"/>
                <a:ext cx="562890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47453" y="484255"/>
            <a:ext cx="6204858" cy="1289188"/>
            <a:chOff x="620487" y="522668"/>
            <a:chExt cx="6204858" cy="12891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20487" y="1227081"/>
                  <a:ext cx="6204858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200" dirty="0"/>
                    <a:t> 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বিষুবীয়</a:t>
                  </a:r>
                  <a:r>
                    <a:rPr lang="en-US" sz="3200" dirty="0"/>
                    <a:t> </a:t>
                  </a:r>
                  <a:r>
                    <a:rPr lang="en-US" sz="3200" dirty="0" err="1"/>
                    <a:t>অঞ্চলে</a:t>
                  </a:r>
                  <a:r>
                    <a:rPr lang="en-US" sz="3200" dirty="0"/>
                    <a:t> , R =</a:t>
                  </a:r>
                  <a:r>
                    <a:rPr lang="bn-BD" sz="3200" dirty="0"/>
                    <a:t> </a:t>
                  </a:r>
                  <a14:m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7" y="1227081"/>
                  <a:ext cx="6204858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56" t="-1562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18460" y="522668"/>
                  <a:ext cx="1059906" cy="653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ধ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রি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60" y="522668"/>
                  <a:ext cx="1059906" cy="6534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31668" y="2440953"/>
                <a:ext cx="6008914" cy="692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পৃথিবীর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ভর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68" y="2440953"/>
                <a:ext cx="6008914" cy="6926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1669" y="3235570"/>
                <a:ext cx="8176161" cy="68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মহাকর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্ষীয়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ধ্রবক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dirty="0">
                          <a:latin typeface="Cambria Math" panose="02040503050406030204" pitchFamily="18" charset="0"/>
                        </a:rPr>
                        <m:t>67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69" y="3235570"/>
                <a:ext cx="8176161" cy="6864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49481" y="4990411"/>
                <a:ext cx="58248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/>
                  <a:t> 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বিষুবীয়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অঞ্চলে</a:t>
                </a:r>
                <a:r>
                  <a:rPr lang="en-US" sz="3200" dirty="0"/>
                  <a:t> , g =</a:t>
                </a:r>
                <a:r>
                  <a:rPr lang="bn-BD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81" y="4990411"/>
                <a:ext cx="5824847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2615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31668" y="5768177"/>
                <a:ext cx="56289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মেরু</m:t>
                      </m:r>
                      <m:r>
                        <m:rPr>
                          <m:nor/>
                        </m:rP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rgbClr val="FF0000"/>
                          </a:solidFill>
                        </a:rPr>
                        <m:t>অঞ্চলে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68" y="5768177"/>
                <a:ext cx="5628903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2"/>
          <p:cNvSpPr txBox="1"/>
          <p:nvPr/>
        </p:nvSpPr>
        <p:spPr>
          <a:xfrm>
            <a:off x="3118586" y="103257"/>
            <a:ext cx="5109029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সিদ্ধান্ত মিলিয়ে নিই-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52" y="244037"/>
            <a:ext cx="2697480" cy="638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54563" y="1390261"/>
            <a:ext cx="4057889" cy="83042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249" y="2775098"/>
            <a:ext cx="3889655" cy="8825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3480" y="2205931"/>
            <a:ext cx="4700852" cy="1660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ভারী ও হালকা বস্তু একসাথে ভূমিতে পড়তে পারে?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3480" y="4292081"/>
            <a:ext cx="4700852" cy="16608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 না থাকলে, একই উচ্চতা থেকে পড়লে এক সাথে পড়তে পারে।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248" y="4292081"/>
            <a:ext cx="3889655" cy="8825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বস্তু পড়তে দেখা যাচ্ছে । 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60391" y="434063"/>
            <a:ext cx="3956637" cy="3375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সূত্রের শর্ত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টি?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58427" y="2121696"/>
            <a:ext cx="2500524" cy="2497451"/>
          </a:xfrm>
          <a:prstGeom prst="wedgeEllipseCallout">
            <a:avLst>
              <a:gd name="adj1" fmla="val -88641"/>
              <a:gd name="adj2" fmla="val -17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140086" y="558139"/>
            <a:ext cx="2446975" cy="2441179"/>
          </a:xfrm>
          <a:prstGeom prst="wedgeEllipseCallout">
            <a:avLst>
              <a:gd name="adj1" fmla="val -73416"/>
              <a:gd name="adj2" fmla="val 4618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উচ্চতা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985747" y="4117512"/>
            <a:ext cx="2428613" cy="2247234"/>
          </a:xfrm>
          <a:prstGeom prst="wedgeEllipseCallout">
            <a:avLst>
              <a:gd name="adj1" fmla="val -75969"/>
              <a:gd name="adj2" fmla="val -675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বাধা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157340">
            <a:off x="3284569" y="4174334"/>
            <a:ext cx="2539465" cy="2429633"/>
          </a:xfrm>
          <a:prstGeom prst="wedgeEllipseCallout">
            <a:avLst>
              <a:gd name="adj1" fmla="val 67956"/>
              <a:gd name="adj2" fmla="val -703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1" y="1116280"/>
            <a:ext cx="3489469" cy="533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65829" y="157043"/>
            <a:ext cx="3048017" cy="883642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en-US" sz="6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4016" y="1964602"/>
            <a:ext cx="7179398" cy="11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ঘটনা দেখতে পাচ্ছ, তা লেখ।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4016" y="3413156"/>
            <a:ext cx="7179398" cy="12608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বায়ুপূর্ণ অবস্থায় পাখির পালকটি ধীর গতিতে পড়ছে, কয়েন দ্রুত পড়ছে।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44016" y="4928142"/>
            <a:ext cx="7179398" cy="12825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শূণ্য অবস্থায় পালক ও কয়েন একসাথে নিচে পড়ছে।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9" y="676765"/>
            <a:ext cx="3533887" cy="5596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5212663" y="334073"/>
            <a:ext cx="3912297" cy="948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12663" y="3041965"/>
            <a:ext cx="6864660" cy="14666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ইতালিয়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281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4046940" y="167910"/>
            <a:ext cx="3912297" cy="94837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28622" y="1910281"/>
            <a:ext cx="10212309" cy="15532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 এবং একই উচ্চতা থেকে বিনা বাধায় পড়ন্ত সকল বস্তু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সময়ে সমান পথ অতিক্রম 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928622" y="4101220"/>
                <a:ext cx="10148935" cy="202797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IN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bn-IN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উঁচু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বাধাহীনভাবে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নিম্নমুখী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22" y="4101220"/>
                <a:ext cx="10148935" cy="2027977"/>
              </a:xfrm>
              <a:prstGeom prst="roundRect">
                <a:avLst/>
              </a:prstGeom>
              <a:blipFill rotWithShape="0">
                <a:blip r:embed="rId3"/>
                <a:stretch>
                  <a:fillRect l="-54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30915" y="2012487"/>
            <a:ext cx="4205774" cy="4300396"/>
            <a:chOff x="7550053" y="1925522"/>
            <a:chExt cx="4205774" cy="4300396"/>
          </a:xfrm>
        </p:grpSpPr>
        <p:sp>
          <p:nvSpPr>
            <p:cNvPr id="6" name="Oval 5"/>
            <p:cNvSpPr/>
            <p:nvPr/>
          </p:nvSpPr>
          <p:spPr>
            <a:xfrm>
              <a:off x="7550053" y="1925522"/>
              <a:ext cx="4205774" cy="43003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079" y="2212367"/>
              <a:ext cx="3389722" cy="3726706"/>
            </a:xfrm>
            <a:prstGeom prst="ellipse">
              <a:avLst/>
            </a:prstGeom>
            <a:ln w="63500" cap="rnd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224587" y="246255"/>
            <a:ext cx="3467472" cy="1329073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5682" y="386701"/>
            <a:ext cx="3223259" cy="9321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8647" y="1727421"/>
            <a:ext cx="7197505" cy="4696597"/>
            <a:chOff x="63374" y="1529321"/>
            <a:chExt cx="7197505" cy="4696597"/>
          </a:xfrm>
        </p:grpSpPr>
        <p:sp>
          <p:nvSpPr>
            <p:cNvPr id="3" name="Snip Same Side Corner Rectangle 2"/>
            <p:cNvSpPr/>
            <p:nvPr/>
          </p:nvSpPr>
          <p:spPr>
            <a:xfrm>
              <a:off x="63374" y="1529321"/>
              <a:ext cx="7197505" cy="4696597"/>
            </a:xfrm>
            <a:prstGeom prst="snip2SameRect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1290" y="1693571"/>
              <a:ext cx="6682149" cy="4320147"/>
              <a:chOff x="234637" y="1618926"/>
              <a:chExt cx="6682149" cy="4320147"/>
            </a:xfrm>
          </p:grpSpPr>
          <p:sp>
            <p:nvSpPr>
              <p:cNvPr id="5" name="Snip Same Side Corner Rectangle 4"/>
              <p:cNvSpPr/>
              <p:nvPr/>
            </p:nvSpPr>
            <p:spPr>
              <a:xfrm>
                <a:off x="234637" y="1618926"/>
                <a:ext cx="6682149" cy="4320147"/>
              </a:xfrm>
              <a:prstGeom prst="snip2Same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72662" y="1739742"/>
                <a:ext cx="4805431" cy="121466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আব্দুছ</a:t>
                </a:r>
                <a:r>
                  <a:rPr lang="en-US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ছালাম</a:t>
                </a:r>
                <a:r>
                  <a:rPr lang="bn-BD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68302" y="2830368"/>
                <a:ext cx="3486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প্রভাষক, পদার্থবিজ্ঞান 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37599" y="3310241"/>
                <a:ext cx="5207725" cy="8626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মোমেনশাহী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ইসলামী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একাডেমী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এন্ড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US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92713" y="4182067"/>
                <a:ext cx="32515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আকুয়া, ময়মনসিংহ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72661" y="4766842"/>
                <a:ext cx="480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Mobile: 01911-198020 </a:t>
                </a:r>
                <a:endParaRPr lang="bn-BD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6100" y="5364521"/>
                <a:ext cx="4939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E-mail:salam73jan@gmail.com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bn-BD" sz="2400" b="1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1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129953" y="83954"/>
            <a:ext cx="3912297" cy="948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64311" y="1196253"/>
                <a:ext cx="9863109" cy="191892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BD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 সূত্র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 অবস্থান থেকে বিনা বাধায় </a:t>
                </a:r>
                <a:r>
                  <a:rPr lang="bn-BD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পড়ন্ত বস্তুর</a:t>
                </a:r>
                <a:r>
                  <a:rPr lang="bn-IN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নির্দিষ্ট সময়ে প্রাপ্ত</a:t>
                </a:r>
                <a:r>
                  <a:rPr lang="bn-BD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বেগ</a:t>
                </a:r>
                <a:r>
                  <a:rPr lang="bn-IN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bn-BD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bn-IN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সমানুপাতিক।</a:t>
                </a:r>
                <a:r>
                  <a:rPr lang="bn-IN" sz="4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</a:t>
                </a:r>
                <a:endParaRPr lang="bn-BD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𝒗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∝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𝒕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1" y="1196253"/>
                <a:ext cx="9863109" cy="1918923"/>
              </a:xfrm>
              <a:prstGeom prst="roundRect">
                <a:avLst/>
              </a:prstGeom>
              <a:blipFill rotWithShape="0">
                <a:blip r:embed="rId3"/>
                <a:stretch>
                  <a:fillRect l="-617" t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4312" y="3367890"/>
                <a:ext cx="10698611" cy="273414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IN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ব্যাখ্যাঃ</a:t>
                </a:r>
                <a:r>
                  <a:rPr lang="bn-IN" sz="36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bn-IN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বস্তু উঁচু কোন স্থির অবস্থান থেকে সম্পূর্ণরূপে বাধাহীনভাবে ভূমিতে পতিত হচ্ছে । এক্ষেত্রে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𝒕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বস্তুটির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𝒗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𝒗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𝒕</m:t>
                    </m:r>
                  </m:oMath>
                </a14:m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ধ্রুবক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ধ্রুবক</m:t>
                    </m:r>
                    <m:r>
                      <a:rPr lang="en-US" sz="36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" y="3367890"/>
                <a:ext cx="10698611" cy="2734146"/>
              </a:xfrm>
              <a:prstGeom prst="roundRect">
                <a:avLst/>
              </a:prstGeom>
              <a:blipFill rotWithShape="0">
                <a:blip r:embed="rId4"/>
                <a:stretch>
                  <a:fillRect l="-398" r="-1081" b="-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3983220" y="195298"/>
            <a:ext cx="3912297" cy="94837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and Round Single Corner Rectangle 6"/>
              <p:cNvSpPr/>
              <p:nvPr/>
            </p:nvSpPr>
            <p:spPr>
              <a:xfrm>
                <a:off x="532508" y="1321020"/>
                <a:ext cx="10530827" cy="1950542"/>
              </a:xfrm>
              <a:prstGeom prst="snip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BD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সূত্র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অবস্থান থেকে বিনা বাধায়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পড়ন্ত বস্তু 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 সময়ে যে 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অতিক্রম করে তা ঐ </a:t>
                </a:r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 বর্গের সমানুপাতিক।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Snip and Round Single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8" y="1321020"/>
                <a:ext cx="10530827" cy="1950542"/>
              </a:xfrm>
              <a:prstGeom prst="snipRoundRect">
                <a:avLst/>
              </a:prstGeom>
              <a:blipFill rotWithShape="0">
                <a:blip r:embed="rId3"/>
                <a:stretch>
                  <a:fillRect l="-578" b="-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and Round Single Corner Rectangle 7"/>
              <p:cNvSpPr/>
              <p:nvPr/>
            </p:nvSpPr>
            <p:spPr>
              <a:xfrm>
                <a:off x="532508" y="3503691"/>
                <a:ext cx="11409013" cy="2987643"/>
              </a:xfrm>
              <a:prstGeom prst="snip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bn-IN" sz="36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ব্যাখ্যাঃ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বস্তু উঁচু কোন স্থির অবস্থান থেকে সম্পূর্ণরূপে বাধাহীনভাবে ভূমিতে পতিত হচ্ছে । এক্ষেত্রে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𝒕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বস্তুটির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অতিক্রান্ত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ধ্রুবক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3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SupPr>
                          <m:e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ধ্রুবক</m:t>
                    </m:r>
                    <m:r>
                      <a:rPr lang="en-US" sz="3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𝒉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  <m: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অতিক্রান্ত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Snip and Round Single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8" y="3503691"/>
                <a:ext cx="11409013" cy="2987643"/>
              </a:xfrm>
              <a:prstGeom prst="snipRoundRect">
                <a:avLst/>
              </a:prstGeom>
              <a:blipFill rotWithShape="0">
                <a:blip r:embed="rId4"/>
                <a:stretch>
                  <a:fillRect l="-267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86408" y="108642"/>
            <a:ext cx="5486400" cy="1980089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928622" y="2453489"/>
            <a:ext cx="9989857" cy="156625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দ্বিতীয় সূত্রের গাণিতিক ব্যাখ্যা দাও।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928622" y="4259655"/>
            <a:ext cx="9989857" cy="2249787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সূত্রানুযায়ী বেগ এবং সময় পরস্পরের সমানুপাতিক। অর্থাৎ সময় বাড়ার সাথে সাথে বেগ সমান হারে বাড়তে থাকবে।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5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5648" y="5568196"/>
            <a:ext cx="2339439" cy="584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১) অভিকর্ষ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29941" y="5605090"/>
            <a:ext cx="2470068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২) বিষুব অঞ্চলে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477991" y="5506640"/>
                <a:ext cx="2588818" cy="646331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bn-I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𝒎𝒔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91" y="5506640"/>
                <a:ext cx="2588818" cy="646331"/>
              </a:xfrm>
              <a:prstGeom prst="roundRect">
                <a:avLst/>
              </a:prstGeom>
              <a:blipFill rotWithShape="0">
                <a:blip r:embed="rId3"/>
                <a:stretch>
                  <a:fillRect l="-1171" t="-3670" b="-256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9342913" y="5438274"/>
                <a:ext cx="1971304" cy="751591"/>
              </a:xfrm>
              <a:prstGeom prst="snip2Diag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৪</m:t>
                      </m:r>
                      <m:r>
                        <a:rPr lang="bn-BD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sSup>
                        <m:sSupPr>
                          <m:ctrlPr>
                            <a:rPr lang="bn-BD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13" y="5438274"/>
                <a:ext cx="1971304" cy="751591"/>
              </a:xfrm>
              <a:prstGeom prst="snip2Diag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301672" y="185802"/>
            <a:ext cx="3639493" cy="1258432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928622" y="1836527"/>
            <a:ext cx="10385595" cy="2580238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57213" indent="-557213">
              <a:buFont typeface="+mj-lt"/>
              <a:buAutoNum type="arabicPeriod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ও পৃথিবীর আকর্ষণকে কী বলে?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পৃষ্ঠের কোথায় অভিকর্ষজ ত্বরণের মান কম? 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ত্বরণের আদর্শমান কত?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অতিক্রান্ত দূরত্বের সাথে সময়ের সম্পর্ক কী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প? </a:t>
            </a:r>
            <a:endParaRPr lang="en-US" sz="40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062655" y="217283"/>
            <a:ext cx="5395865" cy="2527949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and Round Single Corner Rectangle 5"/>
              <p:cNvSpPr/>
              <p:nvPr/>
            </p:nvSpPr>
            <p:spPr>
              <a:xfrm>
                <a:off x="928622" y="3485584"/>
                <a:ext cx="9663932" cy="2227153"/>
              </a:xfrm>
              <a:prstGeom prst="snip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𝟓𝟎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𝒎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উঁচু দালানের ছাদ থেকে কোনো বস্তু ছেড়ে দিলে এটি কত বেগে ভূ-পৃষ্ঠকে আঘাত করবে? </a:t>
                </a:r>
                <a:endPara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Snip and Round Single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22" y="3485584"/>
                <a:ext cx="9663932" cy="2227153"/>
              </a:xfrm>
              <a:prstGeom prst="snip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7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rgbClr val="00B050"/>
            </a:gs>
            <a:gs pos="100000">
              <a:schemeClr val="accent3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8642"/>
            <a:ext cx="9144000" cy="657281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61599" y="2098263"/>
            <a:ext cx="7290122" cy="264687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39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39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en-US" sz="239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480319" y="0"/>
            <a:ext cx="4614778" cy="171683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8335" y="1902755"/>
            <a:ext cx="9013371" cy="4805265"/>
            <a:chOff x="410547" y="1828800"/>
            <a:chExt cx="9013371" cy="4805265"/>
          </a:xfrm>
        </p:grpSpPr>
        <p:sp>
          <p:nvSpPr>
            <p:cNvPr id="2" name="Rounded Rectangle 1"/>
            <p:cNvSpPr/>
            <p:nvPr/>
          </p:nvSpPr>
          <p:spPr>
            <a:xfrm>
              <a:off x="410547" y="1828800"/>
              <a:ext cx="9013371" cy="480526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29280" y="2047469"/>
              <a:ext cx="8437830" cy="4318503"/>
              <a:chOff x="620136" y="2212061"/>
              <a:chExt cx="8437830" cy="431850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20136" y="2212061"/>
                <a:ext cx="8437830" cy="4318503"/>
                <a:chOff x="620136" y="2212061"/>
                <a:chExt cx="8437830" cy="431850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620136" y="2212061"/>
                  <a:ext cx="8437830" cy="4318503"/>
                  <a:chOff x="1421394" y="2272420"/>
                  <a:chExt cx="8437830" cy="4318503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1421394" y="2272420"/>
                    <a:ext cx="8437830" cy="4318503"/>
                  </a:xfrm>
                  <a:prstGeom prst="round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শ্রেণিঃ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একাদশ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দ্বাদশ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4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</a:t>
                    </a:r>
                    <a:r>
                      <a:rPr lang="bn-IN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বিষয়ঃ পদার্থবিজ্ঞা</a:t>
                    </a:r>
                    <a:r>
                      <a:rPr lang="en-US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ন (</a:t>
                    </a:r>
                    <a:r>
                      <a:rPr lang="en-US" sz="4400" b="1" dirty="0" err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প্রথমপত্র</a:t>
                    </a:r>
                    <a:r>
                      <a:rPr lang="en-US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          </a:t>
                    </a:r>
                    <a:endParaRPr lang="bn-IN" sz="4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b="1" dirty="0" err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তৃতীয়</a:t>
                    </a:r>
                    <a:r>
                      <a: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গতিবিদ্যা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</a:t>
                    </a:r>
                    <a:endParaRPr lang="bn-IN" sz="6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800" b="1" dirty="0" err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বিষয়বস্তুঃ</a:t>
                    </a:r>
                    <a:r>
                      <a:rPr lang="en-US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800" b="1" dirty="0" err="1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পড়ন্ত</a:t>
                    </a:r>
                    <a:r>
                      <a:rPr lang="en-US" sz="4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800" b="1" dirty="0" err="1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বস্তু</a:t>
                    </a:r>
                    <a:r>
                      <a:rPr lang="en-US" sz="4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r>
                      <a:rPr lang="bn-IN" sz="4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8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6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সময়ঃ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৪০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মিনিট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bn-IN" sz="4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7-Point Star 12"/>
                  <p:cNvSpPr/>
                  <p:nvPr/>
                </p:nvSpPr>
                <p:spPr>
                  <a:xfrm>
                    <a:off x="1611516" y="2272420"/>
                    <a:ext cx="1330859" cy="4318503"/>
                  </a:xfrm>
                  <a:prstGeom prst="star7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7-Point Star 13"/>
                  <p:cNvSpPr/>
                  <p:nvPr/>
                </p:nvSpPr>
                <p:spPr>
                  <a:xfrm>
                    <a:off x="8428776" y="2272420"/>
                    <a:ext cx="1312752" cy="4318503"/>
                  </a:xfrm>
                  <a:prstGeom prst="star7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7-Point Star 14"/>
                  <p:cNvSpPr/>
                  <p:nvPr/>
                </p:nvSpPr>
                <p:spPr>
                  <a:xfrm>
                    <a:off x="1697523" y="2426328"/>
                    <a:ext cx="1158844" cy="4010685"/>
                  </a:xfrm>
                  <a:prstGeom prst="star7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7-Point Star 15"/>
                  <p:cNvSpPr/>
                  <p:nvPr/>
                </p:nvSpPr>
                <p:spPr>
                  <a:xfrm>
                    <a:off x="8505730" y="2426328"/>
                    <a:ext cx="1158844" cy="4010685"/>
                  </a:xfrm>
                  <a:prstGeom prst="star7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" name="5-Point Star 16"/>
                <p:cNvSpPr/>
                <p:nvPr/>
              </p:nvSpPr>
              <p:spPr>
                <a:xfrm>
                  <a:off x="1095470" y="4446682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5-Point Star 17"/>
                <p:cNvSpPr/>
                <p:nvPr/>
              </p:nvSpPr>
              <p:spPr>
                <a:xfrm>
                  <a:off x="7885545" y="4371313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5-Point Star 18"/>
                <p:cNvSpPr/>
                <p:nvPr/>
              </p:nvSpPr>
              <p:spPr>
                <a:xfrm>
                  <a:off x="1095470" y="3286252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5-Point Star 19"/>
                <p:cNvSpPr/>
                <p:nvPr/>
              </p:nvSpPr>
              <p:spPr>
                <a:xfrm>
                  <a:off x="7894569" y="3304514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5-Point Star 21"/>
              <p:cNvSpPr/>
              <p:nvPr/>
            </p:nvSpPr>
            <p:spPr>
              <a:xfrm>
                <a:off x="1216152" y="3401568"/>
                <a:ext cx="594360" cy="557784"/>
              </a:xfrm>
              <a:prstGeom prst="star5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8004824" y="3439420"/>
                <a:ext cx="594360" cy="557784"/>
              </a:xfrm>
              <a:prstGeom prst="star5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8004824" y="4477193"/>
                <a:ext cx="594360" cy="557784"/>
              </a:xfrm>
              <a:prstGeom prst="star5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1216152" y="4560682"/>
                <a:ext cx="594360" cy="557784"/>
              </a:xfrm>
              <a:prstGeom prst="star5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4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8" y="1892174"/>
            <a:ext cx="6147227" cy="4078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666370" y="817350"/>
            <a:ext cx="4384234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56" y="1586791"/>
            <a:ext cx="4930844" cy="438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566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2" y="1223629"/>
            <a:ext cx="4848222" cy="5431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8622" y="281459"/>
            <a:ext cx="484822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2636" y="2453479"/>
            <a:ext cx="5628904" cy="13234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বস্তু পড়তে দেখা যাচ্ছে।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6250" y="996492"/>
            <a:ext cx="8618899" cy="5983730"/>
            <a:chOff x="1566250" y="996492"/>
            <a:chExt cx="8618899" cy="5983730"/>
          </a:xfrm>
        </p:grpSpPr>
        <p:sp>
          <p:nvSpPr>
            <p:cNvPr id="2" name="Oval 1"/>
            <p:cNvSpPr/>
            <p:nvPr/>
          </p:nvSpPr>
          <p:spPr>
            <a:xfrm>
              <a:off x="1566250" y="996492"/>
              <a:ext cx="8618899" cy="598373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84218" y="1225296"/>
              <a:ext cx="8000446" cy="553176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7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পড়ন্ত বস্তু</a:t>
              </a:r>
              <a:endPara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 Falling Bodies )</a:t>
              </a:r>
            </a:p>
          </p:txBody>
        </p:sp>
      </p:grp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2875324" y="119786"/>
            <a:ext cx="6000750" cy="8767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2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813048" y="228600"/>
            <a:ext cx="2993887" cy="1115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744451" y="1745271"/>
            <a:ext cx="5020056" cy="805622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44451" y="2850257"/>
            <a:ext cx="8052692" cy="78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মুক্তভাবে পড়ন্ত বস্তুর গতি ব্যাখ্যা করতে 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44451" y="3855333"/>
            <a:ext cx="8052692" cy="7989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অভিকর্ষজ ত্বরণ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44452" y="4871382"/>
            <a:ext cx="8052691" cy="801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মুক্তভাবে পড়ন্ত বস্তুর সূত্রাবলী ব্যাখ্যা করতে পারবে।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9" y="1564283"/>
            <a:ext cx="4978102" cy="2784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815628" y="170661"/>
            <a:ext cx="4083113" cy="87228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477" y="4748400"/>
            <a:ext cx="5060887" cy="9325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বল ছুড়ে দেয়া হয়েছে যা ভূমিতে ফিরে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477" y="5958933"/>
            <a:ext cx="2236131" cy="600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321" y="4937721"/>
            <a:ext cx="5249429" cy="9325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321" y="6079011"/>
            <a:ext cx="2381152" cy="600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62656" y="5870229"/>
            <a:ext cx="2093976" cy="8910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9204228" y="5870228"/>
            <a:ext cx="2093976" cy="8910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7" y="1238342"/>
            <a:ext cx="4581375" cy="343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6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  <p:bldP spid="12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622" cy="111628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824292" y="213036"/>
            <a:ext cx="4094438" cy="86064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(Gravitation)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2858" y="1241584"/>
            <a:ext cx="9710646" cy="17067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858" y="4465333"/>
            <a:ext cx="9710646" cy="17067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মাধ্যাকর্ষণ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24292" y="3276528"/>
            <a:ext cx="3490874" cy="860646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কর্ষ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(Gravity)</a:t>
            </a:r>
          </a:p>
          <a:p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2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8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9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714</Words>
  <Application>Microsoft Office PowerPoint</Application>
  <PresentationFormat>Widescreen</PresentationFormat>
  <Paragraphs>148</Paragraphs>
  <Slides>25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Calibri</vt:lpstr>
      <vt:lpstr>Cambria Math</vt:lpstr>
      <vt:lpstr>Century Gothic</vt:lpstr>
      <vt:lpstr>NikoshBAN</vt:lpstr>
      <vt:lpstr>Times New Roman</vt:lpstr>
      <vt:lpstr>Trebuchet MS</vt:lpstr>
      <vt:lpstr>Vrinda</vt:lpstr>
      <vt:lpstr>Wingdings</vt:lpstr>
      <vt:lpstr>Wingdings 3</vt:lpstr>
      <vt:lpstr>Slice</vt:lpstr>
      <vt:lpstr>Facet</vt:lpstr>
      <vt:lpstr>1_Facet</vt:lpstr>
      <vt:lpstr>2_Facet</vt:lpstr>
      <vt:lpstr>Ion</vt:lpstr>
      <vt:lpstr>1_Slice</vt:lpstr>
      <vt:lpstr>3_Facet</vt:lpstr>
      <vt:lpstr>4_Facet</vt:lpstr>
      <vt:lpstr>5_Facet</vt:lpstr>
      <vt:lpstr>7_Facet</vt:lpstr>
      <vt:lpstr>3_Slice</vt:lpstr>
      <vt:lpstr>4_Slice</vt:lpstr>
      <vt:lpstr>2_Slice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HSC_Physics_1st_Chap_03_ Falling Bodies</dc:title>
  <dc:subject>HSC_Physics</dc:subject>
  <dc:creator>Md.Abdus Salam</dc:creator>
  <cp:keywords>HSC_Physics_1st_Chap_03_ Falling Bodies</cp:keywords>
  <cp:lastModifiedBy>Windows User</cp:lastModifiedBy>
  <cp:revision>82</cp:revision>
  <dcterms:created xsi:type="dcterms:W3CDTF">2021-04-02T14:37:23Z</dcterms:created>
  <dcterms:modified xsi:type="dcterms:W3CDTF">2021-06-15T10:40:38Z</dcterms:modified>
  <cp:category>Education</cp:category>
</cp:coreProperties>
</file>