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Default Extension="wmv" ContentType="video/x-ms-wm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71" r:id="rId4"/>
    <p:sldId id="266" r:id="rId5"/>
    <p:sldId id="259" r:id="rId6"/>
    <p:sldId id="270" r:id="rId7"/>
    <p:sldId id="260" r:id="rId8"/>
    <p:sldId id="261" r:id="rId9"/>
    <p:sldId id="267" r:id="rId10"/>
    <p:sldId id="268" r:id="rId11"/>
    <p:sldId id="262" r:id="rId12"/>
    <p:sldId id="263" r:id="rId13"/>
    <p:sldId id="264" r:id="rId14"/>
    <p:sldId id="265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51" d="100"/>
          <a:sy n="51" d="100"/>
        </p:scale>
        <p:origin x="-1440" y="-4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1089484" y="1730403"/>
            <a:ext cx="7531497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616370" y="2470926"/>
            <a:ext cx="8681508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085FF-BDFC-48F3-A368-B17EBEDE0D34}" type="datetimeFigureOut">
              <a:rPr lang="en-AU" smtClean="0"/>
              <a:t>16/06/2021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D7A47-D553-4773-940A-009766CB1C02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085FF-BDFC-48F3-A368-B17EBEDE0D34}" type="datetimeFigureOut">
              <a:rPr lang="en-AU" smtClean="0"/>
              <a:t>16/06/2021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D7A47-D553-4773-940A-009766CB1C02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92532" y="1726738"/>
            <a:ext cx="7534656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621536" y="2468304"/>
            <a:ext cx="8680704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085FF-BDFC-48F3-A368-B17EBEDE0D34}" type="datetimeFigureOut">
              <a:rPr lang="en-AU" smtClean="0"/>
              <a:t>16/06/2021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D7A47-D553-4773-940A-009766CB1C02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6688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085FF-BDFC-48F3-A368-B17EBEDE0D34}" type="datetimeFigureOut">
              <a:rPr lang="en-AU" smtClean="0"/>
              <a:t>16/06/2021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D7A47-D553-4773-940A-009766CB1C02}" type="slidenum">
              <a:rPr lang="en-AU" smtClean="0"/>
              <a:t>‹#›</a:t>
            </a:fld>
            <a:endParaRPr lang="en-A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2200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6688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6688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085FF-BDFC-48F3-A368-B17EBEDE0D34}" type="datetimeFigureOut">
              <a:rPr lang="en-AU" smtClean="0"/>
              <a:t>16/06/2021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D7A47-D553-4773-940A-009766CB1C02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085FF-BDFC-48F3-A368-B17EBEDE0D34}" type="datetimeFigureOut">
              <a:rPr lang="en-AU" smtClean="0"/>
              <a:t>16/06/2021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D7A47-D553-4773-940A-009766CB1C02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085FF-BDFC-48F3-A368-B17EBEDE0D34}" type="datetimeFigureOut">
              <a:rPr lang="en-AU" smtClean="0"/>
              <a:t>16/06/2021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D7A47-D553-4773-940A-009766CB1C02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1720852" y="-1720850"/>
            <a:ext cx="6858000" cy="10299704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46573" y="1576104"/>
            <a:ext cx="694944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2737" y="2618913"/>
            <a:ext cx="507703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730605" y="2253385"/>
            <a:ext cx="7726347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085FF-BDFC-48F3-A368-B17EBEDE0D34}" type="datetimeFigureOut">
              <a:rPr lang="en-AU" smtClean="0"/>
              <a:t>16/06/2021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C5D7A47-D553-4773-940A-009766CB1C02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705101" y="0"/>
            <a:ext cx="9486900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" y="5048250"/>
            <a:ext cx="4762500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94929" y="1717501"/>
            <a:ext cx="73152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524639" y="2180529"/>
            <a:ext cx="8128727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085FF-BDFC-48F3-A368-B17EBEDE0D34}" type="datetimeFigureOut">
              <a:rPr lang="en-AU" smtClean="0"/>
              <a:t>16/06/2021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D7A47-D553-4773-940A-009766CB1C02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085FF-BDFC-48F3-A368-B17EBEDE0D34}" type="datetimeFigureOut">
              <a:rPr lang="en-AU" smtClean="0"/>
              <a:t>16/06/2021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D7A47-D553-4773-940A-009766CB1C02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A085FF-BDFC-48F3-A368-B17EBEDE0D34}" type="datetimeFigureOut">
              <a:rPr lang="en-AU" smtClean="0"/>
              <a:t>16/06/2021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5D7A47-D553-4773-940A-009766CB1C02}" type="slidenum">
              <a:rPr lang="en-AU" smtClean="0"/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0633"/>
            <a:ext cx="4765676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5051293"/>
            <a:ext cx="12195173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5760"/>
            <a:ext cx="1002792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00629"/>
            <a:ext cx="1002792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68224" y="5870448"/>
            <a:ext cx="2901696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21A085FF-BDFC-48F3-A368-B17EBEDE0D34}" type="datetimeFigureOut">
              <a:rPr lang="en-AU" smtClean="0"/>
              <a:t>16/06/2021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019" y="6285122"/>
            <a:ext cx="6299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1384" y="6170822"/>
            <a:ext cx="67056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3C5D7A47-D553-4773-940A-009766CB1C02}" type="slidenum">
              <a:rPr lang="en-AU" smtClean="0"/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9.jpeg"/><Relationship Id="rId7" Type="http://schemas.openxmlformats.org/officeDocument/2006/relationships/image" Target="../media/image8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10.jpe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45557" y="5217679"/>
            <a:ext cx="10027920" cy="548640"/>
          </a:xfrm>
        </p:spPr>
        <p:txBody>
          <a:bodyPr/>
          <a:lstStyle/>
          <a:p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endParaRPr lang="en-US" sz="6000" dirty="0"/>
          </a:p>
        </p:txBody>
      </p:sp>
      <p:pic>
        <p:nvPicPr>
          <p:cNvPr id="2050" name="Picture 2" descr="Toggle navigation Menu শুরুর পাতা খবরাখবর ও ঘোষণা আমাদের কাজ নেটওয়ার্ক  নয়াকৃষি উদ্ভিদ/গাছপালা ছবি ও কথা সব লেখা সদস্য সভা ইংরেজি দেখুন টগর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5169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89006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 rot="19567728">
            <a:off x="1857642" y="1726735"/>
            <a:ext cx="7534656" cy="1207509"/>
          </a:xfrm>
        </p:spPr>
        <p:txBody>
          <a:bodyPr/>
          <a:lstStyle/>
          <a:p>
            <a:r>
              <a:rPr lang="en-US" sz="4400" dirty="0" err="1" smtClean="0"/>
              <a:t>শিক্ষক</a:t>
            </a:r>
            <a:r>
              <a:rPr lang="en-US" sz="4400" dirty="0" smtClean="0"/>
              <a:t> </a:t>
            </a:r>
            <a:r>
              <a:rPr lang="en-US" sz="4400" dirty="0" err="1" smtClean="0"/>
              <a:t>পরিচিতি</a:t>
            </a:r>
            <a:endParaRPr lang="en-US" sz="4400" dirty="0"/>
          </a:p>
        </p:txBody>
      </p:sp>
      <p:sp>
        <p:nvSpPr>
          <p:cNvPr id="11" name="TextBox 10"/>
          <p:cNvSpPr txBox="1"/>
          <p:nvPr/>
        </p:nvSpPr>
        <p:spPr>
          <a:xfrm>
            <a:off x="6624735" y="2258008"/>
            <a:ext cx="6344816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b="1" cap="all" dirty="0">
                <a:ln/>
                <a:effectLst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মোঃ </a:t>
            </a:r>
            <a:r>
              <a:rPr lang="en-US" sz="4400" b="1" cap="all" dirty="0" err="1">
                <a:ln/>
                <a:effectLst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নুরুল</a:t>
            </a:r>
            <a:r>
              <a:rPr lang="en-US" sz="4400" b="1" cap="all" dirty="0">
                <a:ln/>
                <a:effectLst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cap="all" dirty="0" err="1">
                <a:ln/>
                <a:effectLst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ইসলাম</a:t>
            </a:r>
            <a:r>
              <a:rPr lang="bn-BD" sz="4400" b="1" cap="all" dirty="0">
                <a:ln/>
                <a:effectLst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4400" b="1" cap="all" dirty="0" err="1">
                <a:ln/>
                <a:effectLst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এম.এস.সি</a:t>
            </a:r>
            <a:r>
              <a:rPr lang="en-US" sz="4400" b="1" cap="all" dirty="0">
                <a:ln/>
                <a:effectLst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(</a:t>
            </a:r>
            <a:r>
              <a:rPr lang="en-US" sz="4400" b="1" cap="all" dirty="0" err="1">
                <a:ln/>
                <a:effectLst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গণিত</a:t>
            </a:r>
            <a:r>
              <a:rPr lang="en-US" sz="4400" b="1" cap="all" dirty="0">
                <a:ln/>
                <a:effectLst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cap="all" dirty="0" err="1">
                <a:ln/>
                <a:effectLst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রাবি</a:t>
            </a:r>
            <a:r>
              <a:rPr lang="en-US" sz="4400" b="1" cap="all" dirty="0">
                <a:ln/>
                <a:effectLst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), </a:t>
            </a:r>
            <a:r>
              <a:rPr lang="en-US" sz="4400" b="1" cap="all" dirty="0" err="1" smtClean="0">
                <a:ln/>
                <a:effectLst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এম.এড</a:t>
            </a:r>
            <a:r>
              <a:rPr lang="en-US" sz="4400" b="1" cap="all" dirty="0" smtClean="0">
                <a:ln/>
                <a:effectLst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(</a:t>
            </a:r>
            <a:r>
              <a:rPr lang="en-US" sz="4400" b="1" cap="all" dirty="0" err="1" smtClean="0">
                <a:ln/>
                <a:effectLst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টি.টি.সি</a:t>
            </a:r>
            <a:r>
              <a:rPr lang="en-US" sz="4400" b="1" cap="all" dirty="0" smtClean="0">
                <a:ln/>
                <a:effectLst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. </a:t>
            </a:r>
            <a:r>
              <a:rPr lang="en-US" sz="4400" b="1" cap="all" dirty="0" err="1">
                <a:ln/>
                <a:effectLst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রাজশাহী</a:t>
            </a:r>
            <a:r>
              <a:rPr lang="en-US" sz="4400" b="1" cap="all" dirty="0">
                <a:ln/>
                <a:effectLst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)   </a:t>
            </a:r>
          </a:p>
          <a:p>
            <a:r>
              <a:rPr lang="bn-BD" sz="4400" b="1" cap="all" dirty="0">
                <a:ln/>
                <a:effectLst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সহকারী  প্রধান শিক্ষক</a:t>
            </a:r>
          </a:p>
          <a:p>
            <a:r>
              <a:rPr lang="en-US" sz="4400" b="1" cap="all" dirty="0" err="1">
                <a:ln/>
                <a:effectLst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ঝিনুক</a:t>
            </a:r>
            <a:r>
              <a:rPr lang="bn-BD" sz="4400" b="1" cap="all" dirty="0">
                <a:ln/>
                <a:effectLst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মাধ্যমিক </a:t>
            </a:r>
            <a:r>
              <a:rPr lang="en-US" sz="4400" b="1" cap="all" dirty="0" err="1">
                <a:ln/>
                <a:effectLst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বালিকা</a:t>
            </a:r>
            <a:r>
              <a:rPr lang="en-US" sz="4400" b="1" cap="all" dirty="0">
                <a:ln/>
                <a:effectLst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400" b="1" cap="all" dirty="0">
                <a:ln/>
                <a:effectLst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বিদ্যালয়,চুয়াডাঙ্গা</a:t>
            </a:r>
            <a:r>
              <a:rPr lang="en-US" sz="4400" b="1" cap="all" dirty="0">
                <a:ln/>
                <a:effectLst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।</a:t>
            </a:r>
          </a:p>
          <a:p>
            <a:endParaRPr lang="en-US" sz="4400" b="1" cap="all" dirty="0">
              <a:ln/>
              <a:effectLst>
                <a:reflection blurRad="10000" stA="55000" endPos="48000" dist="500" dir="5400000" sy="-100000" algn="bl" rotWithShape="0"/>
              </a:effectLst>
            </a:endParaRPr>
          </a:p>
          <a:p>
            <a:endParaRPr lang="en-US" sz="4400" b="1" dirty="0"/>
          </a:p>
          <a:p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08198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 rot="19567728">
            <a:off x="1857642" y="1726735"/>
            <a:ext cx="7534656" cy="1207509"/>
          </a:xfrm>
        </p:spPr>
        <p:txBody>
          <a:bodyPr/>
          <a:lstStyle/>
          <a:p>
            <a:r>
              <a:rPr lang="en-US" sz="4400" dirty="0" err="1" smtClean="0"/>
              <a:t>পাঠ</a:t>
            </a:r>
            <a:r>
              <a:rPr lang="en-US" sz="4400" dirty="0" smtClean="0"/>
              <a:t> </a:t>
            </a:r>
            <a:r>
              <a:rPr lang="en-US" sz="4400" dirty="0" err="1" smtClean="0"/>
              <a:t>পরিচিতি</a:t>
            </a:r>
            <a:endParaRPr lang="en-US" sz="4400" dirty="0"/>
          </a:p>
        </p:txBody>
      </p:sp>
      <p:sp>
        <p:nvSpPr>
          <p:cNvPr id="11" name="TextBox 10"/>
          <p:cNvSpPr txBox="1"/>
          <p:nvPr/>
        </p:nvSpPr>
        <p:spPr>
          <a:xfrm>
            <a:off x="6363477" y="2984908"/>
            <a:ext cx="634481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শ্রেণিঃ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bn-IN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দশম</a:t>
            </a:r>
            <a:endParaRPr lang="en-US" sz="36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bn-IN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বিষয়ঃগণিত</a:t>
            </a:r>
          </a:p>
          <a:p>
            <a:r>
              <a:rPr lang="bn-IN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অধ্যায়ঃ ১৬</a:t>
            </a:r>
          </a:p>
          <a:p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অ</a:t>
            </a:r>
            <a:r>
              <a:rPr lang="bn-IN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নুশীলনীঃ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১৬.৪(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সিলিন্ডার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906581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5527" y="1074128"/>
            <a:ext cx="5703397" cy="363664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445" y="1074128"/>
            <a:ext cx="5683082" cy="363664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5088791"/>
            <a:ext cx="2537927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 </a:t>
            </a:r>
            <a:r>
              <a:rPr lang="bn-BD" sz="6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বেলন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7762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 rot="19559462">
            <a:off x="1842515" y="1874044"/>
            <a:ext cx="8680704" cy="1386263"/>
          </a:xfrm>
        </p:spPr>
        <p:txBody>
          <a:bodyPr>
            <a:noAutofit/>
          </a:bodyPr>
          <a:lstStyle/>
          <a:p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শিখন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ফল</a:t>
            </a:r>
            <a:endParaRPr lang="en-US" sz="4800" dirty="0"/>
          </a:p>
        </p:txBody>
      </p:sp>
      <p:sp>
        <p:nvSpPr>
          <p:cNvPr id="5" name="TextBox 4"/>
          <p:cNvSpPr txBox="1"/>
          <p:nvPr/>
        </p:nvSpPr>
        <p:spPr>
          <a:xfrm>
            <a:off x="7315201" y="2388637"/>
            <a:ext cx="465286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১। </a:t>
            </a:r>
            <a:r>
              <a:rPr lang="bn-BD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বেলনের বক্রতলের ক্ষেত্রফল নির্ণয় করতে পারবে ।</a:t>
            </a:r>
          </a:p>
          <a:p>
            <a:r>
              <a:rPr lang="bn-BD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bn-BD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বেলনের সমগ্রতলের ক্ষেত্রফল নির্ণয় করতে পারবে ।</a:t>
            </a:r>
          </a:p>
          <a:p>
            <a:r>
              <a:rPr lang="bn-BD" sz="2800" b="1" dirty="0">
                <a:latin typeface="NikoshBAN" panose="02000000000000000000" pitchFamily="2" charset="0"/>
                <a:cs typeface="NikoshBAN" panose="02000000000000000000" pitchFamily="2" charset="0"/>
              </a:rPr>
              <a:t>৩।</a:t>
            </a:r>
            <a:r>
              <a:rPr lang="bn-BD" sz="3600" b="1" dirty="0">
                <a:latin typeface="NikoshBAN" panose="02000000000000000000" pitchFamily="2" charset="0"/>
                <a:cs typeface="NikoshBAN" panose="02000000000000000000" pitchFamily="2" charset="0"/>
              </a:rPr>
              <a:t>বেলনের আয়তন নির্ণয় করতে পারবে ।</a:t>
            </a:r>
            <a:endParaRPr lang="en-AU" sz="3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325988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Net of a Cylinder   CBSE Class 5   Math Tutorials of Net of a Cylinder (Meritnationcom)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824288" y="1100138"/>
            <a:ext cx="4573587" cy="3579812"/>
          </a:xfrm>
        </p:spPr>
      </p:pic>
      <p:sp>
        <p:nvSpPr>
          <p:cNvPr id="2" name="TextBox 1"/>
          <p:cNvSpPr txBox="1"/>
          <p:nvPr/>
        </p:nvSpPr>
        <p:spPr>
          <a:xfrm>
            <a:off x="429208" y="5318449"/>
            <a:ext cx="64567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b="1" i="1" dirty="0" smtClean="0"/>
              <a:t>আমরা একটি ভিডিও দেখি...</a:t>
            </a:r>
            <a:endParaRPr lang="en-US" sz="3200" b="1" i="1" dirty="0"/>
          </a:p>
        </p:txBody>
      </p:sp>
    </p:spTree>
    <p:extLst>
      <p:ext uri="{BB962C8B-B14F-4D97-AF65-F5344CB8AC3E}">
        <p14:creationId xmlns:p14="http://schemas.microsoft.com/office/powerpoint/2010/main" val="539952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Magnetic Disk 1"/>
          <p:cNvSpPr/>
          <p:nvPr/>
        </p:nvSpPr>
        <p:spPr>
          <a:xfrm>
            <a:off x="1608227" y="1351856"/>
            <a:ext cx="1981201" cy="4021015"/>
          </a:xfrm>
          <a:prstGeom prst="flowChartMagneticDisk">
            <a:avLst/>
          </a:prstGeom>
          <a:blipFill>
            <a:blip r:embed="rId2"/>
            <a:tile tx="0" ty="0" sx="100000" sy="100000" flip="none" algn="tl"/>
          </a:blip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র</a:t>
            </a:r>
            <a:endParaRPr lang="en-AU" dirty="0"/>
          </a:p>
        </p:txBody>
      </p:sp>
      <p:cxnSp>
        <p:nvCxnSpPr>
          <p:cNvPr id="5" name="Straight Connector 4"/>
          <p:cNvCxnSpPr/>
          <p:nvPr/>
        </p:nvCxnSpPr>
        <p:spPr>
          <a:xfrm flipH="1">
            <a:off x="2536250" y="2184196"/>
            <a:ext cx="2" cy="2637693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2546845" y="2171700"/>
            <a:ext cx="1042583" cy="26379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2534581" y="4821889"/>
            <a:ext cx="1054847" cy="0"/>
          </a:xfrm>
          <a:prstGeom prst="line">
            <a:avLst/>
          </a:prstGeom>
          <a:ln w="381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2988961" y="1745167"/>
            <a:ext cx="3258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800" dirty="0"/>
              <a:t>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231273" y="3646193"/>
            <a:ext cx="3465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 smtClean="0"/>
              <a:t>h</a:t>
            </a:r>
            <a:endParaRPr lang="en-AU" sz="2400" dirty="0"/>
          </a:p>
        </p:txBody>
      </p:sp>
      <p:cxnSp>
        <p:nvCxnSpPr>
          <p:cNvPr id="27" name="Straight Connector 26"/>
          <p:cNvCxnSpPr/>
          <p:nvPr/>
        </p:nvCxnSpPr>
        <p:spPr>
          <a:xfrm>
            <a:off x="3743437" y="3462773"/>
            <a:ext cx="1148861" cy="0"/>
          </a:xfrm>
          <a:prstGeom prst="line">
            <a:avLst/>
          </a:prstGeom>
          <a:ln>
            <a:headEnd type="diamond" w="med" len="med"/>
            <a:tailEnd type="diamond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V="1">
            <a:off x="4905853" y="1861709"/>
            <a:ext cx="1262199" cy="159294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4928088" y="3462773"/>
            <a:ext cx="134815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4905853" y="3478961"/>
            <a:ext cx="1537754" cy="16836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7" name="Flowchart: Connector 36"/>
          <p:cNvSpPr/>
          <p:nvPr/>
        </p:nvSpPr>
        <p:spPr>
          <a:xfrm>
            <a:off x="6644054" y="161185"/>
            <a:ext cx="1529862" cy="1482971"/>
          </a:xfrm>
          <a:prstGeom prst="flowChartConnector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9" name="Flowchart: Connector 38"/>
          <p:cNvSpPr/>
          <p:nvPr/>
        </p:nvSpPr>
        <p:spPr>
          <a:xfrm>
            <a:off x="6676104" y="5143093"/>
            <a:ext cx="1576754" cy="1541585"/>
          </a:xfrm>
          <a:prstGeom prst="flowChartConnector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41" name="Straight Connector 40"/>
          <p:cNvCxnSpPr/>
          <p:nvPr/>
        </p:nvCxnSpPr>
        <p:spPr>
          <a:xfrm>
            <a:off x="7333940" y="900433"/>
            <a:ext cx="838201" cy="879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>
            <a:endCxn id="39" idx="6"/>
          </p:cNvCxnSpPr>
          <p:nvPr/>
        </p:nvCxnSpPr>
        <p:spPr>
          <a:xfrm>
            <a:off x="7473273" y="5913885"/>
            <a:ext cx="779585" cy="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7691158" y="422029"/>
            <a:ext cx="2920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400" dirty="0" smtClean="0"/>
              <a:t>r</a:t>
            </a:r>
            <a:endParaRPr lang="en-AU" sz="2400" dirty="0"/>
          </a:p>
        </p:txBody>
      </p:sp>
      <p:sp>
        <p:nvSpPr>
          <p:cNvPr id="51" name="Rectangle 50"/>
          <p:cNvSpPr/>
          <p:nvPr/>
        </p:nvSpPr>
        <p:spPr>
          <a:xfrm>
            <a:off x="6728951" y="2006777"/>
            <a:ext cx="1699885" cy="244799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sp>
        <p:nvSpPr>
          <p:cNvPr id="53" name="TextBox 52"/>
          <p:cNvSpPr txBox="1"/>
          <p:nvPr/>
        </p:nvSpPr>
        <p:spPr>
          <a:xfrm>
            <a:off x="6443607" y="3004862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h</a:t>
            </a:r>
            <a:endParaRPr lang="en-AU" dirty="0"/>
          </a:p>
        </p:txBody>
      </p:sp>
      <p:cxnSp>
        <p:nvCxnSpPr>
          <p:cNvPr id="4" name="Straight Arrow Connector 3"/>
          <p:cNvCxnSpPr/>
          <p:nvPr/>
        </p:nvCxnSpPr>
        <p:spPr>
          <a:xfrm flipH="1" flipV="1">
            <a:off x="1395642" y="1395047"/>
            <a:ext cx="1504417" cy="7459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 flipV="1">
            <a:off x="1172877" y="2635531"/>
            <a:ext cx="1321782" cy="6711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477682" y="909223"/>
            <a:ext cx="19268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/>
              <a:t>ব্যাসার্ধ</a:t>
            </a:r>
            <a:endParaRPr lang="en-AU" sz="4000" dirty="0"/>
          </a:p>
        </p:txBody>
      </p:sp>
      <p:sp>
        <p:nvSpPr>
          <p:cNvPr id="14" name="TextBox 13"/>
          <p:cNvSpPr txBox="1"/>
          <p:nvPr/>
        </p:nvSpPr>
        <p:spPr>
          <a:xfrm>
            <a:off x="208839" y="2343143"/>
            <a:ext cx="96212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/>
              <a:t>উচ্চতা</a:t>
            </a:r>
            <a:endParaRPr lang="en-AU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1961347" y="5472492"/>
            <a:ext cx="114646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/>
              <a:t>বেলন</a:t>
            </a:r>
            <a:endParaRPr lang="en-AU" sz="4400" dirty="0"/>
          </a:p>
        </p:txBody>
      </p:sp>
      <p:sp>
        <p:nvSpPr>
          <p:cNvPr id="9" name="TextBox 8"/>
          <p:cNvSpPr txBox="1"/>
          <p:nvPr/>
        </p:nvSpPr>
        <p:spPr>
          <a:xfrm>
            <a:off x="8428836" y="616835"/>
            <a:ext cx="10674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/>
              <a:t>বৃত্ত</a:t>
            </a:r>
            <a:endParaRPr lang="en-AU" sz="3200" dirty="0"/>
          </a:p>
        </p:txBody>
      </p:sp>
      <p:sp>
        <p:nvSpPr>
          <p:cNvPr id="11" name="Rectangle 10"/>
          <p:cNvSpPr/>
          <p:nvPr/>
        </p:nvSpPr>
        <p:spPr>
          <a:xfrm>
            <a:off x="8913131" y="5639157"/>
            <a:ext cx="62549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sz="3600" dirty="0"/>
              <a:t>বৃত্ত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46147" y="2950549"/>
            <a:ext cx="17003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বক্রতল</a:t>
            </a:r>
            <a:endParaRPr lang="en-AU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820189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Connector 2"/>
          <p:cNvSpPr/>
          <p:nvPr/>
        </p:nvSpPr>
        <p:spPr>
          <a:xfrm>
            <a:off x="916354" y="147978"/>
            <a:ext cx="1572846" cy="1630022"/>
          </a:xfrm>
          <a:prstGeom prst="flowChartConnector">
            <a:avLst/>
          </a:prstGeom>
          <a:blipFill>
            <a:blip r:embed="rId3"/>
            <a:tile tx="0" ty="0" sx="100000" sy="100000" flip="none" algn="tl"/>
          </a:blip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5304036" y="310840"/>
                <a:ext cx="3441455" cy="95410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bn-BD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বৃত্তের</a:t>
                </a:r>
                <a:r>
                  <a:rPr lang="bn-BD" sz="20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bn-BD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ক্ষেত্রফল</a:t>
                </a:r>
                <a:r>
                  <a:rPr lang="bn-IN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= </a:t>
                </a:r>
                <a14:m>
                  <m:oMath xmlns:m="http://schemas.openxmlformats.org/officeDocument/2006/math">
                    <m:r>
                      <a:rPr lang="en-AU" sz="28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AU" sz="28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l-GR" sz="2800" i="1">
                        <a:latin typeface="Cambria Math" panose="02040503050406030204" pitchFamily="18" charset="0"/>
                      </a:rPr>
                      <m:t>𝜋</m:t>
                    </m:r>
                    <m:sSup>
                      <m:sSupPr>
                        <m:ctrlPr>
                          <a:rPr lang="en-AU" sz="2800" i="1">
                            <a:latin typeface="Cambria Math"/>
                          </a:rPr>
                        </m:ctrlPr>
                      </m:sSupPr>
                      <m:e>
                        <m:r>
                          <a:rPr lang="en-AU" sz="2800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AU" sz="28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bn-IN" sz="2800" dirty="0" smtClean="0"/>
              </a:p>
              <a:p>
                <a:r>
                  <a:rPr lang="bn-BD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বৃত্তে্র পরিধি =</a:t>
                </a:r>
                <a:r>
                  <a:rPr lang="bn-IN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US" sz="2800" dirty="0">
                    <a:latin typeface="MingLiU-ExtB" pitchFamily="18" charset="-120"/>
                    <a:ea typeface="MingLiU-ExtB" pitchFamily="18" charset="-120"/>
                    <a:cs typeface="NikoshBAN" panose="02000000000000000000" pitchFamily="2" charset="0"/>
                  </a:rPr>
                  <a:t>2</a:t>
                </a:r>
                <a:r>
                  <a:rPr lang="en-AU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𝜋</a:t>
                </a:r>
                <a:r>
                  <a:rPr lang="en-AU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r</a:t>
                </a:r>
                <a:endParaRPr lang="en-AU" sz="28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4036" y="310840"/>
                <a:ext cx="3441455" cy="954107"/>
              </a:xfrm>
              <a:prstGeom prst="rect">
                <a:avLst/>
              </a:prstGeom>
              <a:blipFill rotWithShape="1">
                <a:blip r:embed="rId4"/>
                <a:stretch>
                  <a:fillRect l="-3540" t="-5096" b="-178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/>
          <p:cNvSpPr/>
          <p:nvPr/>
        </p:nvSpPr>
        <p:spPr>
          <a:xfrm>
            <a:off x="2487247" y="2443180"/>
            <a:ext cx="1947126" cy="3059829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34930965"/>
              </p:ext>
            </p:extLst>
          </p:nvPr>
        </p:nvGraphicFramePr>
        <p:xfrm>
          <a:off x="6038850" y="3319463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4" name="Equation" r:id="rId6" imgW="114120" imgH="215640" progId="Equation.3">
                  <p:embed/>
                </p:oleObj>
              </mc:Choice>
              <mc:Fallback>
                <p:oleObj name="Equation" r:id="rId6" imgW="11412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038850" y="3319463"/>
                        <a:ext cx="114300" cy="215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4425993" y="2919088"/>
                <a:ext cx="6576787" cy="14465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BD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বক্রপৃষ্ঠের ক্ষেত্রফল </a:t>
                </a:r>
                <a:r>
                  <a:rPr lang="bn-BD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= ভূমির পরিধি + উচ্চতা</a:t>
                </a:r>
              </a:p>
              <a:p>
                <a:r>
                  <a:rPr lang="bn-BD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bn-BD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                      </a:t>
                </a:r>
                <a:r>
                  <a:rPr lang="en-AU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    </a:t>
                </a:r>
                <a:r>
                  <a:rPr lang="bn-BD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= </a:t>
                </a:r>
                <a:r>
                  <a:rPr lang="en-US" sz="2800" dirty="0" smtClean="0">
                    <a:latin typeface="MingLiU-ExtB" pitchFamily="18" charset="-120"/>
                    <a:ea typeface="MingLiU-ExtB" pitchFamily="18" charset="-120"/>
                    <a:cs typeface="NikoshBAN" panose="02000000000000000000" pitchFamily="2" charset="0"/>
                  </a:rPr>
                  <a:t>2</a:t>
                </a:r>
                <a:r>
                  <a:rPr lang="en-AU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𝜋r  </a:t>
                </a:r>
                <a14:m>
                  <m:oMath xmlns:m="http://schemas.openxmlformats.org/officeDocument/2006/math">
                    <m:r>
                      <a:rPr lang="en-AU" sz="2800" i="1" smtClean="0">
                        <a:latin typeface="Cambria Math"/>
                        <a:ea typeface="Cambria Math"/>
                        <a:cs typeface="NikoshBAN" panose="02000000000000000000" pitchFamily="2" charset="0"/>
                      </a:rPr>
                      <m:t>×</m:t>
                    </m:r>
                  </m:oMath>
                </a14:m>
                <a:r>
                  <a:rPr lang="en-AU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 h</a:t>
                </a:r>
              </a:p>
              <a:p>
                <a:r>
                  <a:rPr lang="en-AU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 </a:t>
                </a:r>
                <a:r>
                  <a:rPr lang="en-AU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                              </a:t>
                </a:r>
                <a:r>
                  <a:rPr lang="en-AU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= </a:t>
                </a:r>
                <a:r>
                  <a:rPr lang="en-US" sz="2800" dirty="0" smtClean="0">
                    <a:latin typeface="MingLiU-ExtB" pitchFamily="18" charset="-120"/>
                    <a:ea typeface="MingLiU-ExtB" pitchFamily="18" charset="-120"/>
                    <a:cs typeface="NikoshBAN" panose="02000000000000000000" pitchFamily="2" charset="0"/>
                  </a:rPr>
                  <a:t>2</a:t>
                </a:r>
                <a:r>
                  <a:rPr lang="en-AU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𝜋</a:t>
                </a:r>
                <a:r>
                  <a:rPr lang="en-AU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rh</a:t>
                </a:r>
                <a:endParaRPr lang="en-AU" sz="28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5993" y="2919088"/>
                <a:ext cx="6576787" cy="1446550"/>
              </a:xfrm>
              <a:prstGeom prst="rect">
                <a:avLst/>
              </a:prstGeom>
              <a:blipFill rotWithShape="1">
                <a:blip r:embed="rId8"/>
                <a:stretch>
                  <a:fillRect l="-2317" t="-5485" b="-118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1147662" y="5644968"/>
            <a:ext cx="15185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/>
              <a:t>ভূমি</a:t>
            </a:r>
            <a:endParaRPr lang="en-AU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0" y="4104028"/>
            <a:ext cx="22953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/>
              <a:t>উচ্চতা</a:t>
            </a:r>
            <a:endParaRPr lang="en-AU" sz="2800" dirty="0"/>
          </a:p>
        </p:txBody>
      </p:sp>
      <p:sp>
        <p:nvSpPr>
          <p:cNvPr id="9" name="Can 8"/>
          <p:cNvSpPr/>
          <p:nvPr/>
        </p:nvSpPr>
        <p:spPr>
          <a:xfrm>
            <a:off x="1078523" y="2301219"/>
            <a:ext cx="1408723" cy="3343749"/>
          </a:xfrm>
          <a:prstGeom prst="can">
            <a:avLst/>
          </a:prstGeom>
          <a:blipFill>
            <a:blip r:embed="rId5"/>
            <a:tile tx="0" ty="0" sx="100000" sy="100000" flip="none" algn="tl"/>
          </a:blip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85028973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Magnetic Disk 2"/>
          <p:cNvSpPr/>
          <p:nvPr/>
        </p:nvSpPr>
        <p:spPr>
          <a:xfrm>
            <a:off x="4158618" y="255330"/>
            <a:ext cx="1843598" cy="3273315"/>
          </a:xfrm>
          <a:prstGeom prst="flowChartMagneticDisk">
            <a:avLst/>
          </a:prstGeom>
          <a:blipFill>
            <a:blip r:embed="rId2"/>
            <a:tile tx="0" ty="0" sx="100000" sy="100000" flip="none" algn="tl"/>
          </a:blipFill>
          <a:ln w="381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5430416" y="615820"/>
            <a:ext cx="2220686" cy="37323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flipV="1">
            <a:off x="6002216" y="2239347"/>
            <a:ext cx="1648886" cy="3732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flipV="1">
            <a:off x="5728996" y="3135086"/>
            <a:ext cx="1922106" cy="297661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7651102" y="354210"/>
            <a:ext cx="18847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বৃত্ত</a:t>
            </a: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7651102" y="2800775"/>
            <a:ext cx="18847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বৃত্ত</a:t>
            </a:r>
            <a:endParaRPr lang="en-US" sz="2800" dirty="0"/>
          </a:p>
        </p:txBody>
      </p:sp>
      <p:sp>
        <p:nvSpPr>
          <p:cNvPr id="12" name="TextBox 11"/>
          <p:cNvSpPr txBox="1"/>
          <p:nvPr/>
        </p:nvSpPr>
        <p:spPr>
          <a:xfrm>
            <a:off x="7651102" y="1996398"/>
            <a:ext cx="18847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বক্রপৃষ্ঠ</a:t>
            </a:r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/>
              <p:cNvSpPr txBox="1"/>
              <p:nvPr/>
            </p:nvSpPr>
            <p:spPr>
              <a:xfrm>
                <a:off x="849086" y="3551277"/>
                <a:ext cx="9759820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IN" sz="2000" dirty="0" smtClean="0"/>
                  <a:t>বেলনের সমগ্রতলের ক্ষেত্রফল = বৃত্তের ক্ষেত্রফল + </a:t>
                </a:r>
                <a:r>
                  <a:rPr lang="bn-BD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বক্রপৃষ্ঠের </a:t>
                </a:r>
                <a:r>
                  <a:rPr lang="bn-BD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ক্ষেত্রফল</a:t>
                </a:r>
                <a:r>
                  <a:rPr lang="bn-IN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 + </a:t>
                </a:r>
                <a:r>
                  <a:rPr lang="bn-BD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বৃত্তের </a:t>
                </a:r>
                <a:r>
                  <a:rPr lang="bn-BD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ক্ষেত্রফল</a:t>
                </a:r>
                <a:endParaRPr lang="bn-IN" sz="2800" dirty="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bn-IN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	</a:t>
                </a:r>
                <a:r>
                  <a:rPr lang="bn-IN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		= </a:t>
                </a:r>
                <a14:m>
                  <m:oMath xmlns:m="http://schemas.openxmlformats.org/officeDocument/2006/math">
                    <m:r>
                      <a:rPr lang="el-GR" sz="2800" i="1">
                        <a:latin typeface="Cambria Math" panose="02040503050406030204" pitchFamily="18" charset="0"/>
                      </a:rPr>
                      <m:t>𝜋</m:t>
                    </m:r>
                    <m:sSup>
                      <m:sSupPr>
                        <m:ctrlPr>
                          <a:rPr lang="en-AU" sz="2800" i="1">
                            <a:latin typeface="Cambria Math"/>
                          </a:rPr>
                        </m:ctrlPr>
                      </m:sSupPr>
                      <m:e>
                        <m:r>
                          <a:rPr lang="en-AU" sz="2800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AU" sz="28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bn-IN" sz="2800" dirty="0" smtClean="0"/>
                  <a:t> + </a:t>
                </a:r>
                <a:r>
                  <a:rPr lang="en-US" sz="2800" dirty="0">
                    <a:latin typeface="MingLiU-ExtB" pitchFamily="18" charset="-120"/>
                    <a:ea typeface="MingLiU-ExtB" pitchFamily="18" charset="-120"/>
                    <a:cs typeface="NikoshBAN" panose="02000000000000000000" pitchFamily="2" charset="0"/>
                  </a:rPr>
                  <a:t>2</a:t>
                </a:r>
                <a:r>
                  <a:rPr lang="en-AU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𝜋</a:t>
                </a:r>
                <a:r>
                  <a:rPr lang="en-AU" sz="2800" dirty="0" err="1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rh</a:t>
                </a:r>
                <a:r>
                  <a:rPr lang="bn-IN" sz="2800" dirty="0" smtClean="0"/>
                  <a:t> + </a:t>
                </a:r>
                <a14:m>
                  <m:oMath xmlns:m="http://schemas.openxmlformats.org/officeDocument/2006/math">
                    <m:r>
                      <a:rPr lang="el-GR" sz="2800" i="1">
                        <a:latin typeface="Cambria Math" panose="02040503050406030204" pitchFamily="18" charset="0"/>
                      </a:rPr>
                      <m:t>𝜋</m:t>
                    </m:r>
                    <m:sSup>
                      <m:sSupPr>
                        <m:ctrlPr>
                          <a:rPr lang="en-AU" sz="2800" i="1">
                            <a:latin typeface="Cambria Math"/>
                          </a:rPr>
                        </m:ctrlPr>
                      </m:sSupPr>
                      <m:e>
                        <m:r>
                          <a:rPr lang="en-AU" sz="2800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AU" sz="28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bn-IN" sz="2800" dirty="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bn-IN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	</a:t>
                </a:r>
                <a:r>
                  <a:rPr lang="bn-IN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		= </a:t>
                </a:r>
                <a:r>
                  <a:rPr lang="en-US" sz="2800" dirty="0">
                    <a:latin typeface="MingLiU-ExtB" pitchFamily="18" charset="-120"/>
                    <a:ea typeface="MingLiU-ExtB" pitchFamily="18" charset="-120"/>
                    <a:cs typeface="NikoshBAN" panose="02000000000000000000" pitchFamily="2" charset="0"/>
                  </a:rPr>
                  <a:t>2</a:t>
                </a:r>
                <a:r>
                  <a:rPr lang="en-AU" sz="28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𝜋</a:t>
                </a:r>
                <a:r>
                  <a:rPr lang="en-AU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r</a:t>
                </a:r>
                <a:r>
                  <a:rPr lang="bn-IN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(</a:t>
                </a:r>
                <a:r>
                  <a:rPr lang="en-AU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h</a:t>
                </a:r>
                <a:r>
                  <a:rPr lang="bn-IN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+</a:t>
                </a:r>
                <a:r>
                  <a:rPr lang="bn-IN" sz="2800" dirty="0" smtClean="0"/>
                  <a:t> </a:t>
                </a:r>
                <a:r>
                  <a:rPr lang="en-AU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r</a:t>
                </a:r>
                <a:r>
                  <a:rPr lang="bn-IN" sz="28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)</a:t>
                </a:r>
                <a:endParaRPr lang="en-AU" sz="2800" dirty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</p:txBody>
          </p:sp>
        </mc:Choice>
        <mc:Fallback xmlns="">
          <p:sp>
            <p:nvSpPr>
              <p:cNvPr id="13" name="TextBox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9086" y="3551277"/>
                <a:ext cx="9759820" cy="1384995"/>
              </a:xfrm>
              <a:prstGeom prst="rect">
                <a:avLst/>
              </a:prstGeom>
              <a:blipFill rotWithShape="1">
                <a:blip r:embed="rId3"/>
                <a:stretch>
                  <a:fillRect l="-625" t="-3965" b="-123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70566714"/>
      </p:ext>
    </p:extLst>
  </p:cSld>
  <p:clrMapOvr>
    <a:masterClrMapping/>
  </p:clrMapOvr>
  <p:transition spd="slow">
    <p:comb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919" y="1838389"/>
            <a:ext cx="2136229" cy="328174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3334348" y="2099646"/>
                <a:ext cx="9056705" cy="16387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bn-IN" sz="3200" dirty="0" smtClean="0"/>
                  <a:t>বেলনের আয়তন = ভূমির ক্ষেত্রফল </a:t>
                </a:r>
                <a14:m>
                  <m:oMath xmlns:m="http://schemas.openxmlformats.org/officeDocument/2006/math">
                    <m:r>
                      <a:rPr lang="bn-IN" sz="3200" i="1" smtClean="0"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bn-IN" sz="3200" dirty="0" smtClean="0"/>
                  <a:t> </a:t>
                </a:r>
                <a14:m>
                  <m:oMath xmlns:m="http://schemas.openxmlformats.org/officeDocument/2006/math">
                    <m:r>
                      <a:rPr lang="bn-IN" sz="3200" i="1">
                        <a:latin typeface="Cambria Math"/>
                        <a:ea typeface="Cambria Math"/>
                      </a:rPr>
                      <m:t>উচ্চতা</m:t>
                    </m:r>
                  </m:oMath>
                </a14:m>
                <a:endParaRPr lang="en-US" sz="3200" dirty="0"/>
              </a:p>
              <a:p>
                <a:r>
                  <a:rPr lang="bn-IN" sz="3200" dirty="0" smtClean="0"/>
                  <a:t>		= </a:t>
                </a:r>
                <a14:m>
                  <m:oMath xmlns:m="http://schemas.openxmlformats.org/officeDocument/2006/math">
                    <m:r>
                      <a:rPr lang="el-GR" sz="3200" i="1">
                        <a:latin typeface="Cambria Math" panose="02040503050406030204" pitchFamily="18" charset="0"/>
                      </a:rPr>
                      <m:t>𝜋</m:t>
                    </m:r>
                    <m:sSup>
                      <m:sSupPr>
                        <m:ctrlPr>
                          <a:rPr lang="en-AU" sz="3200" i="1">
                            <a:latin typeface="Cambria Math"/>
                          </a:rPr>
                        </m:ctrlPr>
                      </m:sSupPr>
                      <m:e>
                        <m:r>
                          <a:rPr lang="en-AU" sz="3200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AU" sz="32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bn-IN" sz="3200" dirty="0" smtClean="0"/>
                  <a:t> </a:t>
                </a:r>
                <a14:m>
                  <m:oMath xmlns:m="http://schemas.openxmlformats.org/officeDocument/2006/math">
                    <m:r>
                      <a:rPr lang="bn-IN" sz="3200" i="1">
                        <a:latin typeface="Cambria Math"/>
                        <a:ea typeface="Cambria Math"/>
                      </a:rPr>
                      <m:t>×</m:t>
                    </m:r>
                  </m:oMath>
                </a14:m>
                <a:r>
                  <a:rPr lang="bn-IN" sz="3200" dirty="0" smtClean="0"/>
                  <a:t> </a:t>
                </a:r>
                <a:r>
                  <a:rPr lang="en-AU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h</a:t>
                </a:r>
                <a:endParaRPr lang="bn-IN" sz="3200" dirty="0" smtClean="0">
                  <a:latin typeface="NikoshBAN" panose="02000000000000000000" pitchFamily="2" charset="0"/>
                  <a:cs typeface="NikoshBAN" panose="02000000000000000000" pitchFamily="2" charset="0"/>
                </a:endParaRPr>
              </a:p>
              <a:p>
                <a:r>
                  <a:rPr lang="bn-IN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	</a:t>
                </a:r>
                <a:r>
                  <a:rPr lang="bn-IN" sz="3200" dirty="0" smtClean="0">
                    <a:latin typeface="NikoshBAN" panose="02000000000000000000" pitchFamily="2" charset="0"/>
                    <a:cs typeface="NikoshBAN" panose="02000000000000000000" pitchFamily="2" charset="0"/>
                  </a:rPr>
                  <a:t>	= </a:t>
                </a:r>
                <a14:m>
                  <m:oMath xmlns:m="http://schemas.openxmlformats.org/officeDocument/2006/math">
                    <m:r>
                      <a:rPr lang="el-GR" sz="3200" i="1">
                        <a:latin typeface="Cambria Math" panose="02040503050406030204" pitchFamily="18" charset="0"/>
                      </a:rPr>
                      <m:t>𝜋</m:t>
                    </m:r>
                    <m:sSup>
                      <m:sSupPr>
                        <m:ctrlPr>
                          <a:rPr lang="en-AU" sz="3200" i="1">
                            <a:latin typeface="Cambria Math"/>
                          </a:rPr>
                        </m:ctrlPr>
                      </m:sSupPr>
                      <m:e>
                        <m:r>
                          <a:rPr lang="en-AU" sz="3200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AU" sz="32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AU" sz="3200" i="1">
                        <a:latin typeface="Cambria Math"/>
                      </a:rPr>
                      <m:t> </m:t>
                    </m:r>
                  </m:oMath>
                </a14:m>
                <a:r>
                  <a:rPr lang="en-AU" sz="3200" dirty="0">
                    <a:latin typeface="NikoshBAN" panose="02000000000000000000" pitchFamily="2" charset="0"/>
                    <a:cs typeface="NikoshBAN" panose="02000000000000000000" pitchFamily="2" charset="0"/>
                  </a:rPr>
                  <a:t>h</a:t>
                </a:r>
                <a:endParaRPr lang="en-US" sz="32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34348" y="2099646"/>
                <a:ext cx="9056705" cy="1638718"/>
              </a:xfrm>
              <a:prstGeom prst="rect">
                <a:avLst/>
              </a:prstGeom>
              <a:blipFill rotWithShape="1">
                <a:blip r:embed="rId3"/>
                <a:stretch>
                  <a:fillRect l="-1750" t="-743" b="-118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3552394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>
            <a:normAutofit fontScale="90000"/>
          </a:bodyPr>
          <a:lstStyle/>
          <a:p>
            <a:r>
              <a:rPr lang="bn-BD" sz="54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            </a:t>
            </a:r>
            <a:r>
              <a:rPr lang="bn-BD" sz="6600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 কাজ</a:t>
            </a:r>
            <a:endParaRPr lang="en-AU" sz="54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Flowchart: Magnetic Disk 22"/>
          <p:cNvSpPr/>
          <p:nvPr/>
        </p:nvSpPr>
        <p:spPr>
          <a:xfrm>
            <a:off x="857107" y="1909836"/>
            <a:ext cx="2124951" cy="4613872"/>
          </a:xfrm>
          <a:prstGeom prst="flowChartMagneticDisk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813810" y="2696308"/>
            <a:ext cx="116824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1813810" y="2696308"/>
            <a:ext cx="2" cy="3119876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1813810" y="5816184"/>
            <a:ext cx="1168248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1721863" y="2232208"/>
            <a:ext cx="20677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alibri" pitchFamily="34" charset="0"/>
              </a:rPr>
              <a:t>5  </a:t>
            </a:r>
            <a:r>
              <a:rPr lang="bn-BD" sz="2000" dirty="0" smtClean="0"/>
              <a:t>সেঃ মিঃ</a:t>
            </a:r>
            <a:endParaRPr lang="en-AU" sz="2000" dirty="0"/>
          </a:p>
        </p:txBody>
      </p:sp>
      <p:sp>
        <p:nvSpPr>
          <p:cNvPr id="37" name="TextBox 36"/>
          <p:cNvSpPr txBox="1"/>
          <p:nvPr/>
        </p:nvSpPr>
        <p:spPr>
          <a:xfrm rot="16200000">
            <a:off x="584125" y="4429849"/>
            <a:ext cx="18138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12</a:t>
            </a:r>
            <a:r>
              <a:rPr lang="bn-BD" sz="2400" dirty="0" smtClean="0"/>
              <a:t>সেঃ মিঃ</a:t>
            </a:r>
            <a:endParaRPr lang="en-AU" sz="2400" dirty="0"/>
          </a:p>
        </p:txBody>
      </p:sp>
      <p:sp>
        <p:nvSpPr>
          <p:cNvPr id="38" name="TextBox 37"/>
          <p:cNvSpPr txBox="1"/>
          <p:nvPr/>
        </p:nvSpPr>
        <p:spPr>
          <a:xfrm>
            <a:off x="3689840" y="2793790"/>
            <a:ext cx="8257321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 বেলনের বক্রতলের ক্ষেত্রফল নির্ণয় কর?</a:t>
            </a:r>
          </a:p>
          <a:p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as-IN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বেলনের</a:t>
            </a: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800" dirty="0">
                <a:latin typeface="NikoshBAN" panose="02000000000000000000" pitchFamily="2" charset="0"/>
                <a:cs typeface="NikoshBAN" panose="02000000000000000000" pitchFamily="2" charset="0"/>
              </a:rPr>
              <a:t>আয়তন নির্ণয় </a:t>
            </a: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কর ?</a:t>
            </a:r>
            <a:endParaRPr lang="bn-BD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6891616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rgbClr val="00B0F0"/>
          </a:solidFill>
        </p:spPr>
        <p:txBody>
          <a:bodyPr>
            <a:normAutofit fontScale="90000"/>
          </a:bodyPr>
          <a:lstStyle/>
          <a:p>
            <a:pPr algn="ctr"/>
            <a:r>
              <a:rPr lang="bn-BD" sz="6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AU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pPr marL="0" indent="0">
              <a:buNone/>
            </a:pPr>
            <a:endParaRPr lang="bn-BD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১।বৃত্তের ক্ষেত্রফল এবং পরিধির সূত্র লিখ ?</a:t>
            </a:r>
          </a:p>
          <a:p>
            <a:pPr marL="0" indent="0">
              <a:buNone/>
            </a:pP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২।বেলনের আয়ত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নের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সূত্র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 marL="0" indent="0"/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৩।বেলনের সমগ্রতলের ক্ষেত্রফ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লের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latin typeface="NikoshBAN" panose="02000000000000000000" pitchFamily="2" charset="0"/>
                <a:cs typeface="NikoshBAN" panose="02000000000000000000" pitchFamily="2" charset="0"/>
              </a:rPr>
              <a:t>সূত্র</a:t>
            </a:r>
            <a:r>
              <a:rPr lang="en-US" sz="4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লিখ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AU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7693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7489" y="0"/>
            <a:ext cx="10515600" cy="1325563"/>
          </a:xfrm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r>
              <a:rPr lang="bn-BD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                  </a:t>
            </a:r>
            <a:r>
              <a:rPr lang="bn-BD" sz="54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endParaRPr lang="en-AU" sz="54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3931" y="1295176"/>
            <a:ext cx="10027920" cy="3579849"/>
          </a:xfrm>
          <a:blipFill>
            <a:blip r:embed="rId3"/>
            <a:tile tx="0" ty="0" sx="100000" sy="100000" flip="none" algn="tl"/>
          </a:blipFill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bn-BD" sz="43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একটি লোহার তৈরি বেলনের  ভিতরের ও বাইরের ব্যাস যথাক্রমে </a:t>
            </a:r>
            <a:r>
              <a:rPr lang="en-AU" sz="4300" dirty="0" smtClean="0">
                <a:latin typeface="Calibri" pitchFamily="34" charset="0"/>
                <a:cs typeface="Calibri" pitchFamily="34" charset="0"/>
              </a:rPr>
              <a:t>20</a:t>
            </a:r>
            <a:r>
              <a:rPr lang="bn-BD" sz="43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সেঃ মিঃ এবং </a:t>
            </a:r>
            <a:r>
              <a:rPr lang="en-US" sz="4300" dirty="0" smtClean="0">
                <a:latin typeface="Calibri" pitchFamily="34" charset="0"/>
                <a:cs typeface="Calibri" pitchFamily="34" charset="0"/>
              </a:rPr>
              <a:t>18</a:t>
            </a:r>
            <a:r>
              <a:rPr lang="bn-BD" sz="43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সেঃ মিঃ এবং পাইপের উচ্চতা </a:t>
            </a:r>
            <a:r>
              <a:rPr lang="en-US" sz="4300" dirty="0" smtClean="0">
                <a:latin typeface="Calibri" pitchFamily="34" charset="0"/>
                <a:cs typeface="Calibri" pitchFamily="34" charset="0"/>
              </a:rPr>
              <a:t>10</a:t>
            </a:r>
            <a:r>
              <a:rPr lang="en-US" sz="43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3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মিঃ । </a:t>
            </a:r>
            <a:r>
              <a:rPr lang="en-US" sz="4300" dirty="0">
                <a:latin typeface="Calibri" pitchFamily="34" charset="0"/>
                <a:cs typeface="Calibri" pitchFamily="34" charset="0"/>
              </a:rPr>
              <a:t>1</a:t>
            </a:r>
            <a:r>
              <a:rPr lang="bn-BD" sz="4300" dirty="0" smtClean="0">
                <a:latin typeface="Calibri" pitchFamily="34" charset="0"/>
                <a:cs typeface="NikoshBAN" panose="02000000000000000000" pitchFamily="2" charset="0"/>
              </a:rPr>
              <a:t> </a:t>
            </a:r>
            <a:r>
              <a:rPr lang="bn-BD" sz="43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ঘন সেঃ মিঃ লোহার ওজন </a:t>
            </a:r>
            <a:r>
              <a:rPr lang="en-US" sz="4300" dirty="0" smtClean="0">
                <a:latin typeface="Calibri" pitchFamily="34" charset="0"/>
                <a:cs typeface="Calibri" pitchFamily="34" charset="0"/>
              </a:rPr>
              <a:t>7.2</a:t>
            </a:r>
            <a:r>
              <a:rPr lang="bn-BD" sz="43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গ্রাম ।</a:t>
            </a:r>
          </a:p>
          <a:p>
            <a:pPr marL="0" indent="0">
              <a:buNone/>
            </a:pPr>
            <a:endParaRPr lang="bn-BD" sz="4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endParaRPr lang="bn-BD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endParaRPr lang="bn-BD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bn-BD" sz="39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en-AU" sz="58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*</a:t>
            </a:r>
            <a:r>
              <a:rPr lang="bn-BD" sz="39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বেলনে লোহার ওজন কত বের কর</a:t>
            </a:r>
            <a:r>
              <a:rPr lang="en-US" sz="44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AU" sz="4400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Can 3"/>
          <p:cNvSpPr/>
          <p:nvPr/>
        </p:nvSpPr>
        <p:spPr>
          <a:xfrm>
            <a:off x="9286631" y="3271714"/>
            <a:ext cx="1597269" cy="2519486"/>
          </a:xfrm>
          <a:prstGeom prst="can">
            <a:avLst/>
          </a:prstGeom>
          <a:ln w="1524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ln w="76200">
                <a:solidFill>
                  <a:schemeClr val="tx1"/>
                </a:solidFill>
              </a:ln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1563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4632" y="5088790"/>
            <a:ext cx="226696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7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1999" cy="5088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032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690</TotalTime>
  <Words>234</Words>
  <Application>Microsoft Office PowerPoint</Application>
  <PresentationFormat>Custom</PresentationFormat>
  <Paragraphs>62</Paragraphs>
  <Slides>14</Slides>
  <Notes>0</Notes>
  <HiddenSlides>0</HiddenSlides>
  <MMClips>1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Angles</vt:lpstr>
      <vt:lpstr>Equation</vt:lpstr>
      <vt:lpstr>স্বাগতম সবাইকে</vt:lpstr>
      <vt:lpstr>শিক্ষক পরিচিতি</vt:lpstr>
      <vt:lpstr>পাঠ পরিচিতি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                    দলীয় কাজ</vt:lpstr>
      <vt:lpstr>মূল্যায়ন</vt:lpstr>
      <vt:lpstr>                              বাড়ির কাজ</vt:lpstr>
      <vt:lpstr>PowerPoint Presentation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user</dc:creator>
  <cp:lastModifiedBy>HP</cp:lastModifiedBy>
  <cp:revision>113</cp:revision>
  <dcterms:created xsi:type="dcterms:W3CDTF">2014-11-04T03:19:38Z</dcterms:created>
  <dcterms:modified xsi:type="dcterms:W3CDTF">2021-06-16T11:46:19Z</dcterms:modified>
</cp:coreProperties>
</file>