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jpeg"/>
  <Override PartName="/ppt/notesSlides/notesSlide2.xml" ContentType="application/vnd.openxmlformats-officedocument.presentationml.notesSlide+xml"/>
  <Override PartName="/ppt/media/image1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25"/>
  </p:notesMasterIdLst>
  <p:sldIdLst>
    <p:sldId id="256" r:id="rId2"/>
    <p:sldId id="284" r:id="rId3"/>
    <p:sldId id="258" r:id="rId4"/>
    <p:sldId id="262" r:id="rId5"/>
    <p:sldId id="263" r:id="rId6"/>
    <p:sldId id="257" r:id="rId7"/>
    <p:sldId id="267" r:id="rId8"/>
    <p:sldId id="268" r:id="rId9"/>
    <p:sldId id="269" r:id="rId10"/>
    <p:sldId id="265" r:id="rId11"/>
    <p:sldId id="282" r:id="rId12"/>
    <p:sldId id="261" r:id="rId13"/>
    <p:sldId id="270" r:id="rId14"/>
    <p:sldId id="283" r:id="rId15"/>
    <p:sldId id="273" r:id="rId16"/>
    <p:sldId id="275" r:id="rId17"/>
    <p:sldId id="266" r:id="rId18"/>
    <p:sldId id="278" r:id="rId19"/>
    <p:sldId id="274" r:id="rId20"/>
    <p:sldId id="277" r:id="rId21"/>
    <p:sldId id="279" r:id="rId22"/>
    <p:sldId id="280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D56D3-8565-4ADE-9BBB-000664E1E18A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35702-1FDA-4A3D-A275-B268AD492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3592-132E-4196-8C45-D96B17481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2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35702-1FDA-4A3D-A275-B268AD4929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6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1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4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6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3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0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50E5-9117-46FA-8D64-4F0F5F17943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50E5-9117-46FA-8D64-4F0F5F179432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13AFB-82B6-40BC-87D7-BA678AED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9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jpeg"/><Relationship Id="rId10" Type="http://schemas.openxmlformats.org/officeDocument/2006/relationships/hyperlink" Target="https://www.maxpixel.net/Border-Design-Frame-Floral-323286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578" y="1477880"/>
            <a:ext cx="6288258" cy="4748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4544" y="637310"/>
            <a:ext cx="7730837" cy="8405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40644-F043-42B9-8E0D-3945B0E09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r="11594" b="34110"/>
          <a:stretch/>
        </p:blipFill>
        <p:spPr>
          <a:xfrm>
            <a:off x="3948487" y="2977632"/>
            <a:ext cx="4298440" cy="217929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1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ree stock photo of civilisation, &lt;strong&gt;tubewell&lt;/strong&gt;, water sour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5" y="998659"/>
            <a:ext cx="3499199" cy="4586216"/>
          </a:xfrm>
          <a:prstGeom prst="rect">
            <a:avLst/>
          </a:prstGeom>
        </p:spPr>
      </p:pic>
      <p:pic>
        <p:nvPicPr>
          <p:cNvPr id="18" name="Picture 17" descr="&lt;strong&gt;pond&lt;/strong&gt; – Wiktionar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14" y="1107149"/>
            <a:ext cx="2688647" cy="2234942"/>
          </a:xfrm>
          <a:prstGeom prst="rect">
            <a:avLst/>
          </a:prstGeom>
        </p:spPr>
      </p:pic>
      <p:pic>
        <p:nvPicPr>
          <p:cNvPr id="21" name="Picture 20" descr="Tumut &lt;strong&gt;River&lt;/strong&gt;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70" y="3469305"/>
            <a:ext cx="2771337" cy="221611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34098" y="1768273"/>
            <a:ext cx="359841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জন্য ক্ষতিকর নয় এমন পানিই হলো নিরাপদ পানি।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নলকুপের পানি। আবার কছু পানি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 মানুষের জন্য নিরাপদ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নয় । যেমন পুকুর বা নদীর পানি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8900000" flipV="1">
            <a:off x="9739568" y="3833483"/>
            <a:ext cx="141143" cy="22602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3500000" flipH="1">
            <a:off x="9842599" y="3833651"/>
            <a:ext cx="143012" cy="22545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18900000" flipV="1">
            <a:off x="9344988" y="1037496"/>
            <a:ext cx="141143" cy="22602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13500000" flipH="1">
            <a:off x="9448019" y="1037664"/>
            <a:ext cx="143012" cy="22545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5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5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754582" y="955962"/>
            <a:ext cx="3865418" cy="1551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269587" y="2327561"/>
            <a:ext cx="8758631" cy="310342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অনিরাপদ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কাকে 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14417" y="1126198"/>
            <a:ext cx="1527859" cy="1527859"/>
          </a:xfrm>
          <a:prstGeom prst="roundRect">
            <a:avLst>
              <a:gd name="adj" fmla="val 166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r="-18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05" y="652398"/>
            <a:ext cx="6331526" cy="5275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79672" y="2122814"/>
            <a:ext cx="465512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মানুষের ব্যবহারের জন্য পানিকে গ্রহণযোগ্য এবং নিরাপদ করার ব্যবস্থাই হলো পানি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বিশুদ্ধকরণ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457200"/>
            <a:ext cx="11353800" cy="5943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637806" y="2140360"/>
            <a:ext cx="3338946" cy="20227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4755" y="1050179"/>
            <a:ext cx="217169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ছাঁকন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4755" y="4453238"/>
            <a:ext cx="217169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থিতানো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19302" y="949264"/>
            <a:ext cx="205953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ফুটানো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84728" y="4569982"/>
            <a:ext cx="33796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2515404">
            <a:off x="7395591" y="3700870"/>
            <a:ext cx="1772392" cy="4586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2976683">
            <a:off x="3510366" y="1822479"/>
            <a:ext cx="1772392" cy="4586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719485">
            <a:off x="3353767" y="3630917"/>
            <a:ext cx="1772392" cy="4586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072336">
            <a:off x="7212525" y="1877767"/>
            <a:ext cx="1772392" cy="45866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4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325090" y="775852"/>
            <a:ext cx="4904509" cy="1551709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911927" y="2327561"/>
            <a:ext cx="8963891" cy="310342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বিশুদ্ধকরণ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পানিকে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9100" y="609600"/>
            <a:ext cx="11353800" cy="5943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420" y="794410"/>
            <a:ext cx="836825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পানি নিরাপদ করার কিছু উপায়---</a:t>
            </a:r>
          </a:p>
        </p:txBody>
      </p:sp>
      <p:pic>
        <p:nvPicPr>
          <p:cNvPr id="4" name="Picture 3" descr="M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66" y="1481974"/>
            <a:ext cx="2216834" cy="1416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52800" y="1867017"/>
            <a:ext cx="196734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ছাঁকন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3999" y="1651574"/>
            <a:ext cx="5486401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পাতলা কাপড় বা ছাঁকনি দিয়ে ছেঁকে পানি পরিস্কার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হলো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ছাঁকন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799" y="3920789"/>
            <a:ext cx="19673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থিতানো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0144" y="3400864"/>
            <a:ext cx="550025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একটি কলসে বা পাত্রে নদী বা পুকুরের পানি কিছুক্ষন রাখার পর দেখা যাবে পাত্রের তলায় তলানি জমেছে।উপরের অংশ পরিস্কার হয়েছে। পানি পরিস্কারের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হলো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থিতানো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j111.jpg"/>
          <p:cNvPicPr>
            <a:picLocks noChangeAspect="1"/>
          </p:cNvPicPr>
          <p:nvPr/>
        </p:nvPicPr>
        <p:blipFill rotWithShape="1">
          <a:blip r:embed="rId4"/>
          <a:srcRect l="61264" t="-2448" r="5591" b="2448"/>
          <a:stretch/>
        </p:blipFill>
        <p:spPr>
          <a:xfrm>
            <a:off x="1135966" y="3020291"/>
            <a:ext cx="2216834" cy="29798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084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9100" y="429064"/>
            <a:ext cx="11353800" cy="5943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99163" y="1759804"/>
            <a:ext cx="187036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ফুটানো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2761" y="1390471"/>
            <a:ext cx="5514109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২০ মিনিট এর বেশি সময় ধরে পানি  ফুটিয়ে জীবাণুমুক্ত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হলো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ফুটানো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5" y="1094510"/>
            <a:ext cx="2639290" cy="1976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h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56" y="3528630"/>
            <a:ext cx="2639290" cy="19577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699163" y="4076727"/>
            <a:ext cx="1870364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2762" y="3670518"/>
            <a:ext cx="5514108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ফিটকিরি, ব্লিচিং পাউডার, পানি বিশুদ্ধকরণ ট্যাবলেট ইত্যাদি পরিমাণমত মিশিয়ে  পানি নিরাপদ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হলো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পানি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বিশুদ্ধকরণ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FAFE4364-B028-4795-8009-AFD29EBBD849}"/>
              </a:ext>
            </a:extLst>
          </p:cNvPr>
          <p:cNvSpPr/>
          <p:nvPr/>
        </p:nvSpPr>
        <p:spPr>
          <a:xfrm>
            <a:off x="807130" y="3590306"/>
            <a:ext cx="4142509" cy="1324036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ও পরিস্কার পানির  উৎস পরিস্কার রাখব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1B88A70D-38DE-41E7-A5FD-DED0F762FAF3}"/>
              </a:ext>
            </a:extLst>
          </p:cNvPr>
          <p:cNvSpPr/>
          <p:nvPr/>
        </p:nvSpPr>
        <p:spPr>
          <a:xfrm>
            <a:off x="7292605" y="4980107"/>
            <a:ext cx="4142509" cy="83077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 করব পাত্রের মুখ ঢেকে 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2D6D3D9C-B2E1-4548-9291-39761B9D66E5}"/>
              </a:ext>
            </a:extLst>
          </p:cNvPr>
          <p:cNvSpPr/>
          <p:nvPr/>
        </p:nvSpPr>
        <p:spPr>
          <a:xfrm>
            <a:off x="7436266" y="3725333"/>
            <a:ext cx="3855189" cy="92722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 করব ঢেকে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294F8A7D-D43D-4C8B-A1B1-2C39421775AB}"/>
              </a:ext>
            </a:extLst>
          </p:cNvPr>
          <p:cNvSpPr/>
          <p:nvPr/>
        </p:nvSpPr>
        <p:spPr>
          <a:xfrm>
            <a:off x="1163784" y="5080788"/>
            <a:ext cx="3489994" cy="81805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 করব পরিস্কার পাত্রে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B2F85A4E-7336-4C8B-A919-1A934093381E}"/>
              </a:ext>
            </a:extLst>
          </p:cNvPr>
          <p:cNvSpPr/>
          <p:nvPr/>
        </p:nvSpPr>
        <p:spPr>
          <a:xfrm>
            <a:off x="4949639" y="3261554"/>
            <a:ext cx="2421312" cy="188421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 পানির নলকূপ বা </a:t>
            </a:r>
          </a:p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 পুকুর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360262FF-4AA6-4440-AC8A-2B6C9EC4E187}"/>
              </a:ext>
            </a:extLst>
          </p:cNvPr>
          <p:cNvSpPr/>
          <p:nvPr/>
        </p:nvSpPr>
        <p:spPr>
          <a:xfrm>
            <a:off x="6899564" y="2230583"/>
            <a:ext cx="4876799" cy="94227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পরিবেশন ও পান করব হাত না লাগিয়ে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EBD4E5BC-8564-4362-AADF-9921CB7D04A8}"/>
              </a:ext>
            </a:extLst>
          </p:cNvPr>
          <p:cNvSpPr/>
          <p:nvPr/>
        </p:nvSpPr>
        <p:spPr>
          <a:xfrm>
            <a:off x="663669" y="2053527"/>
            <a:ext cx="3990109" cy="130471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ও পরিস্কার পানির উৎস থেকে পানি সংগ্রহ করব 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Down 8">
            <a:extLst>
              <a:ext uri="{FF2B5EF4-FFF2-40B4-BE49-F238E27FC236}">
                <a16:creationId xmlns:a16="http://schemas.microsoft.com/office/drawing/2014/main" id="{D5A8B516-34F1-4D6D-9FFC-ECE83B9394E6}"/>
              </a:ext>
            </a:extLst>
          </p:cNvPr>
          <p:cNvSpPr/>
          <p:nvPr/>
        </p:nvSpPr>
        <p:spPr>
          <a:xfrm>
            <a:off x="2957658" y="3271347"/>
            <a:ext cx="348141" cy="39787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0" name="Arrow: Down 9">
            <a:extLst>
              <a:ext uri="{FF2B5EF4-FFF2-40B4-BE49-F238E27FC236}">
                <a16:creationId xmlns:a16="http://schemas.microsoft.com/office/drawing/2014/main" id="{D0275CD5-ED3C-454A-AABF-E05F67C63245}"/>
              </a:ext>
            </a:extLst>
          </p:cNvPr>
          <p:cNvSpPr/>
          <p:nvPr/>
        </p:nvSpPr>
        <p:spPr>
          <a:xfrm>
            <a:off x="2988191" y="4715404"/>
            <a:ext cx="348141" cy="39787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1" name="Arrow: Down 10">
            <a:extLst>
              <a:ext uri="{FF2B5EF4-FFF2-40B4-BE49-F238E27FC236}">
                <a16:creationId xmlns:a16="http://schemas.microsoft.com/office/drawing/2014/main" id="{94D39B5C-D0ED-4774-9AD3-9BA438D70022}"/>
              </a:ext>
            </a:extLst>
          </p:cNvPr>
          <p:cNvSpPr/>
          <p:nvPr/>
        </p:nvSpPr>
        <p:spPr>
          <a:xfrm rot="10641168">
            <a:off x="8698298" y="4574403"/>
            <a:ext cx="348141" cy="39787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2" name="Arrow: Down 11">
            <a:extLst>
              <a:ext uri="{FF2B5EF4-FFF2-40B4-BE49-F238E27FC236}">
                <a16:creationId xmlns:a16="http://schemas.microsoft.com/office/drawing/2014/main" id="{7B70118E-D662-48DB-A0D6-3F6C8900D05D}"/>
              </a:ext>
            </a:extLst>
          </p:cNvPr>
          <p:cNvSpPr/>
          <p:nvPr/>
        </p:nvSpPr>
        <p:spPr>
          <a:xfrm rot="10966932">
            <a:off x="8697849" y="3282699"/>
            <a:ext cx="348141" cy="39787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3" name="Arrow: Curved Left 12">
            <a:extLst>
              <a:ext uri="{FF2B5EF4-FFF2-40B4-BE49-F238E27FC236}">
                <a16:creationId xmlns:a16="http://schemas.microsoft.com/office/drawing/2014/main" id="{0FDBF59B-D1C9-4FC6-A21D-620772A02776}"/>
              </a:ext>
            </a:extLst>
          </p:cNvPr>
          <p:cNvSpPr/>
          <p:nvPr/>
        </p:nvSpPr>
        <p:spPr>
          <a:xfrm rot="7306135" flipH="1">
            <a:off x="4579466" y="1223044"/>
            <a:ext cx="668916" cy="2295240"/>
          </a:xfrm>
          <a:prstGeom prst="curvedLeftArrow">
            <a:avLst>
              <a:gd name="adj1" fmla="val 50000"/>
              <a:gd name="adj2" fmla="val 50000"/>
              <a:gd name="adj3" fmla="val 0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4" name="Arrow: Curved Left 13">
            <a:extLst>
              <a:ext uri="{FF2B5EF4-FFF2-40B4-BE49-F238E27FC236}">
                <a16:creationId xmlns:a16="http://schemas.microsoft.com/office/drawing/2014/main" id="{AC7ABAF9-4C44-4959-A292-DDAF85AC25AB}"/>
              </a:ext>
            </a:extLst>
          </p:cNvPr>
          <p:cNvSpPr/>
          <p:nvPr/>
        </p:nvSpPr>
        <p:spPr>
          <a:xfrm rot="5400000">
            <a:off x="5535047" y="3045848"/>
            <a:ext cx="943006" cy="6010209"/>
          </a:xfrm>
          <a:prstGeom prst="curvedLeftArrow">
            <a:avLst>
              <a:gd name="adj1" fmla="val 50000"/>
              <a:gd name="adj2" fmla="val 50000"/>
              <a:gd name="adj3" fmla="val 51422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2" y="328955"/>
            <a:ext cx="2661422" cy="1972778"/>
          </a:xfrm>
          <a:prstGeom prst="rect">
            <a:avLst/>
          </a:prstGeom>
        </p:spPr>
      </p:pic>
      <p:sp>
        <p:nvSpPr>
          <p:cNvPr id="26" name="Frame 25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6646" y="695219"/>
            <a:ext cx="4077132" cy="673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4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457200"/>
            <a:ext cx="11353800" cy="5943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441964"/>
            <a:ext cx="113538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 প্রাথমিক বিজ্ঞান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2৩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 মনযোগ সহকারে  পড়।</a:t>
            </a:r>
          </a:p>
        </p:txBody>
      </p:sp>
      <p:pic>
        <p:nvPicPr>
          <p:cNvPr id="4" name="Picture 3" descr="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65" y="1103531"/>
            <a:ext cx="5312961" cy="488199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457200"/>
            <a:ext cx="11353800" cy="5943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364489" y="601956"/>
            <a:ext cx="8378698" cy="1395970"/>
          </a:xfrm>
          <a:prstGeom prst="homePlat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810491" y="2142681"/>
            <a:ext cx="5237657" cy="380530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bn-BD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</a:p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অনিরাপদ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বিশুদ্ধকরণের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থিতানো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ছাঁকন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401438" y="2142681"/>
            <a:ext cx="5180961" cy="380530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bn-BD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</a:p>
          <a:p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অনিরাপদ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বিশুদ্ধকরণের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।(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ফুটানো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7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308" y="419029"/>
            <a:ext cx="11302077" cy="60199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জীবনের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3DD1EA-563A-4F90-89F8-ADD5FAB8BADF}"/>
              </a:ext>
            </a:extLst>
          </p:cNvPr>
          <p:cNvSpPr/>
          <p:nvPr/>
        </p:nvSpPr>
        <p:spPr>
          <a:xfrm>
            <a:off x="6899703" y="2576362"/>
            <a:ext cx="4678137" cy="34914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: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পঞ্চম</a:t>
            </a:r>
            <a:endParaRPr lang="bn-IN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: </a:t>
            </a:r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প্রাথমিক বিজ্ঞান</a:t>
            </a:r>
          </a:p>
          <a:p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	      : ৩ 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পৃষ্ঠা-১৯ 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২০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 শিরোনাম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জীবনের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নিরাপদ</a:t>
            </a:r>
            <a:r>
              <a:rPr lang="en-US" sz="2000" b="1" dirty="0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পানি</a:t>
            </a:r>
            <a:endParaRPr lang="en-US" sz="2400" b="1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         :  ৫০ </a:t>
            </a:r>
            <a:r>
              <a:rPr lang="en-US" sz="20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bn-IN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67F873-5363-48DF-AF39-82046DC1C915}"/>
              </a:ext>
            </a:extLst>
          </p:cNvPr>
          <p:cNvSpPr/>
          <p:nvPr/>
        </p:nvSpPr>
        <p:spPr>
          <a:xfrm>
            <a:off x="734291" y="2559123"/>
            <a:ext cx="4630451" cy="34462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আয়েশা</a:t>
            </a:r>
            <a:r>
              <a:rPr lang="en-US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ছিদ্দিকা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শিক্ষক</a:t>
            </a:r>
          </a:p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রামপুর সরকারি প্রাথমিক </a:t>
            </a:r>
            <a:r>
              <a:rPr lang="en-US" sz="24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bn-IN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লাকসাম, কুমিল্লা ।</a:t>
            </a:r>
            <a:endParaRPr lang="en-US" sz="24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40099009-22E6-42AC-AE92-A7E7A56DD48A}"/>
              </a:ext>
            </a:extLst>
          </p:cNvPr>
          <p:cNvSpPr/>
          <p:nvPr/>
        </p:nvSpPr>
        <p:spPr>
          <a:xfrm>
            <a:off x="4450205" y="696308"/>
            <a:ext cx="3232702" cy="1761374"/>
          </a:xfrm>
          <a:prstGeom prst="flowChartDecision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পরিচিতি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4A7F29-96E7-4D8F-8989-CBD8F5770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21" y="486092"/>
            <a:ext cx="2064430" cy="2072432"/>
          </a:xfrm>
          <a:prstGeom prst="rect">
            <a:avLst/>
          </a:prstGeom>
        </p:spPr>
      </p:pic>
      <p:sp>
        <p:nvSpPr>
          <p:cNvPr id="12" name="Explosion: 8 Points 15">
            <a:extLst>
              <a:ext uri="{FF2B5EF4-FFF2-40B4-BE49-F238E27FC236}">
                <a16:creationId xmlns:a16="http://schemas.microsoft.com/office/drawing/2014/main" id="{0DA6A75F-DBB3-4377-95D2-12A828928AE9}"/>
              </a:ext>
            </a:extLst>
          </p:cNvPr>
          <p:cNvSpPr/>
          <p:nvPr/>
        </p:nvSpPr>
        <p:spPr>
          <a:xfrm>
            <a:off x="5845236" y="3004905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Explosion: 8 Points 16">
            <a:extLst>
              <a:ext uri="{FF2B5EF4-FFF2-40B4-BE49-F238E27FC236}">
                <a16:creationId xmlns:a16="http://schemas.microsoft.com/office/drawing/2014/main" id="{2D0D0964-01AA-49C4-8173-9D796999BBDB}"/>
              </a:ext>
            </a:extLst>
          </p:cNvPr>
          <p:cNvSpPr/>
          <p:nvPr/>
        </p:nvSpPr>
        <p:spPr>
          <a:xfrm>
            <a:off x="5790840" y="3814451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Explosion: 8 Points 17">
            <a:extLst>
              <a:ext uri="{FF2B5EF4-FFF2-40B4-BE49-F238E27FC236}">
                <a16:creationId xmlns:a16="http://schemas.microsoft.com/office/drawing/2014/main" id="{5C5096AC-4A64-478D-A24E-0ED3EB234B0F}"/>
              </a:ext>
            </a:extLst>
          </p:cNvPr>
          <p:cNvSpPr/>
          <p:nvPr/>
        </p:nvSpPr>
        <p:spPr>
          <a:xfrm>
            <a:off x="6082831" y="3747866"/>
            <a:ext cx="275716" cy="28183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Explosion: 8 Points 18">
            <a:extLst>
              <a:ext uri="{FF2B5EF4-FFF2-40B4-BE49-F238E27FC236}">
                <a16:creationId xmlns:a16="http://schemas.microsoft.com/office/drawing/2014/main" id="{A6471B75-FB6C-44D5-BA50-1F7153C0A074}"/>
              </a:ext>
            </a:extLst>
          </p:cNvPr>
          <p:cNvSpPr/>
          <p:nvPr/>
        </p:nvSpPr>
        <p:spPr>
          <a:xfrm>
            <a:off x="6174627" y="3187364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Explosion: 8 Points 19">
            <a:extLst>
              <a:ext uri="{FF2B5EF4-FFF2-40B4-BE49-F238E27FC236}">
                <a16:creationId xmlns:a16="http://schemas.microsoft.com/office/drawing/2014/main" id="{69A1C27B-7287-4FCA-B9D6-4F22FAEDE3A1}"/>
              </a:ext>
            </a:extLst>
          </p:cNvPr>
          <p:cNvSpPr/>
          <p:nvPr/>
        </p:nvSpPr>
        <p:spPr>
          <a:xfrm>
            <a:off x="6143178" y="4015215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Explosion: 8 Points 20">
            <a:extLst>
              <a:ext uri="{FF2B5EF4-FFF2-40B4-BE49-F238E27FC236}">
                <a16:creationId xmlns:a16="http://schemas.microsoft.com/office/drawing/2014/main" id="{7995E5A7-D818-4B19-967F-F4C87BB84087}"/>
              </a:ext>
            </a:extLst>
          </p:cNvPr>
          <p:cNvSpPr/>
          <p:nvPr/>
        </p:nvSpPr>
        <p:spPr>
          <a:xfrm>
            <a:off x="5818103" y="4096287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Explosion: 8 Points 22">
            <a:extLst>
              <a:ext uri="{FF2B5EF4-FFF2-40B4-BE49-F238E27FC236}">
                <a16:creationId xmlns:a16="http://schemas.microsoft.com/office/drawing/2014/main" id="{5B430B10-E5DF-457F-A976-F0425F7E2F7A}"/>
              </a:ext>
            </a:extLst>
          </p:cNvPr>
          <p:cNvSpPr/>
          <p:nvPr/>
        </p:nvSpPr>
        <p:spPr>
          <a:xfrm>
            <a:off x="5778031" y="3443066"/>
            <a:ext cx="275716" cy="28183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Explosion: 8 Points 23">
            <a:extLst>
              <a:ext uri="{FF2B5EF4-FFF2-40B4-BE49-F238E27FC236}">
                <a16:creationId xmlns:a16="http://schemas.microsoft.com/office/drawing/2014/main" id="{DFA360FF-8D39-43CC-B85E-E243787460B5}"/>
              </a:ext>
            </a:extLst>
          </p:cNvPr>
          <p:cNvSpPr/>
          <p:nvPr/>
        </p:nvSpPr>
        <p:spPr>
          <a:xfrm>
            <a:off x="5808923" y="4428450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Explosion: 8 Points 24">
            <a:extLst>
              <a:ext uri="{FF2B5EF4-FFF2-40B4-BE49-F238E27FC236}">
                <a16:creationId xmlns:a16="http://schemas.microsoft.com/office/drawing/2014/main" id="{3684A69A-2648-43AE-9BB3-9E200FAD36C8}"/>
              </a:ext>
            </a:extLst>
          </p:cNvPr>
          <p:cNvSpPr/>
          <p:nvPr/>
        </p:nvSpPr>
        <p:spPr>
          <a:xfrm>
            <a:off x="6018947" y="3473880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Explosion: 8 Points 31">
            <a:extLst>
              <a:ext uri="{FF2B5EF4-FFF2-40B4-BE49-F238E27FC236}">
                <a16:creationId xmlns:a16="http://schemas.microsoft.com/office/drawing/2014/main" id="{4968BB99-AFBD-4D83-8A86-86B3C79D2342}"/>
              </a:ext>
            </a:extLst>
          </p:cNvPr>
          <p:cNvSpPr/>
          <p:nvPr/>
        </p:nvSpPr>
        <p:spPr>
          <a:xfrm>
            <a:off x="6120952" y="4361343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6" name="Picture 55" descr="Screen Clipping">
            <a:extLst>
              <a:ext uri="{FF2B5EF4-FFF2-40B4-BE49-F238E27FC236}">
                <a16:creationId xmlns:a16="http://schemas.microsoft.com/office/drawing/2014/main" id="{E0EA303F-24BE-472D-A9AD-7C8099924B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34" y="470569"/>
            <a:ext cx="1814208" cy="2087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Explosion: 8 Points 15">
            <a:extLst>
              <a:ext uri="{FF2B5EF4-FFF2-40B4-BE49-F238E27FC236}">
                <a16:creationId xmlns:a16="http://schemas.microsoft.com/office/drawing/2014/main" id="{0DA6A75F-DBB3-4377-95D2-12A828928AE9}"/>
              </a:ext>
            </a:extLst>
          </p:cNvPr>
          <p:cNvSpPr/>
          <p:nvPr/>
        </p:nvSpPr>
        <p:spPr>
          <a:xfrm>
            <a:off x="5997636" y="3157305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Explosion: 8 Points 16">
            <a:extLst>
              <a:ext uri="{FF2B5EF4-FFF2-40B4-BE49-F238E27FC236}">
                <a16:creationId xmlns:a16="http://schemas.microsoft.com/office/drawing/2014/main" id="{2D0D0964-01AA-49C4-8173-9D796999BBDB}"/>
              </a:ext>
            </a:extLst>
          </p:cNvPr>
          <p:cNvSpPr/>
          <p:nvPr/>
        </p:nvSpPr>
        <p:spPr>
          <a:xfrm>
            <a:off x="5943240" y="3966851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Explosion: 8 Points 17">
            <a:extLst>
              <a:ext uri="{FF2B5EF4-FFF2-40B4-BE49-F238E27FC236}">
                <a16:creationId xmlns:a16="http://schemas.microsoft.com/office/drawing/2014/main" id="{5C5096AC-4A64-478D-A24E-0ED3EB234B0F}"/>
              </a:ext>
            </a:extLst>
          </p:cNvPr>
          <p:cNvSpPr/>
          <p:nvPr/>
        </p:nvSpPr>
        <p:spPr>
          <a:xfrm>
            <a:off x="6235231" y="3900266"/>
            <a:ext cx="275716" cy="28183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0" name="Explosion: 8 Points 18">
            <a:extLst>
              <a:ext uri="{FF2B5EF4-FFF2-40B4-BE49-F238E27FC236}">
                <a16:creationId xmlns:a16="http://schemas.microsoft.com/office/drawing/2014/main" id="{A6471B75-FB6C-44D5-BA50-1F7153C0A074}"/>
              </a:ext>
            </a:extLst>
          </p:cNvPr>
          <p:cNvSpPr/>
          <p:nvPr/>
        </p:nvSpPr>
        <p:spPr>
          <a:xfrm>
            <a:off x="6327027" y="3339764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" name="Explosion: 8 Points 19">
            <a:extLst>
              <a:ext uri="{FF2B5EF4-FFF2-40B4-BE49-F238E27FC236}">
                <a16:creationId xmlns:a16="http://schemas.microsoft.com/office/drawing/2014/main" id="{69A1C27B-7287-4FCA-B9D6-4F22FAEDE3A1}"/>
              </a:ext>
            </a:extLst>
          </p:cNvPr>
          <p:cNvSpPr/>
          <p:nvPr/>
        </p:nvSpPr>
        <p:spPr>
          <a:xfrm>
            <a:off x="6295578" y="4167615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2" name="Explosion: 8 Points 20">
            <a:extLst>
              <a:ext uri="{FF2B5EF4-FFF2-40B4-BE49-F238E27FC236}">
                <a16:creationId xmlns:a16="http://schemas.microsoft.com/office/drawing/2014/main" id="{7995E5A7-D818-4B19-967F-F4C87BB84087}"/>
              </a:ext>
            </a:extLst>
          </p:cNvPr>
          <p:cNvSpPr/>
          <p:nvPr/>
        </p:nvSpPr>
        <p:spPr>
          <a:xfrm>
            <a:off x="5970503" y="4248687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Explosion: 8 Points 22">
            <a:extLst>
              <a:ext uri="{FF2B5EF4-FFF2-40B4-BE49-F238E27FC236}">
                <a16:creationId xmlns:a16="http://schemas.microsoft.com/office/drawing/2014/main" id="{5B430B10-E5DF-457F-A976-F0425F7E2F7A}"/>
              </a:ext>
            </a:extLst>
          </p:cNvPr>
          <p:cNvSpPr/>
          <p:nvPr/>
        </p:nvSpPr>
        <p:spPr>
          <a:xfrm>
            <a:off x="5930431" y="3595466"/>
            <a:ext cx="275716" cy="281836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Explosion: 8 Points 23">
            <a:extLst>
              <a:ext uri="{FF2B5EF4-FFF2-40B4-BE49-F238E27FC236}">
                <a16:creationId xmlns:a16="http://schemas.microsoft.com/office/drawing/2014/main" id="{DFA360FF-8D39-43CC-B85E-E243787460B5}"/>
              </a:ext>
            </a:extLst>
          </p:cNvPr>
          <p:cNvSpPr/>
          <p:nvPr/>
        </p:nvSpPr>
        <p:spPr>
          <a:xfrm>
            <a:off x="5961323" y="4580850"/>
            <a:ext cx="275716" cy="28183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Explosion: 8 Points 24">
            <a:extLst>
              <a:ext uri="{FF2B5EF4-FFF2-40B4-BE49-F238E27FC236}">
                <a16:creationId xmlns:a16="http://schemas.microsoft.com/office/drawing/2014/main" id="{3684A69A-2648-43AE-9BB3-9E200FAD36C8}"/>
              </a:ext>
            </a:extLst>
          </p:cNvPr>
          <p:cNvSpPr/>
          <p:nvPr/>
        </p:nvSpPr>
        <p:spPr>
          <a:xfrm>
            <a:off x="6171347" y="3626280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6" name="Explosion: 8 Points 31">
            <a:extLst>
              <a:ext uri="{FF2B5EF4-FFF2-40B4-BE49-F238E27FC236}">
                <a16:creationId xmlns:a16="http://schemas.microsoft.com/office/drawing/2014/main" id="{4968BB99-AFBD-4D83-8A86-86B3C79D2342}"/>
              </a:ext>
            </a:extLst>
          </p:cNvPr>
          <p:cNvSpPr/>
          <p:nvPr/>
        </p:nvSpPr>
        <p:spPr>
          <a:xfrm>
            <a:off x="6273352" y="4513743"/>
            <a:ext cx="275716" cy="28183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7" name="Explosion: 8 Points 15">
            <a:extLst>
              <a:ext uri="{FF2B5EF4-FFF2-40B4-BE49-F238E27FC236}">
                <a16:creationId xmlns:a16="http://schemas.microsoft.com/office/drawing/2014/main" id="{0DA6A75F-DBB3-4377-95D2-12A828928AE9}"/>
              </a:ext>
            </a:extLst>
          </p:cNvPr>
          <p:cNvSpPr/>
          <p:nvPr/>
        </p:nvSpPr>
        <p:spPr>
          <a:xfrm flipH="1" flipV="1">
            <a:off x="5426365" y="3703768"/>
            <a:ext cx="484511" cy="56978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8" name="Explosion: 8 Points 16">
            <a:extLst>
              <a:ext uri="{FF2B5EF4-FFF2-40B4-BE49-F238E27FC236}">
                <a16:creationId xmlns:a16="http://schemas.microsoft.com/office/drawing/2014/main" id="{2D0D0964-01AA-49C4-8173-9D796999BBDB}"/>
              </a:ext>
            </a:extLst>
          </p:cNvPr>
          <p:cNvSpPr/>
          <p:nvPr/>
        </p:nvSpPr>
        <p:spPr>
          <a:xfrm flipH="1" flipV="1">
            <a:off x="5611128" y="4401085"/>
            <a:ext cx="484511" cy="56978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Explosion: 8 Points 17">
            <a:extLst>
              <a:ext uri="{FF2B5EF4-FFF2-40B4-BE49-F238E27FC236}">
                <a16:creationId xmlns:a16="http://schemas.microsoft.com/office/drawing/2014/main" id="{5C5096AC-4A64-478D-A24E-0ED3EB234B0F}"/>
              </a:ext>
            </a:extLst>
          </p:cNvPr>
          <p:cNvSpPr/>
          <p:nvPr/>
        </p:nvSpPr>
        <p:spPr>
          <a:xfrm flipH="1" flipV="1">
            <a:off x="6255506" y="3488065"/>
            <a:ext cx="484511" cy="569789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Explosion: 8 Points 18">
            <a:extLst>
              <a:ext uri="{FF2B5EF4-FFF2-40B4-BE49-F238E27FC236}">
                <a16:creationId xmlns:a16="http://schemas.microsoft.com/office/drawing/2014/main" id="{A6471B75-FB6C-44D5-BA50-1F7153C0A074}"/>
              </a:ext>
            </a:extLst>
          </p:cNvPr>
          <p:cNvSpPr/>
          <p:nvPr/>
        </p:nvSpPr>
        <p:spPr>
          <a:xfrm flipH="1" flipV="1">
            <a:off x="5518934" y="3154379"/>
            <a:ext cx="484511" cy="56978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1" name="Explosion: 8 Points 19">
            <a:extLst>
              <a:ext uri="{FF2B5EF4-FFF2-40B4-BE49-F238E27FC236}">
                <a16:creationId xmlns:a16="http://schemas.microsoft.com/office/drawing/2014/main" id="{69A1C27B-7287-4FCA-B9D6-4F22FAEDE3A1}"/>
              </a:ext>
            </a:extLst>
          </p:cNvPr>
          <p:cNvSpPr/>
          <p:nvPr/>
        </p:nvSpPr>
        <p:spPr>
          <a:xfrm flipH="1" flipV="1">
            <a:off x="6117602" y="4701308"/>
            <a:ext cx="484511" cy="56978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2" name="Explosion: 8 Points 20">
            <a:extLst>
              <a:ext uri="{FF2B5EF4-FFF2-40B4-BE49-F238E27FC236}">
                <a16:creationId xmlns:a16="http://schemas.microsoft.com/office/drawing/2014/main" id="{7995E5A7-D818-4B19-967F-F4C87BB84087}"/>
              </a:ext>
            </a:extLst>
          </p:cNvPr>
          <p:cNvSpPr/>
          <p:nvPr/>
        </p:nvSpPr>
        <p:spPr>
          <a:xfrm flipH="1" flipV="1">
            <a:off x="5638637" y="4937436"/>
            <a:ext cx="484511" cy="56978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Explosion: 8 Points 22">
            <a:extLst>
              <a:ext uri="{FF2B5EF4-FFF2-40B4-BE49-F238E27FC236}">
                <a16:creationId xmlns:a16="http://schemas.microsoft.com/office/drawing/2014/main" id="{5B430B10-E5DF-457F-A976-F0425F7E2F7A}"/>
              </a:ext>
            </a:extLst>
          </p:cNvPr>
          <p:cNvSpPr/>
          <p:nvPr/>
        </p:nvSpPr>
        <p:spPr>
          <a:xfrm flipH="1" flipV="1">
            <a:off x="5598319" y="4029700"/>
            <a:ext cx="484511" cy="569789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4" name="Explosion: 8 Points 23">
            <a:extLst>
              <a:ext uri="{FF2B5EF4-FFF2-40B4-BE49-F238E27FC236}">
                <a16:creationId xmlns:a16="http://schemas.microsoft.com/office/drawing/2014/main" id="{DFA360FF-8D39-43CC-B85E-E243787460B5}"/>
              </a:ext>
            </a:extLst>
          </p:cNvPr>
          <p:cNvSpPr/>
          <p:nvPr/>
        </p:nvSpPr>
        <p:spPr>
          <a:xfrm flipH="1" flipV="1">
            <a:off x="5502777" y="4633358"/>
            <a:ext cx="484511" cy="56978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Explosion: 8 Points 24">
            <a:extLst>
              <a:ext uri="{FF2B5EF4-FFF2-40B4-BE49-F238E27FC236}">
                <a16:creationId xmlns:a16="http://schemas.microsoft.com/office/drawing/2014/main" id="{3684A69A-2648-43AE-9BB3-9E200FAD36C8}"/>
              </a:ext>
            </a:extLst>
          </p:cNvPr>
          <p:cNvSpPr/>
          <p:nvPr/>
        </p:nvSpPr>
        <p:spPr>
          <a:xfrm flipH="1" flipV="1">
            <a:off x="5487882" y="4201328"/>
            <a:ext cx="484511" cy="56978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Explosion: 8 Points 31">
            <a:extLst>
              <a:ext uri="{FF2B5EF4-FFF2-40B4-BE49-F238E27FC236}">
                <a16:creationId xmlns:a16="http://schemas.microsoft.com/office/drawing/2014/main" id="{4968BB99-AFBD-4D83-8A86-86B3C79D2342}"/>
              </a:ext>
            </a:extLst>
          </p:cNvPr>
          <p:cNvSpPr/>
          <p:nvPr/>
        </p:nvSpPr>
        <p:spPr>
          <a:xfrm flipH="1" flipV="1">
            <a:off x="6081423" y="5001738"/>
            <a:ext cx="484511" cy="56978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Frame 3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ame 38"/>
          <p:cNvSpPr/>
          <p:nvPr/>
        </p:nvSpPr>
        <p:spPr>
          <a:xfrm>
            <a:off x="277091" y="290945"/>
            <a:ext cx="11651674" cy="6317674"/>
          </a:xfrm>
          <a:prstGeom prst="frame">
            <a:avLst>
              <a:gd name="adj1" fmla="val 1995"/>
            </a:avLst>
          </a:prstGeom>
          <a:solidFill>
            <a:srgbClr val="D9D357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8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457200"/>
            <a:ext cx="11353800" cy="5943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57200"/>
            <a:ext cx="11353800" cy="5943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6256" y="1023611"/>
            <a:ext cx="493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শূন্যস্থান পূরণ কর?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709" y="2514601"/>
            <a:ext cx="1077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১. ক্ষতিকর নয় এমন পানি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........................   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9709" y="3200401"/>
            <a:ext cx="1077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পানিকে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...............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নিরাপদ করাই হলো পানি বিশুদ্ধকরণ।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709" y="3962401"/>
            <a:ext cx="10654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৩. পানি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নিরাপদের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-----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মিনিটের বেশি ফুটতে হবে।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9709" y="4800601"/>
            <a:ext cx="10654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৪. পানিতে থাকা বালি, কাঁধা ইত্যাদি সরানোর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প্রকৃয়া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............   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7908" y="2400301"/>
            <a:ext cx="2819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নিরাপদ পানি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4655" y="3075132"/>
            <a:ext cx="192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গ্রহণযোগ্য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6256" y="3844638"/>
            <a:ext cx="114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0883" y="4714010"/>
            <a:ext cx="138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ফুটনো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457200"/>
            <a:ext cx="11353800" cy="5943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11353800" cy="5943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2599" y="1981202"/>
            <a:ext cx="9912927" cy="58477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নিরাপদ পানি কী?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590802"/>
            <a:ext cx="930332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মানুষের জন্য ক্ষতিকর নয় এমন পানিই হলো নিরাপদ পানি।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4572001"/>
            <a:ext cx="9912926" cy="584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পানি নিরাপদ করার সবচেয়ে ভালো উপায় কোনটি?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5206426"/>
            <a:ext cx="922712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২০ মিনিটের বেশি সময় ধরে ফুটানো।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62200" y="3911026"/>
            <a:ext cx="930332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ছাঁকন, থিতানো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1600200" y="2639568"/>
            <a:ext cx="609600" cy="4084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676400" y="3886200"/>
            <a:ext cx="609600" cy="4084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752600" y="5230368"/>
            <a:ext cx="609600" cy="4084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1219201" y="2057400"/>
            <a:ext cx="457200" cy="381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1219201" y="3276600"/>
            <a:ext cx="457200" cy="381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1219201" y="4648200"/>
            <a:ext cx="457200" cy="381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Down Arrow Callout 29"/>
          <p:cNvSpPr/>
          <p:nvPr/>
        </p:nvSpPr>
        <p:spPr>
          <a:xfrm>
            <a:off x="3962400" y="838200"/>
            <a:ext cx="3429000" cy="91440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2600" y="3200402"/>
            <a:ext cx="9912926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পানি নিরাপদ করার দুটি উপায়ের নাম বলো?  </a:t>
            </a:r>
            <a:endParaRPr lang="en-US" sz="3600" b="1" dirty="0"/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457200"/>
            <a:ext cx="11353800" cy="5943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1763270" y="1219200"/>
            <a:ext cx="6058847" cy="1066800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3096164"/>
            <a:ext cx="79248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পানি বিশুদ্ধকরণের সবচেয়ে ভালো উপায় কোনটি এবং কেন?</a:t>
            </a:r>
          </a:p>
        </p:txBody>
      </p:sp>
      <p:sp>
        <p:nvSpPr>
          <p:cNvPr id="6" name="Chevron 5"/>
          <p:cNvSpPr/>
          <p:nvPr/>
        </p:nvSpPr>
        <p:spPr>
          <a:xfrm>
            <a:off x="1126239" y="3352800"/>
            <a:ext cx="637031" cy="101803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520954" y="3352800"/>
            <a:ext cx="637031" cy="101803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901954" y="3352800"/>
            <a:ext cx="637031" cy="101803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53" y="1114967"/>
            <a:ext cx="3497666" cy="1808423"/>
          </a:xfrm>
          <a:prstGeom prst="rect">
            <a:avLst/>
          </a:prstGeom>
        </p:spPr>
      </p:pic>
      <p:pic>
        <p:nvPicPr>
          <p:cNvPr id="12" name="Picture 11" descr="reflection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9761" y="761306"/>
            <a:ext cx="754477" cy="70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499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57200" y="457200"/>
            <a:ext cx="11353800" cy="5943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457200"/>
            <a:ext cx="11353800" cy="5943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/>
          <a:srcRect l="13371" r="34995"/>
          <a:stretch>
            <a:fillRect/>
          </a:stretch>
        </p:blipFill>
        <p:spPr>
          <a:xfrm>
            <a:off x="2313711" y="678445"/>
            <a:ext cx="6567053" cy="54448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7D60B8-546C-4832-A9BC-CC1ADD5EB442}"/>
              </a:ext>
            </a:extLst>
          </p:cNvPr>
          <p:cNvSpPr/>
          <p:nvPr/>
        </p:nvSpPr>
        <p:spPr>
          <a:xfrm>
            <a:off x="2050473" y="3224561"/>
            <a:ext cx="7218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সকলকে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89443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8948" y="1242914"/>
            <a:ext cx="10163492" cy="506436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15709" y="616552"/>
            <a:ext cx="57967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কিছু ছবি </a:t>
            </a:r>
            <a:r>
              <a:rPr lang="bn-BD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চিন্তা করি...</a:t>
            </a:r>
          </a:p>
          <a:p>
            <a:endParaRPr lang="en-US" sz="32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1878" y="1212798"/>
            <a:ext cx="3949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দেখতে পেলাম?</a:t>
            </a:r>
            <a:endParaRPr lang="en-US" sz="36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98494" y="5505811"/>
            <a:ext cx="315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পরিস্কার পানি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6060" y="5505811"/>
            <a:ext cx="312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ময়লাযুক্ত পানি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19" y="2112313"/>
            <a:ext cx="4815781" cy="3325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43" y="2061624"/>
            <a:ext cx="4389344" cy="3278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44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79" y="680660"/>
            <a:ext cx="5571059" cy="541931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10"/>
                </a:ext>
              </a:extLst>
            </a:blip>
            <a:stretch>
              <a:fillRect/>
            </a:stretch>
          </a:blip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632B87-C62F-4245-8949-0503B6127343}"/>
              </a:ext>
            </a:extLst>
          </p:cNvPr>
          <p:cNvSpPr txBox="1"/>
          <p:nvPr/>
        </p:nvSpPr>
        <p:spPr>
          <a:xfrm>
            <a:off x="8071032" y="3502861"/>
            <a:ext cx="277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পানি 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11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747" y="87236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362200" y="4602715"/>
            <a:ext cx="7467600" cy="1673394"/>
          </a:xfrm>
          <a:prstGeom prst="horizontalScroll">
            <a:avLst>
              <a:gd name="adj" fmla="val 243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নিরাপদ পানি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18" y="1966895"/>
            <a:ext cx="2570407" cy="2570407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43345" y="623454"/>
            <a:ext cx="11305309" cy="55833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73497" y="964718"/>
            <a:ext cx="845819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39501" y="3459445"/>
            <a:ext cx="956602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৩.৫.১ পানি শোধন করে নিরাপদ করতে পারবে।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D0DAC-9AD3-453B-B0E7-3640A362ECDC}"/>
              </a:ext>
            </a:extLst>
          </p:cNvPr>
          <p:cNvSpPr txBox="1"/>
          <p:nvPr/>
        </p:nvSpPr>
        <p:spPr>
          <a:xfrm>
            <a:off x="1473497" y="2213745"/>
            <a:ext cx="474901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14149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176934-98E3-405E-BD45-65747FC84439}"/>
              </a:ext>
            </a:extLst>
          </p:cNvPr>
          <p:cNvSpPr txBox="1"/>
          <p:nvPr/>
        </p:nvSpPr>
        <p:spPr>
          <a:xfrm>
            <a:off x="3154310" y="951642"/>
            <a:ext cx="58372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07BD348E-084C-4022-AA5B-0A3769F6AA5E}"/>
              </a:ext>
            </a:extLst>
          </p:cNvPr>
          <p:cNvSpPr/>
          <p:nvPr/>
        </p:nvSpPr>
        <p:spPr>
          <a:xfrm>
            <a:off x="1302327" y="2768533"/>
            <a:ext cx="8352277" cy="2741215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u="sng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 বা নদী থেকে সংগ্রহ করা নদীর পানি, প্লাস্টিকের বোত, পাতলা কাপড়, বালি।  ছোট ছোট পাথরের টুকরা এবং পরিস্কার গ্লাস।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ছবি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সংস্লিস্ট অন্যান্য উপকরণ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917C4-3AC1-450B-9DD0-94C8BDAC31EB}"/>
              </a:ext>
            </a:extLst>
          </p:cNvPr>
          <p:cNvSpPr txBox="1"/>
          <p:nvPr/>
        </p:nvSpPr>
        <p:spPr>
          <a:xfrm>
            <a:off x="2243998" y="1998587"/>
            <a:ext cx="72818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আমরা নিরাপদ পানি পেতে পারি?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7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5B0F3E9A-A2FF-4E3C-B30C-E454C1B1C247}"/>
              </a:ext>
            </a:extLst>
          </p:cNvPr>
          <p:cNvSpPr/>
          <p:nvPr/>
        </p:nvSpPr>
        <p:spPr>
          <a:xfrm>
            <a:off x="637309" y="511343"/>
            <a:ext cx="11180618" cy="3910263"/>
          </a:xfrm>
          <a:prstGeom prst="roundRect">
            <a:avLst>
              <a:gd name="adj" fmla="val 1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বিবরন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 বা নদী থেকে সংগ্রহ করা নদীর পানি, প্লাস্টিকের বোত, পাতলা কাপড়, বালি।  ছোট ছোট পাথরের টুকরা এবং পরিস্কার গ্লাস নেই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কর্তৃক দেখানো ছকের মত খাতায় একটি ছক তৈরি করি।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সংরহ করা অনিরাপদ এক্ট গ্লাসে রাখি যা বামপাশের কলামে রাখা ছবি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উপকরণ সমূহ দিয়ে একটি পানির ফিলটার প্রস্তুত করি।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ফিল্টারে ময়লা পানি ঢালি।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 থেকে নির্গত পানি পর্যবেক্ষন করি ছকের ডানপাশের কলামে ছবি আঁকি। </a:t>
            </a:r>
            <a:endParaRPr lang="en-US" sz="2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193EA6-63DB-4B13-A948-89DCE862CB5D}"/>
              </a:ext>
            </a:extLst>
          </p:cNvPr>
          <p:cNvSpPr/>
          <p:nvPr/>
        </p:nvSpPr>
        <p:spPr>
          <a:xfrm>
            <a:off x="637309" y="4932949"/>
            <a:ext cx="11180618" cy="1155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 থাকতে হবে প্লাষ্টিকের ধারালো প্রান্ত দিয়ে যেন হাত কেটে না যায়।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637309" y="4975786"/>
            <a:ext cx="930892" cy="10297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5270477-4B02-4CE9-8283-44D3CE01E26D}"/>
              </a:ext>
            </a:extLst>
          </p:cNvPr>
          <p:cNvGrpSpPr/>
          <p:nvPr/>
        </p:nvGrpSpPr>
        <p:grpSpPr>
          <a:xfrm>
            <a:off x="1177798" y="865874"/>
            <a:ext cx="4443366" cy="5070568"/>
            <a:chOff x="998620" y="-685"/>
            <a:chExt cx="4443366" cy="59369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7404674-ED10-4E43-924C-CD947ADF238E}"/>
                </a:ext>
              </a:extLst>
            </p:cNvPr>
            <p:cNvGrpSpPr/>
            <p:nvPr/>
          </p:nvGrpSpPr>
          <p:grpSpPr>
            <a:xfrm>
              <a:off x="998620" y="0"/>
              <a:ext cx="3699002" cy="5936257"/>
              <a:chOff x="2285999" y="156410"/>
              <a:chExt cx="3699002" cy="593625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2E7BD52-43DF-425E-BA9B-21039D0DC2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819" t="76501" r="9480" b="11521"/>
              <a:stretch/>
            </p:blipFill>
            <p:spPr>
              <a:xfrm>
                <a:off x="3639093" y="4853387"/>
                <a:ext cx="1414170" cy="105141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87DBE254-4C44-413B-9C4F-2087FADAAA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300" t="36899" r="4623" b="50262"/>
              <a:stretch/>
            </p:blipFill>
            <p:spPr>
              <a:xfrm>
                <a:off x="4031510" y="3385508"/>
                <a:ext cx="1745722" cy="80611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E997102-9E08-4702-A50E-4BB3D1C1F0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53" t="9842" r="26648" b="56952"/>
              <a:stretch/>
            </p:blipFill>
            <p:spPr>
              <a:xfrm>
                <a:off x="2286000" y="156410"/>
                <a:ext cx="1395663" cy="246647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9E5A57D-8B5B-49C2-B3AE-2F09574E56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263" t="51306" r="24740" b="9426"/>
              <a:stretch/>
            </p:blipFill>
            <p:spPr>
              <a:xfrm>
                <a:off x="2285999" y="2999040"/>
                <a:ext cx="1395663" cy="3093627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271EF9E-5433-4425-862E-4D96F6059B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454" t="36899" r="17666" b="49397"/>
              <a:stretch/>
            </p:blipFill>
            <p:spPr>
              <a:xfrm>
                <a:off x="3344779" y="2386914"/>
                <a:ext cx="1708484" cy="117367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47E8F3B-A7CC-4407-804D-6D0A6C94F1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288" t="11458" r="8059" b="62327"/>
              <a:stretch/>
            </p:blipFill>
            <p:spPr>
              <a:xfrm>
                <a:off x="3639093" y="439750"/>
                <a:ext cx="2345908" cy="1719189"/>
              </a:xfrm>
              <a:prstGeom prst="rect">
                <a:avLst/>
              </a:prstGeom>
            </p:spPr>
          </p:pic>
        </p:grp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551B2045-937D-4208-88F9-0F191135B7AA}"/>
                </a:ext>
              </a:extLst>
            </p:cNvPr>
            <p:cNvSpPr/>
            <p:nvPr/>
          </p:nvSpPr>
          <p:spPr>
            <a:xfrm>
              <a:off x="4571387" y="-685"/>
              <a:ext cx="870599" cy="5936253"/>
            </a:xfrm>
            <a:prstGeom prst="flowChartTerminator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      নি       র      ফি    ল্টা      র 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95721427-F8FD-45AD-8F6A-B336C7CE1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4626"/>
              </p:ext>
            </p:extLst>
          </p:nvPr>
        </p:nvGraphicFramePr>
        <p:xfrm>
          <a:off x="6245867" y="2085129"/>
          <a:ext cx="4760802" cy="236829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84420">
                  <a:extLst>
                    <a:ext uri="{9D8B030D-6E8A-4147-A177-3AD203B41FA5}">
                      <a16:colId xmlns:a16="http://schemas.microsoft.com/office/drawing/2014/main" val="1413095054"/>
                    </a:ext>
                  </a:extLst>
                </a:gridCol>
                <a:gridCol w="1976382">
                  <a:extLst>
                    <a:ext uri="{9D8B030D-6E8A-4147-A177-3AD203B41FA5}">
                      <a16:colId xmlns:a16="http://schemas.microsoft.com/office/drawing/2014/main" val="1233747786"/>
                    </a:ext>
                  </a:extLst>
                </a:gridCol>
              </a:tblGrid>
              <a:tr h="556069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ছাকনের পূর্বে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ছাকনের পরে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438235"/>
                  </a:ext>
                </a:extLst>
              </a:tr>
              <a:tr h="5963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571049"/>
                  </a:ext>
                </a:extLst>
              </a:tr>
              <a:tr h="5963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721669"/>
                  </a:ext>
                </a:extLst>
              </a:tr>
              <a:tr h="5963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05290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85651DF7-F021-412D-AD04-662F8F7C3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8" t="40277" r="64212" b="50704"/>
          <a:stretch/>
        </p:blipFill>
        <p:spPr>
          <a:xfrm>
            <a:off x="9284770" y="2973001"/>
            <a:ext cx="1227221" cy="11999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E10C5F-F3F8-4B04-9982-25DE5C782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8" t="40277" r="64212" b="50704"/>
          <a:stretch/>
        </p:blipFill>
        <p:spPr>
          <a:xfrm>
            <a:off x="7014821" y="2902441"/>
            <a:ext cx="1227221" cy="1221930"/>
          </a:xfrm>
          <a:prstGeom prst="rect">
            <a:avLst/>
          </a:prstGeo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D8C3E210-3A1B-4BD9-A13D-6644BA1D1C4C}"/>
              </a:ext>
            </a:extLst>
          </p:cNvPr>
          <p:cNvSpPr/>
          <p:nvPr/>
        </p:nvSpPr>
        <p:spPr>
          <a:xfrm>
            <a:off x="929997" y="571727"/>
            <a:ext cx="5030590" cy="5678905"/>
          </a:xfrm>
          <a:prstGeom prst="frame">
            <a:avLst>
              <a:gd name="adj1" fmla="val 365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7C254CAA-9417-4836-86C0-F2E6339C72B1}"/>
              </a:ext>
            </a:extLst>
          </p:cNvPr>
          <p:cNvSpPr/>
          <p:nvPr/>
        </p:nvSpPr>
        <p:spPr>
          <a:xfrm>
            <a:off x="6188482" y="1801552"/>
            <a:ext cx="5295748" cy="2875548"/>
          </a:xfrm>
          <a:prstGeom prst="frame">
            <a:avLst>
              <a:gd name="adj1" fmla="val 629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01729"/>
          </a:xfrm>
          <a:prstGeom prst="frame">
            <a:avLst>
              <a:gd name="adj1" fmla="val 2858"/>
            </a:avLst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45382" y="4878008"/>
            <a:ext cx="2453209" cy="10584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অনিরাপদ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পানি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82144" y="4878007"/>
            <a:ext cx="2453209" cy="10584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নিরাপদ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পানি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606</Words>
  <Application>Microsoft Office PowerPoint</Application>
  <PresentationFormat>Widescreen</PresentationFormat>
  <Paragraphs>112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Kalpurush</vt:lpstr>
      <vt:lpstr>NikoshBan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88018</dc:creator>
  <cp:lastModifiedBy>88018</cp:lastModifiedBy>
  <cp:revision>38</cp:revision>
  <dcterms:created xsi:type="dcterms:W3CDTF">2021-06-03T05:58:07Z</dcterms:created>
  <dcterms:modified xsi:type="dcterms:W3CDTF">2021-06-16T01:48:33Z</dcterms:modified>
</cp:coreProperties>
</file>