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7" r:id="rId2"/>
    <p:sldId id="301" r:id="rId3"/>
    <p:sldId id="300" r:id="rId4"/>
    <p:sldId id="303" r:id="rId5"/>
    <p:sldId id="299" r:id="rId6"/>
    <p:sldId id="280" r:id="rId7"/>
    <p:sldId id="281" r:id="rId8"/>
    <p:sldId id="309" r:id="rId9"/>
    <p:sldId id="310" r:id="rId10"/>
    <p:sldId id="306" r:id="rId11"/>
    <p:sldId id="308" r:id="rId12"/>
    <p:sldId id="275" r:id="rId13"/>
    <p:sldId id="27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6B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44" autoAdjust="0"/>
  </p:normalViewPr>
  <p:slideViewPr>
    <p:cSldViewPr snapToGrid="0" showGuides="1">
      <p:cViewPr varScale="1">
        <p:scale>
          <a:sx n="60" d="100"/>
          <a:sy n="60" d="100"/>
        </p:scale>
        <p:origin x="1116" y="7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4AE1-564E-4000-B766-B0AB3DD95B2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C5C50-7953-499A-B313-D6AD03BF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C5C50-7953-499A-B313-D6AD03BF3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2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0AB2-4AEA-4E3E-B860-AC3BCAA220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E3AB-9031-4828-A12C-81ECEE058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798B2-FCD1-4370-B2FE-AE6FA51A8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A153F-B4F6-405A-B384-B23173EA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9541-BFE9-4C55-B274-3BB695CF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4D3B-B684-44E9-9A02-EA855807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4A57-3D50-40A3-B811-CAC7CF48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3F039-F42B-4CF6-A4BE-C64476670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561B-439B-4D3B-B9BA-287A108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2DA89-F670-4520-95AF-8F1B761C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C98F-46D9-4C13-B401-6CCDD894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F20A1-1229-4DED-85FC-381DFC2D9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47BC6-7FF8-41FC-8929-4B912F9CC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E83EA-61BB-448D-BF72-72E78C64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D73BF-6A67-4FFF-92C4-7D0E39ED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723AA-C739-4386-9B6E-CA6C413A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A627-868A-44BC-AA92-01133636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F17ED-60F0-4A4C-97D7-8510D4CC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0C676-594B-4E9E-8EDD-16181825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5FB2B-A990-492E-920A-B973355E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252D-DCB5-4388-9ABA-1C8F9F1A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2A9F-32D4-4960-9091-812C861B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F73AC-0E0E-48DE-80D1-40697796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C9EAA-6CAE-4A3C-AFAF-EE219C25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C68C7-AD6D-4653-AE30-C15CDE81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70AC-F194-4920-8BB2-FE4D8FD1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0146-88B1-4891-A1DD-A22F05E9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45F8-0C3A-4FB3-BE43-7CC547F3D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2E429-3CE3-45EF-80A1-37B2CEC7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77A7A-DC2C-408B-8D50-314C2CB3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9E472-A9F4-4692-A1FC-E25ADCBF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C9CAF-7D79-4758-89F4-3DCA7EB8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4B-5E8E-4A4A-9D37-A6CAE597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192B-0A37-4F83-9680-F0453A25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884FB-7C28-4390-8571-E548D41E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909BC-ACF0-4084-9E42-F57C8C1FE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6788E-9E4F-4436-95F4-0B8ED45FF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553C4-AE0A-4ACD-9EAF-1FE2A4E2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CEBE1-D60B-4FA9-A9F6-650F7AA9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F6C0F-9E3C-4BC6-82A8-AEA1196C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60CF-7476-44B3-9FC6-68BB7664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C475D-8371-4C7A-9A48-D50F9F41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5DAD3-80E5-4A6E-AD76-92C65CCD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A0BD5-DFCF-4C50-A450-E18B2E09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6C29D-9DFC-4F9C-80D8-CED9B5FD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68B6B-81D8-4868-A271-99AE61E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7DF5B-CBD0-4219-83C5-861449CF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E455-D563-410F-B0AF-451CEF84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7C8B-7F25-4320-8349-39FF2E2E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0D063-7611-4078-A3CC-EA7D353EB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4A9F8-5D35-4BBC-B99C-B33F0AD2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F6429-3335-4763-8C04-DB158BAE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112FA-9BC8-4304-B92C-50DDDFD8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FB4D-32EA-4B58-8B43-2F749EAB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2850A-C093-49D8-B6BA-B8321C812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84AF9-594B-4A6C-B3D4-02915E21C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A8157-B1ED-4C19-819E-037BBBAE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C6024-4577-419A-9349-CE4C9D85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D7281-489A-4EAE-BBD8-7841969F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CC189-CE5A-41EB-8CEA-61DFB1A1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C113-ABA8-4144-9274-A5C2F5CB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2A5E-BC1B-4DDF-89F9-179786F48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A7E1-C6C0-48F2-9FA4-5B9E8CA9D4F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5B2F-34EF-468C-95DD-D83A584A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E2C08-9392-4FC4-9550-460905FDC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6F5B-C39A-4888-8C6B-151EB13F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DC768C-B2C6-4D00-BFEE-A3267440EEAE}"/>
              </a:ext>
            </a:extLst>
          </p:cNvPr>
          <p:cNvSpPr txBox="1"/>
          <p:nvPr/>
        </p:nvSpPr>
        <p:spPr>
          <a:xfrm>
            <a:off x="5276850" y="4548963"/>
            <a:ext cx="2034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Shonar Bangl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C8048-689B-4CB5-B99B-CE8A87F3F3A4}"/>
              </a:ext>
            </a:extLst>
          </p:cNvPr>
          <p:cNvSpPr/>
          <p:nvPr/>
        </p:nvSpPr>
        <p:spPr>
          <a:xfrm>
            <a:off x="1555318" y="1886696"/>
            <a:ext cx="744306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andapatraCMJ" pitchFamily="2" charset="0"/>
                <a:cs typeface="Shonar Bangla" pitchFamily="34" charset="0"/>
              </a:rPr>
              <a:t>স্বাগতম</a:t>
            </a:r>
            <a:r>
              <a:rPr lang="en-US" sz="239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honar Bangla" pitchFamily="34" charset="0"/>
              </a:rPr>
              <a:t> </a:t>
            </a:r>
          </a:p>
        </p:txBody>
      </p:sp>
      <p:pic>
        <p:nvPicPr>
          <p:cNvPr id="12" name="Picture 2" descr="C:\Users\Shafiq Rahman\Downloads\tropical-palm-tree-with-coconuts-symbol-isolated-vector-illustration_1284-1959.jpg">
            <a:extLst>
              <a:ext uri="{FF2B5EF4-FFF2-40B4-BE49-F238E27FC236}">
                <a16:creationId xmlns:a16="http://schemas.microsoft.com/office/drawing/2014/main" id="{B3DB7E2D-CB4A-406A-9918-95759B3A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50" y="1529081"/>
            <a:ext cx="3028532" cy="37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944B60-8748-4F14-804E-FEE590B98483}"/>
              </a:ext>
            </a:extLst>
          </p:cNvPr>
          <p:cNvSpPr/>
          <p:nvPr/>
        </p:nvSpPr>
        <p:spPr>
          <a:xfrm>
            <a:off x="128337" y="529390"/>
            <a:ext cx="11790947" cy="59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" marR="1354455" indent="-6350" algn="just">
              <a:lnSpc>
                <a:spcPct val="103000"/>
              </a:lnSpc>
              <a:spcBef>
                <a:spcPts val="0"/>
              </a:spcBef>
              <a:spcAft>
                <a:spcPts val="150"/>
              </a:spcAft>
            </a:pPr>
            <a:r>
              <a:rPr lang="en-GB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utonnyMJ" pitchFamily="2" charset="0"/>
              </a:rPr>
              <a:t>Cycas </a:t>
            </a:r>
            <a:r>
              <a:rPr lang="en-GB" sz="54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Gi †</a:t>
            </a:r>
            <a:r>
              <a:rPr lang="en-GB" sz="54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Kvivj‡qW</a:t>
            </a:r>
            <a:r>
              <a:rPr lang="en-GB" sz="54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</a:t>
            </a:r>
            <a:r>
              <a:rPr lang="en-GB" sz="54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: </a:t>
            </a:r>
            <a:endParaRPr lang="en-US" sz="5400" i="1" dirty="0">
              <a:solidFill>
                <a:srgbClr val="00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r>
              <a:rPr lang="en-GB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Cycas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Gi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cÖavb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g~‡ji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cv‡ki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w`‡K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Ø¨vMÖ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kvLv-cÖkvLv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K‡i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hv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gvwUi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DcwiZ‡ji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KvQvKvwQ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G‡m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Nb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mwbœweó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nq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Ges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mvgyw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`ªK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cÖevj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Gi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b¨vq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AvKvi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cÖvß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nq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GRb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¨ G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g~j‡K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Kvivj‡qW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e‡j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 †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Kvivj‡qW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gy‡ji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fZ‡i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Anabaena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Ges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Nostoc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bvgK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e¨v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‡±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wiqv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evm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K‡i</a:t>
            </a:r>
            <a:r>
              <a:rPr lang="en-GB" sz="5400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832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1353-1F2A-424F-84C2-55DC9DC2C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00050"/>
            <a:ext cx="11410950" cy="59245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800" b="0" i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Cycas 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Gi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cÖavb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_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v‡K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cÖavb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†_‡K †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QvU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QvU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kvLvg~j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ei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nq| G¸‡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jv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gvwUi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KvQvKvwQ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G‡m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Ø¨vMÖ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kvLvwš^Z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I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Nb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mwbœweó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nq|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G`i‡K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	†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Kvivj‡qW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	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</a:t>
            </a:r>
            <a:r>
              <a:rPr lang="en-GB" sz="5400" b="0" cap="none" dirty="0">
                <a:solidFill>
                  <a:srgbClr val="000000"/>
                </a:solidFill>
                <a:latin typeface="Gabriola" panose="04040605051002020D02" pitchFamily="82" charset="0"/>
                <a:ea typeface="Gabriola" panose="04040605051002020D02" pitchFamily="82" charset="0"/>
                <a:cs typeface="Gabriola" panose="04040605051002020D02" pitchFamily="82" charset="0"/>
              </a:rPr>
              <a:t> </a:t>
            </a:r>
            <a:r>
              <a:rPr lang="en-GB" sz="4800" b="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(Coralloid 	root)</a:t>
            </a:r>
            <a:r>
              <a:rPr lang="en-GB" sz="5400" b="0" cap="none" dirty="0">
                <a:solidFill>
                  <a:srgbClr val="000000"/>
                </a:solidFill>
                <a:latin typeface="Gabriola" panose="04040605051002020D02" pitchFamily="82" charset="0"/>
                <a:ea typeface="Gabriola" panose="04040605051002020D02" pitchFamily="82" charset="0"/>
                <a:cs typeface="Gabriola" panose="04040605051002020D02" pitchFamily="8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e‡j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cÖK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…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Zc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‡¶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kvLvg~j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4800" b="0" i="1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Nostoc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bv‡gi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bxjvf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meyR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ˆ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kevj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A_ev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e¨vK‡Uwiqv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w`‡q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AvµvšÍ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n‡q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Kvivj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ev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cÖevj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AvKvi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aviY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K‡i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e‡j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Kvivj‡qW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g~j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GB" sz="5400" b="0" cap="none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ejv</a:t>
            </a:r>
            <a:r>
              <a:rPr lang="en-GB" sz="5400" b="0" cap="none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nq|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306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8941"/>
            <a:ext cx="11582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ব্যবহারিক ক্লাসে একটি নমুনা উদ্ভিদ নিয়ে আলাপ করছিল, উদ্ভিদটির পাতা পক্কল যৌগিক,মুল  সামুদ্রিক প্রবালের মতো এবং এর শীর্ষে ফণা তোলা সাপের মাথার মতো স্ত্রী রে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পত্র দেখা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যায়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38" y="219167"/>
            <a:ext cx="2631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highlight>
                  <a:srgbClr val="00FFFF"/>
                </a:highlight>
              </a:rPr>
              <a:t>মূল্যায়ন</a:t>
            </a:r>
            <a:endParaRPr lang="en-US" sz="4400" b="1" dirty="0">
              <a:highlight>
                <a:srgbClr val="00FFFF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538" y="3429000"/>
            <a:ext cx="11712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(ক)শল্ক পত্র কী?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          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(খ)সাইকাস উদ্ভিদের ৪টি বৈশিষ্ট্য লিখ।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          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উদ্দীপকের উদ্ভিদটি যে গোত্রের অন্তর্ভুক্ত সেই গোত্রের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শনাক্তকারী বৈশিষ্ট্য লিখ।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							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(ঘ)উদ্দীপকে ঊল্লেখিত উদ্ভিদের অর্থনৈতিক গুরুত্ব বিশ্লেষণ কর।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366302" y="665946"/>
            <a:ext cx="32766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463605" y="240162"/>
            <a:ext cx="6095999" cy="1604680"/>
          </a:xfrm>
          <a:prstGeom prst="horizontalScroll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ysClr val="window" lastClr="FFFFFF"/>
                </a:solidFill>
                <a:latin typeface="AnandapatraEMJ" pitchFamily="2" charset="0"/>
                <a:cs typeface="NikoshBAN" pitchFamily="2" charset="0"/>
              </a:rPr>
              <a:t>evwoi</a:t>
            </a:r>
            <a:r>
              <a:rPr lang="en-US" sz="6600" b="1" dirty="0">
                <a:solidFill>
                  <a:sysClr val="window" lastClr="FFFFFF"/>
                </a:solidFill>
                <a:latin typeface="AnandapatraEMJ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ysClr val="window" lastClr="FFFFFF"/>
                </a:solidFill>
                <a:latin typeface="AnandapatraEMJ" pitchFamily="2" charset="0"/>
                <a:cs typeface="NikoshBAN" pitchFamily="2" charset="0"/>
              </a:rPr>
              <a:t>KvR</a:t>
            </a:r>
            <a:r>
              <a:rPr lang="en-US" sz="6600" b="1" dirty="0">
                <a:solidFill>
                  <a:sysClr val="window" lastClr="FFFFFF"/>
                </a:solidFill>
                <a:latin typeface="AnandapatraEMJ" pitchFamily="2" charset="0"/>
                <a:cs typeface="NikoshBAN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70200" y="5476821"/>
            <a:ext cx="80613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1977" y="24690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bn-BD" sz="2400" dirty="0">
              <a:solidFill>
                <a:srgbClr val="00206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6068" y="3300049"/>
            <a:ext cx="7540467" cy="30469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cycas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ফল দেখা যায় না কেন?</a:t>
            </a:r>
          </a:p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cycas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এর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টিশ্যু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কেমন?</a:t>
            </a:r>
          </a:p>
        </p:txBody>
      </p:sp>
    </p:spTree>
    <p:extLst>
      <p:ext uri="{BB962C8B-B14F-4D97-AF65-F5344CB8AC3E}">
        <p14:creationId xmlns:p14="http://schemas.microsoft.com/office/powerpoint/2010/main" val="26696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D16712F-B360-4B82-84B7-B81169FA95D7}"/>
              </a:ext>
            </a:extLst>
          </p:cNvPr>
          <p:cNvSpPr/>
          <p:nvPr/>
        </p:nvSpPr>
        <p:spPr>
          <a:xfrm>
            <a:off x="2660985" y="304800"/>
            <a:ext cx="1644593" cy="2054212"/>
          </a:xfrm>
          <a:prstGeom prst="ellipse">
            <a:avLst/>
          </a:prstGeom>
          <a:solidFill>
            <a:srgbClr val="06BA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EF036D-CD8D-4605-89D1-3295F371634B}"/>
              </a:ext>
            </a:extLst>
          </p:cNvPr>
          <p:cNvSpPr/>
          <p:nvPr/>
        </p:nvSpPr>
        <p:spPr>
          <a:xfrm>
            <a:off x="4516159" y="1688884"/>
            <a:ext cx="1967958" cy="20542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BE477F-2C30-469F-8D0C-32A0B4086B01}"/>
              </a:ext>
            </a:extLst>
          </p:cNvPr>
          <p:cNvSpPr/>
          <p:nvPr/>
        </p:nvSpPr>
        <p:spPr>
          <a:xfrm>
            <a:off x="6870033" y="3118964"/>
            <a:ext cx="1967958" cy="22724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5AA372-D9BB-4D85-ACF8-65609B87A02C}"/>
              </a:ext>
            </a:extLst>
          </p:cNvPr>
          <p:cNvSpPr/>
          <p:nvPr/>
        </p:nvSpPr>
        <p:spPr>
          <a:xfrm>
            <a:off x="9355027" y="4623314"/>
            <a:ext cx="1736835" cy="18737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EE1CC-1ED3-4AF4-96BA-772639723BCD}"/>
              </a:ext>
            </a:extLst>
          </p:cNvPr>
          <p:cNvSpPr txBox="1"/>
          <p:nvPr/>
        </p:nvSpPr>
        <p:spPr>
          <a:xfrm>
            <a:off x="256674" y="3850174"/>
            <a:ext cx="5065295" cy="2646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  <a:latin typeface="+mj-lt"/>
              </a:rPr>
              <a:t>আবারও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0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67940B5-747C-4C16-B18E-13DF598C9C4B}"/>
              </a:ext>
            </a:extLst>
          </p:cNvPr>
          <p:cNvSpPr txBox="1">
            <a:spLocks/>
          </p:cNvSpPr>
          <p:nvPr/>
        </p:nvSpPr>
        <p:spPr>
          <a:xfrm>
            <a:off x="124843" y="1541436"/>
            <a:ext cx="4446878" cy="4098923"/>
          </a:xfrm>
          <a:prstGeom prst="rect">
            <a:avLst/>
          </a:prstGeom>
          <a:noFill/>
        </p:spPr>
        <p:txBody>
          <a:bodyPr vert="horz">
            <a:normAutofit fontScale="6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6400" dirty="0"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BD" sz="6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6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হাম্মদ</a:t>
            </a:r>
            <a:r>
              <a:rPr lang="en-US" sz="6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6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শফিকুর</a:t>
            </a:r>
            <a:r>
              <a:rPr lang="bn-BD" sz="6400" dirty="0">
                <a:solidFill>
                  <a:schemeClr val="tx1"/>
                </a:solidFill>
                <a:latin typeface="PinkiyMJ" pitchFamily="2" charset="0"/>
                <a:cs typeface="NikoshBAN" pitchFamily="2" charset="0"/>
              </a:rPr>
              <a:t> রহমান</a:t>
            </a:r>
          </a:p>
          <a:p>
            <a:pPr>
              <a:spcBef>
                <a:spcPts val="0"/>
              </a:spcBef>
            </a:pPr>
            <a:r>
              <a:rPr lang="bn-BD" sz="6400" dirty="0">
                <a:solidFill>
                  <a:schemeClr val="tx1"/>
                </a:solidFill>
                <a:latin typeface="BhrahmaputraCMJ" pitchFamily="2" charset="0"/>
                <a:cs typeface="NikoshBAN" pitchFamily="2" charset="0"/>
              </a:rPr>
              <a:t>প্রভাষক জীববিজ্ঞান</a:t>
            </a:r>
          </a:p>
          <a:p>
            <a:pPr>
              <a:spcBef>
                <a:spcPts val="0"/>
              </a:spcBef>
            </a:pPr>
            <a:r>
              <a:rPr lang="bn-BD" sz="5800" dirty="0">
                <a:solidFill>
                  <a:schemeClr val="tx1"/>
                </a:solidFill>
                <a:latin typeface="BhrahmaputraCMJ" pitchFamily="2" charset="0"/>
                <a:cs typeface="NikoshBAN" pitchFamily="2" charset="0"/>
              </a:rPr>
              <a:t>কাজী নোমান আহমেদ ডিগ্রী কলেজ</a:t>
            </a:r>
          </a:p>
          <a:p>
            <a:pPr>
              <a:spcBef>
                <a:spcPts val="0"/>
              </a:spcBef>
            </a:pPr>
            <a:r>
              <a:rPr lang="bn-BD" sz="6400" dirty="0">
                <a:solidFill>
                  <a:schemeClr val="tx1"/>
                </a:solidFill>
                <a:latin typeface="BhrahmaputraCMJ" pitchFamily="2" charset="0"/>
                <a:cs typeface="NikoshBAN" pitchFamily="2" charset="0"/>
              </a:rPr>
              <a:t>মুরাদনগর,</a:t>
            </a:r>
            <a:r>
              <a:rPr lang="en-US" sz="6400" dirty="0">
                <a:solidFill>
                  <a:schemeClr val="tx1"/>
                </a:solidFill>
                <a:latin typeface="BhrahmaputraCMJ" pitchFamily="2" charset="0"/>
                <a:cs typeface="NikoshBAN" pitchFamily="2" charset="0"/>
              </a:rPr>
              <a:t> </a:t>
            </a:r>
            <a:r>
              <a:rPr lang="bn-BD" sz="6400" dirty="0">
                <a:solidFill>
                  <a:schemeClr val="tx1"/>
                </a:solidFill>
                <a:latin typeface="BhrahmaputraCMJ" pitchFamily="2" charset="0"/>
                <a:cs typeface="NikoshBAN" pitchFamily="2" charset="0"/>
              </a:rPr>
              <a:t>কুমিল্লা।</a:t>
            </a:r>
          </a:p>
          <a:p>
            <a:pPr>
              <a:spcBef>
                <a:spcPts val="0"/>
              </a:spcBef>
            </a:pPr>
            <a:r>
              <a:rPr lang="bn-BD" sz="5800" dirty="0">
                <a:solidFill>
                  <a:schemeClr val="tx1"/>
                </a:solidFill>
                <a:latin typeface="Berlin Sans FB Demi" pitchFamily="34" charset="0"/>
                <a:cs typeface="NikoshBAN" pitchFamily="2" charset="0"/>
              </a:rPr>
              <a:t>মোবাইলঃ</a:t>
            </a:r>
            <a:r>
              <a:rPr lang="bn-BD" sz="6400" dirty="0">
                <a:solidFill>
                  <a:schemeClr val="tx1"/>
                </a:solidFill>
                <a:latin typeface="Berlin Sans FB Demi" pitchFamily="34" charset="0"/>
                <a:cs typeface="NikoshBAN" pitchFamily="2" charset="0"/>
              </a:rPr>
              <a:t> </a:t>
            </a:r>
            <a:r>
              <a:rPr lang="bn-BD" sz="5800" dirty="0">
                <a:solidFill>
                  <a:schemeClr val="tx1"/>
                </a:solidFill>
                <a:latin typeface="Berlin Sans FB Demi" pitchFamily="34" charset="0"/>
                <a:cs typeface="NikoshBAN" pitchFamily="2" charset="0"/>
              </a:rPr>
              <a:t>০১৭২১৩৬৮৯৩২</a:t>
            </a:r>
            <a:r>
              <a:rPr lang="en-US" sz="6400" dirty="0">
                <a:solidFill>
                  <a:schemeClr val="tx1"/>
                </a:solidFill>
                <a:latin typeface="Berlin Sans FB Demi" pitchFamily="34" charset="0"/>
                <a:cs typeface="NikoshBAN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241A7DE-2560-4B6B-AF5A-84FB92D3806E}"/>
              </a:ext>
            </a:extLst>
          </p:cNvPr>
          <p:cNvSpPr txBox="1">
            <a:spLocks/>
          </p:cNvSpPr>
          <p:nvPr/>
        </p:nvSpPr>
        <p:spPr>
          <a:xfrm>
            <a:off x="7915666" y="459402"/>
            <a:ext cx="3274859" cy="984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0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8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4112BB8-9177-4894-BFE0-C2DCA5B49DFA}"/>
              </a:ext>
            </a:extLst>
          </p:cNvPr>
          <p:cNvSpPr txBox="1">
            <a:spLocks/>
          </p:cNvSpPr>
          <p:nvPr/>
        </p:nvSpPr>
        <p:spPr>
          <a:xfrm>
            <a:off x="7915666" y="1926878"/>
            <a:ext cx="3907541" cy="3841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>
            <a:normAutofit fontScale="5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73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73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7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7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 2"/>
              <a:buNone/>
            </a:pPr>
            <a:r>
              <a:rPr lang="en-US" sz="7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জীববিজ্ঞান</a:t>
            </a:r>
            <a:endParaRPr lang="en-US" sz="7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 2"/>
              <a:buNone/>
            </a:pPr>
            <a:r>
              <a:rPr lang="en-US" sz="7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7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 2"/>
              <a:buNone/>
            </a:pP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খ্রি:</a:t>
            </a:r>
            <a:endParaRPr lang="en-US" sz="7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itle 22">
            <a:extLst>
              <a:ext uri="{FF2B5EF4-FFF2-40B4-BE49-F238E27FC236}">
                <a16:creationId xmlns:a16="http://schemas.microsoft.com/office/drawing/2014/main" id="{B31A5B83-A9DA-4081-B526-A277C3FFE08A}"/>
              </a:ext>
            </a:extLst>
          </p:cNvPr>
          <p:cNvSpPr txBox="1">
            <a:spLocks/>
          </p:cNvSpPr>
          <p:nvPr/>
        </p:nvSpPr>
        <p:spPr>
          <a:xfrm>
            <a:off x="547660" y="569814"/>
            <a:ext cx="3680621" cy="117951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48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0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8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85E3A-DC48-47D4-818D-55C3BBE2A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2" y="423277"/>
            <a:ext cx="2898223" cy="2704934"/>
          </a:xfrm>
          <a:prstGeom prst="rect">
            <a:avLst/>
          </a:prstGeom>
        </p:spPr>
      </p:pic>
      <p:pic>
        <p:nvPicPr>
          <p:cNvPr id="11" name="Picture 10" descr="E:\B=6648.jpg">
            <a:extLst>
              <a:ext uri="{FF2B5EF4-FFF2-40B4-BE49-F238E27FC236}">
                <a16:creationId xmlns:a16="http://schemas.microsoft.com/office/drawing/2014/main" id="{C612C2D3-4A0C-468F-8793-9139137D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183" y="1371298"/>
            <a:ext cx="633019" cy="75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2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fiq Rahman\Downloads\images (1).jpg">
            <a:extLst>
              <a:ext uri="{FF2B5EF4-FFF2-40B4-BE49-F238E27FC236}">
                <a16:creationId xmlns:a16="http://schemas.microsoft.com/office/drawing/2014/main" id="{3A4AEE1E-4FD7-4BC3-8D9B-4E1A9647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3" y="465084"/>
            <a:ext cx="3530479" cy="30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CBE26A4-6694-4753-B13A-A385EC15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65084"/>
            <a:ext cx="3530480" cy="305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Shafiq Rahman\Downloads\images (16).jpg">
            <a:extLst>
              <a:ext uri="{FF2B5EF4-FFF2-40B4-BE49-F238E27FC236}">
                <a16:creationId xmlns:a16="http://schemas.microsoft.com/office/drawing/2014/main" id="{4947EB5A-0122-44FC-94AA-5B4C3FD5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08" y="359850"/>
            <a:ext cx="3381215" cy="30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28A4CA-BA0D-4DAD-A079-F767AEB951FE}"/>
              </a:ext>
            </a:extLst>
          </p:cNvPr>
          <p:cNvSpPr txBox="1"/>
          <p:nvPr/>
        </p:nvSpPr>
        <p:spPr>
          <a:xfrm>
            <a:off x="1261084" y="3794143"/>
            <a:ext cx="218974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</a:rPr>
              <a:t>ধান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5F5B6-3B4A-4B89-AF56-967FD165033D}"/>
              </a:ext>
            </a:extLst>
          </p:cNvPr>
          <p:cNvSpPr txBox="1"/>
          <p:nvPr/>
        </p:nvSpPr>
        <p:spPr>
          <a:xfrm>
            <a:off x="5161546" y="3760917"/>
            <a:ext cx="159217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/>
              <a:t>আম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7FB3F-8EBB-4737-A1AD-6F84E456A8C1}"/>
              </a:ext>
            </a:extLst>
          </p:cNvPr>
          <p:cNvSpPr txBox="1"/>
          <p:nvPr/>
        </p:nvSpPr>
        <p:spPr>
          <a:xfrm>
            <a:off x="8282543" y="3696300"/>
            <a:ext cx="353048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</a:rPr>
              <a:t>নারকেল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5F5F2-1DCD-4ADD-B3AF-419F3A3A8F02}"/>
              </a:ext>
            </a:extLst>
          </p:cNvPr>
          <p:cNvSpPr txBox="1"/>
          <p:nvPr/>
        </p:nvSpPr>
        <p:spPr>
          <a:xfrm>
            <a:off x="1736558" y="5171273"/>
            <a:ext cx="976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পরের ছবিটি লক্ষ কর</a:t>
            </a:r>
            <a:endParaRPr lang="en-US" sz="6000" dirty="0"/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42F18BCA-11FD-47C1-9F09-7C093593E43F}"/>
              </a:ext>
            </a:extLst>
          </p:cNvPr>
          <p:cNvSpPr/>
          <p:nvPr/>
        </p:nvSpPr>
        <p:spPr>
          <a:xfrm>
            <a:off x="9336667" y="543678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17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FAADAFC-F8D3-421E-8300-687D4CA48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83" y="834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669BD-7F40-465C-81A3-D0CC29690AD0}"/>
              </a:ext>
            </a:extLst>
          </p:cNvPr>
          <p:cNvSpPr txBox="1"/>
          <p:nvPr/>
        </p:nvSpPr>
        <p:spPr>
          <a:xfrm>
            <a:off x="5406190" y="4698015"/>
            <a:ext cx="6352673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Cycas </a:t>
            </a:r>
            <a:r>
              <a:rPr lang="en-US" sz="8800" b="1" dirty="0">
                <a:cs typeface="+mj-cs"/>
              </a:rPr>
              <a:t> </a:t>
            </a:r>
            <a:r>
              <a:rPr lang="en-US" sz="8800" b="1" dirty="0" err="1">
                <a:cs typeface="+mj-cs"/>
              </a:rPr>
              <a:t>উদ্ভিদ</a:t>
            </a:r>
            <a:endParaRPr lang="en-US" sz="8800" b="1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F5D6D-26D7-426D-AD6E-6D5D0B21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9016" cy="46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03C4F2-F78C-4218-B0B6-A071A1090224}"/>
              </a:ext>
            </a:extLst>
          </p:cNvPr>
          <p:cNvSpPr/>
          <p:nvPr/>
        </p:nvSpPr>
        <p:spPr>
          <a:xfrm>
            <a:off x="3742602" y="4457855"/>
            <a:ext cx="8049541" cy="12003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৩. Cycas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কোরালয়েড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জীবাষ্ম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25BAF-2B91-4A93-8FB8-60B12632280B}"/>
              </a:ext>
            </a:extLst>
          </p:cNvPr>
          <p:cNvSpPr txBox="1"/>
          <p:nvPr/>
        </p:nvSpPr>
        <p:spPr>
          <a:xfrm>
            <a:off x="3694784" y="429540"/>
            <a:ext cx="814517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7200" b="1" dirty="0">
                <a:solidFill>
                  <a:srgbClr val="002060"/>
                </a:solidFill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002060"/>
                </a:solidFill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7200" b="1" dirty="0">
                <a:solidFill>
                  <a:srgbClr val="002060"/>
                </a:solidFill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26A5B28-E6F7-48B4-81AF-714025169E2B}"/>
              </a:ext>
            </a:extLst>
          </p:cNvPr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9DDEC-0107-4BF7-8783-3FB1ADA527D1}"/>
              </a:ext>
            </a:extLst>
          </p:cNvPr>
          <p:cNvSpPr txBox="1"/>
          <p:nvPr/>
        </p:nvSpPr>
        <p:spPr>
          <a:xfrm flipH="1">
            <a:off x="3909630" y="1942972"/>
            <a:ext cx="814517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IN" sz="4000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১.Cycas</a:t>
            </a:r>
            <a:r>
              <a:rPr lang="en-US" sz="40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 উদ্ভিদ চিনতে পারবে</a:t>
            </a:r>
            <a:r>
              <a:rPr lang="en-US" sz="4000" b="1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4FC1A-AB15-4320-A6C1-F5CE2B70DB37}"/>
              </a:ext>
            </a:extLst>
          </p:cNvPr>
          <p:cNvSpPr txBox="1"/>
          <p:nvPr/>
        </p:nvSpPr>
        <p:spPr>
          <a:xfrm flipH="1">
            <a:off x="4043581" y="3099318"/>
            <a:ext cx="774856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600" b="1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২.Cycas</a:t>
            </a:r>
            <a:r>
              <a:rPr lang="en-US" sz="3600" b="1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highlight>
                  <a:srgbClr val="FFFF00"/>
                </a:highlight>
                <a:latin typeface="Prothoma" pitchFamily="2" charset="0"/>
                <a:cs typeface="NikoshBAN" pitchFamily="2" charset="0"/>
              </a:rPr>
              <a:t>I </a:t>
            </a:r>
            <a:r>
              <a:rPr lang="en-US" sz="3600" b="1" dirty="0" err="1">
                <a:highlight>
                  <a:srgbClr val="FFFF00"/>
                </a:highlight>
                <a:latin typeface="Prothoma" pitchFamily="2" charset="0"/>
                <a:cs typeface="NikoshBAN" pitchFamily="2" charset="0"/>
              </a:rPr>
              <a:t>MVb</a:t>
            </a:r>
            <a:r>
              <a:rPr lang="en-US" sz="3600" b="1" dirty="0">
                <a:highlight>
                  <a:srgbClr val="FFFF00"/>
                </a:highlight>
                <a:latin typeface="Prothoma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93454E-C605-47F0-9A0E-D429E15FA312}"/>
              </a:ext>
            </a:extLst>
          </p:cNvPr>
          <p:cNvSpPr/>
          <p:nvPr/>
        </p:nvSpPr>
        <p:spPr>
          <a:xfrm>
            <a:off x="2721676" y="1370363"/>
            <a:ext cx="323602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4AEF92-79EC-4A71-8484-250C53AFDE80}"/>
              </a:ext>
            </a:extLst>
          </p:cNvPr>
          <p:cNvSpPr/>
          <p:nvPr/>
        </p:nvSpPr>
        <p:spPr>
          <a:xfrm flipH="1">
            <a:off x="3045278" y="2178603"/>
            <a:ext cx="311726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0774B3-A0C0-4357-904B-3F26CFDD2110}"/>
              </a:ext>
            </a:extLst>
          </p:cNvPr>
          <p:cNvSpPr/>
          <p:nvPr/>
        </p:nvSpPr>
        <p:spPr>
          <a:xfrm>
            <a:off x="3222173" y="3134943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D0BC18-8167-462C-BCC0-658996E22798}"/>
              </a:ext>
            </a:extLst>
          </p:cNvPr>
          <p:cNvSpPr/>
          <p:nvPr/>
        </p:nvSpPr>
        <p:spPr>
          <a:xfrm>
            <a:off x="3055574" y="3958318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57C554E-D5E4-4076-B4F0-DABA244A58DB}"/>
              </a:ext>
            </a:extLst>
          </p:cNvPr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id="{29FBE030-50CD-4710-96A3-BCCE5760CD5E}"/>
              </a:ext>
            </a:extLst>
          </p:cNvPr>
          <p:cNvGrpSpPr/>
          <p:nvPr/>
        </p:nvGrpSpPr>
        <p:grpSpPr>
          <a:xfrm rot="18596622">
            <a:off x="-783595" y="3354692"/>
            <a:ext cx="3869844" cy="400805"/>
            <a:chOff x="-3200400" y="3314700"/>
            <a:chExt cx="6246421" cy="228601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6C0CE5F1-C020-41E8-91C7-4E242568D030}"/>
                </a:ext>
              </a:extLst>
            </p:cNvPr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8F9B2680-B1D7-4A88-B187-A67CEA5FC391}"/>
                </a:ext>
              </a:extLst>
            </p:cNvPr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168C039-1D24-49A9-9E75-AAC30D89255C}"/>
              </a:ext>
            </a:extLst>
          </p:cNvPr>
          <p:cNvSpPr/>
          <p:nvPr/>
        </p:nvSpPr>
        <p:spPr>
          <a:xfrm>
            <a:off x="2823591" y="1764087"/>
            <a:ext cx="951818" cy="901974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59060E-2CAD-4EDD-9209-83FDA14C7C70}"/>
              </a:ext>
            </a:extLst>
          </p:cNvPr>
          <p:cNvSpPr/>
          <p:nvPr/>
        </p:nvSpPr>
        <p:spPr>
          <a:xfrm>
            <a:off x="2877094" y="2749737"/>
            <a:ext cx="1032536" cy="98754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E0B941-BA6A-45A6-9B7B-670D2DE0FA39}"/>
              </a:ext>
            </a:extLst>
          </p:cNvPr>
          <p:cNvSpPr/>
          <p:nvPr/>
        </p:nvSpPr>
        <p:spPr>
          <a:xfrm>
            <a:off x="2728913" y="3848150"/>
            <a:ext cx="959029" cy="901974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5954B6-67E1-484F-AF73-8B54386E3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28" r="16711"/>
          <a:stretch/>
        </p:blipFill>
        <p:spPr>
          <a:xfrm>
            <a:off x="2387491" y="874353"/>
            <a:ext cx="1056053" cy="8707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77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30" y="373621"/>
            <a:ext cx="6457685" cy="972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Cycas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0" y="-4038599"/>
            <a:ext cx="6324600" cy="702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0" y="-3886199"/>
            <a:ext cx="6324600" cy="702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0" y="-1702527"/>
            <a:ext cx="4495800" cy="499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48951" y="316899"/>
            <a:ext cx="3632232" cy="1803853"/>
            <a:chOff x="6624950" y="316899"/>
            <a:chExt cx="2247899" cy="180385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950" y="316899"/>
              <a:ext cx="2247899" cy="167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04167" y="1289755"/>
              <a:ext cx="558735" cy="8309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১</a:t>
              </a:r>
              <a:endPara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48951" y="3295043"/>
            <a:ext cx="3485323" cy="1442206"/>
            <a:chOff x="6705599" y="2197734"/>
            <a:chExt cx="2167250" cy="144220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599" y="2197734"/>
              <a:ext cx="2167250" cy="1442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373779" y="2624277"/>
              <a:ext cx="406335" cy="101566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২</a:t>
              </a:r>
              <a:endParaRPr lang="en-US" sz="6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5000" y="1994177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825" y="1833758"/>
            <a:ext cx="644809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ণ্বিত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1655" y="240792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69" y="3286686"/>
            <a:ext cx="644809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পাতাগুলো পক্ষল যৌগিক,বৃহৎ।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5909" y="4739615"/>
            <a:ext cx="640641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ছোট পাতাগুলো কুন্ডলিত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828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718" y="398789"/>
            <a:ext cx="5995039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৪</a:t>
            </a:r>
            <a:r>
              <a:rPr lang="en-US" sz="4400" b="1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স্ত্রী</a:t>
            </a:r>
            <a:r>
              <a:rPr lang="en-US" sz="4400" b="1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Cycas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উদ্ভিদের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শীর্ষে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সাপের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ফনার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ন্যায়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স্ত্রীরেণু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তৈরি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718" y="2649289"/>
            <a:ext cx="5995039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 হয় এবং বীজ নগ্ন অবস্থায় থাকে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719" y="4433350"/>
            <a:ext cx="599503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প্রবালের ন্যায় মূল বিদ্যমান।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0D9813-4B28-4C78-96DB-B2993CB9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1" tIns="0" rIns="2507460" bIns="952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2FC70E5-E7AA-47B7-B09E-93770506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09" y="831006"/>
            <a:ext cx="1109284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Cycas</a:t>
            </a: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SutonnyMJ" pitchFamily="2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Gi </a:t>
            </a:r>
            <a:r>
              <a:rPr kumimoji="0" lang="en-GB" altLang="en-US" sz="5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kbv³Kvix</a:t>
            </a: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ˆ</a:t>
            </a:r>
            <a:r>
              <a:rPr kumimoji="0" lang="en-GB" altLang="en-US" sz="5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ewkó</a:t>
            </a: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¨- 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endParaRPr kumimoji="0" lang="en-GB" altLang="en-US" sz="5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arashCMJ" pitchFamily="2" charset="0"/>
              <a:ea typeface="SutonnyMJ" pitchFamily="2" charset="0"/>
              <a:cs typeface="ParashSushreeMJ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1|</a:t>
            </a: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Arial" panose="020B0604020202020204" pitchFamily="34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Dw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™¢` Lvov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cvg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RvZxq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,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exR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Drcbœ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nq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wKš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‘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dj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Drcbœ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nq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bv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|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rashCMJ" pitchFamily="2" charset="0"/>
              <a:cs typeface="ParashSushreeMJ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2|</a:t>
            </a: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Arial" panose="020B0604020202020204" pitchFamily="34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cvZv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e„nr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,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c¶j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†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hŠwMK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,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Kv‡Ûi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gv_vi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w`‡K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mwc©jvKv‡i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mw¾Z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|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rashCMJ" pitchFamily="2" charset="0"/>
              <a:cs typeface="ParashSushreeMJ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3|</a:t>
            </a: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Arial" panose="020B0604020202020204" pitchFamily="34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KwP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cvZvi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fv‡b©kb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mviwm‡bU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(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KzÛwjZ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)|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rashCMJ" pitchFamily="2" charset="0"/>
              <a:cs typeface="ParashSushreeMJ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4|</a:t>
            </a: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Arial" panose="020B0604020202020204" pitchFamily="34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†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Kvivj‡qW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†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MŠY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g~j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_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v‡K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|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rashCMJ" pitchFamily="2" charset="0"/>
              <a:cs typeface="ParashSushreeMJ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5|</a:t>
            </a: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Arial" panose="020B0604020202020204" pitchFamily="34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cys‡iYycÎ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†÷ª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vwejvm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ˆ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Zwi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K‡i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wKš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‘ ¯¿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x‡iYycÎ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†÷ª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vwejvm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ˆ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Zwi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K‡i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 </a:t>
            </a:r>
            <a:r>
              <a:rPr kumimoji="0" lang="en-GB" alt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bv</a:t>
            </a:r>
            <a:r>
              <a:rPr kumimoji="0" lang="en-GB" alt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rashCMJ" pitchFamily="2" charset="0"/>
                <a:ea typeface="SutonnyMJ" pitchFamily="2" charset="0"/>
                <a:cs typeface="ParashSushreeMJ" panose="00000400000000000000" pitchFamily="2" charset="0"/>
              </a:rPr>
              <a:t>|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rashCMJ" pitchFamily="2" charset="0"/>
              <a:cs typeface="ParashSushree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9DBC0-992D-40FC-99A0-2B043B157765}"/>
              </a:ext>
            </a:extLst>
          </p:cNvPr>
          <p:cNvSpPr/>
          <p:nvPr/>
        </p:nvSpPr>
        <p:spPr>
          <a:xfrm>
            <a:off x="361950" y="335845"/>
            <a:ext cx="114681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6| </a:t>
            </a:r>
            <a:r>
              <a:rPr lang="en-GB" alt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Cycas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- Gi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cÖavb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†`n †¯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úv‡ivdvBU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|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GwU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g~j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,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KvÐ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I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cvZvq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we‡fw`Z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|  </a:t>
            </a:r>
            <a:endParaRPr lang="en-US" altLang="en-US" sz="4000" dirty="0">
              <a:solidFill>
                <a:srgbClr val="000000"/>
              </a:solidFill>
              <a:latin typeface="KarnaphuliMJ" pitchFamily="2" charset="0"/>
              <a:cs typeface="KarnaphuliMJ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7| </a:t>
            </a:r>
            <a:r>
              <a:rPr lang="en-GB" alt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Cycas-</a:t>
            </a:r>
            <a:r>
              <a:rPr lang="en-GB" altLang="en-US" sz="4400" i="1" dirty="0">
                <a:solidFill>
                  <a:srgbClr val="000000"/>
                </a:solidFill>
                <a:latin typeface="KarnaphuliMJ" pitchFamily="2" charset="0"/>
                <a:ea typeface="Times New Roman" panose="02020603050405020304" pitchFamily="18" charset="0"/>
                <a:cs typeface="KarnaphuliMJ" pitchFamily="2" charset="0"/>
              </a:rPr>
              <a:t> 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G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Mf©vkq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,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Mf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©`Û I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Mf©gyÛ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†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bB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|  </a:t>
            </a:r>
            <a:endParaRPr lang="en-US" altLang="en-US" sz="4000" dirty="0">
              <a:solidFill>
                <a:srgbClr val="000000"/>
              </a:solidFill>
              <a:latin typeface="KarnaphuliMJ" pitchFamily="2" charset="0"/>
              <a:cs typeface="KarnaphuliMJ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8</a:t>
            </a:r>
            <a:r>
              <a:rPr lang="en-GB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SutonnyMJ" pitchFamily="2" charset="0"/>
                <a:cs typeface="Times New Roman" panose="02020603050405020304" pitchFamily="18" charset="0"/>
              </a:rPr>
              <a:t>|</a:t>
            </a:r>
            <a:r>
              <a:rPr lang="en-GB" alt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SutonnyMJ" pitchFamily="2" charset="0"/>
                <a:cs typeface="Times New Roman" panose="02020603050405020304" pitchFamily="18" charset="0"/>
              </a:rPr>
              <a:t> </a:t>
            </a:r>
            <a:r>
              <a:rPr lang="en-GB" alt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Cycas</a:t>
            </a:r>
            <a:r>
              <a:rPr lang="en-GB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G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Mf©vkq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bv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_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vKvq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dj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nq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bv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| </a:t>
            </a:r>
            <a:endParaRPr lang="en-US" altLang="en-US" sz="4000" dirty="0">
              <a:solidFill>
                <a:srgbClr val="000000"/>
              </a:solidFill>
              <a:latin typeface="KarnaphuliMJ" pitchFamily="2" charset="0"/>
              <a:cs typeface="KarnaphuliMJ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9|</a:t>
            </a:r>
            <a:r>
              <a:rPr lang="en-GB" altLang="en-US" sz="4400" i="1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Cycas-</a:t>
            </a:r>
            <a:r>
              <a:rPr lang="en-GB" altLang="en-US" sz="4400" i="1" dirty="0">
                <a:solidFill>
                  <a:srgbClr val="000000"/>
                </a:solidFill>
                <a:latin typeface="KarnaphuliMJ" pitchFamily="2" charset="0"/>
                <a:ea typeface="Times New Roman" panose="02020603050405020304" pitchFamily="18" charset="0"/>
                <a:cs typeface="KarnaphuliMJ" pitchFamily="2" charset="0"/>
              </a:rPr>
              <a:t> 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G  †K †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Kvivj‡qW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g~j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eZg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©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vb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_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v‡K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| </a:t>
            </a:r>
            <a:endParaRPr lang="en-US" altLang="en-US" sz="4000" dirty="0">
              <a:solidFill>
                <a:srgbClr val="000000"/>
              </a:solidFill>
              <a:latin typeface="KarnaphuliMJ" pitchFamily="2" charset="0"/>
              <a:cs typeface="KarnaphuliMJ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10|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wØwb‡lK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nq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bv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,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kuvm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wb‡l‡Ki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c~‡e©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m„wó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nq,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ZvB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kuvm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n¨vcø‡qW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|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11|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RvB‡jg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wUky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¨‡Z †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f‡mj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i="1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(</a:t>
            </a:r>
            <a:r>
              <a:rPr lang="en-GB" alt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Gnetum</a:t>
            </a:r>
            <a:r>
              <a:rPr lang="en-GB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e¨wZKªg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) I †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d¬v‡qg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wUky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¨‡Z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m½x‡Kvl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 </a:t>
            </a:r>
            <a:r>
              <a:rPr lang="en-GB" altLang="en-US" sz="4400" dirty="0" err="1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Abycw</a:t>
            </a:r>
            <a:r>
              <a:rPr lang="en-GB" altLang="en-US" sz="4400" dirty="0">
                <a:solidFill>
                  <a:srgbClr val="000000"/>
                </a:solidFill>
                <a:latin typeface="KarnaphuliMJ" pitchFamily="2" charset="0"/>
                <a:ea typeface="SutonnyMJ" pitchFamily="2" charset="0"/>
                <a:cs typeface="KarnaphuliMJ" pitchFamily="2" charset="0"/>
              </a:rPr>
              <a:t>¯’Z| </a:t>
            </a:r>
            <a:endParaRPr lang="en-GB" altLang="en-US" sz="6000" dirty="0">
              <a:solidFill>
                <a:srgbClr val="000000"/>
              </a:solidFill>
              <a:latin typeface="KarnaphuliMJ" pitchFamily="2" charset="0"/>
              <a:cs typeface="Karnaphul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639</Words>
  <Application>Microsoft Office PowerPoint</Application>
  <PresentationFormat>Widescreen</PresentationFormat>
  <Paragraphs>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AnandapatraCMJ</vt:lpstr>
      <vt:lpstr>AnandapatraEMJ</vt:lpstr>
      <vt:lpstr>Arial</vt:lpstr>
      <vt:lpstr>Berlin Sans FB Demi</vt:lpstr>
      <vt:lpstr>BhrahmaputraCMJ</vt:lpstr>
      <vt:lpstr>Calibri</vt:lpstr>
      <vt:lpstr>Calibri Light</vt:lpstr>
      <vt:lpstr>Gabriola</vt:lpstr>
      <vt:lpstr>KarnaphuliMJ</vt:lpstr>
      <vt:lpstr>NikoshBAN</vt:lpstr>
      <vt:lpstr>ParashCMJ</vt:lpstr>
      <vt:lpstr>ParashSushreeMJ</vt:lpstr>
      <vt:lpstr>PinkiyMJ</vt:lpstr>
      <vt:lpstr>Prothoma</vt:lpstr>
      <vt:lpstr>Shonar Bangla</vt:lpstr>
      <vt:lpstr>SutonnyMJ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Cycas  এর  বৈশিষ্ট্য</vt:lpstr>
      <vt:lpstr>PowerPoint Presentation</vt:lpstr>
      <vt:lpstr>PowerPoint Presentation</vt:lpstr>
      <vt:lpstr>PowerPoint Presentation</vt:lpstr>
      <vt:lpstr>PowerPoint Presentation</vt:lpstr>
      <vt:lpstr>Cycas Gi cÖavb g~j _v‡K| cÖavb g~j †_‡K †QvU †QvU kvLvg~j †ei nq| G¸‡jv gvwUi KvQvKvwQ G‡m Ø¨vMÖ kvLvwš^Z I Nb mwbœweó nq| G`i‡K  †Kvivj‡qW  g~j (Coralloid  root) e‡j| cÖK…Zc‡¶ kvLvg~j Nostoc bv‡gi bxjvf meyR ˆkevj A_ev e¨vK‡Uwiqv w`‡q AvµvšÍ n‡q †Kvivj ev cÖevj AvKvi aviY K‡i e‡j †Kvivj‡qW g~j ejv nq|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CEUSC</dc:creator>
  <cp:lastModifiedBy>shafiqur rahman</cp:lastModifiedBy>
  <cp:revision>200</cp:revision>
  <dcterms:created xsi:type="dcterms:W3CDTF">2017-11-20T14:31:16Z</dcterms:created>
  <dcterms:modified xsi:type="dcterms:W3CDTF">2021-06-16T06:03:26Z</dcterms:modified>
</cp:coreProperties>
</file>