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70" r:id="rId9"/>
    <p:sldId id="265" r:id="rId10"/>
    <p:sldId id="275" r:id="rId11"/>
    <p:sldId id="276" r:id="rId12"/>
    <p:sldId id="268" r:id="rId13"/>
    <p:sldId id="279" r:id="rId14"/>
    <p:sldId id="272" r:id="rId15"/>
    <p:sldId id="277" r:id="rId16"/>
    <p:sldId id="278" r:id="rId17"/>
    <p:sldId id="267" r:id="rId18"/>
    <p:sldId id="271" r:id="rId19"/>
    <p:sldId id="280" r:id="rId20"/>
    <p:sldId id="273" r:id="rId21"/>
    <p:sldId id="266" r:id="rId22"/>
  </p:sldIdLst>
  <p:sldSz cx="14401800" cy="7200900"/>
  <p:notesSz cx="6858000" cy="9144000"/>
  <p:defaultTextStyle>
    <a:defPPr>
      <a:defRPr lang="en-US"/>
    </a:defPPr>
    <a:lvl1pPr marL="0" algn="l" defTabSz="102449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2250" algn="l" defTabSz="102449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4499" algn="l" defTabSz="102449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6749" algn="l" defTabSz="102449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8999" algn="l" defTabSz="102449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61249" algn="l" defTabSz="102449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73498" algn="l" defTabSz="102449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85748" algn="l" defTabSz="102449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97998" algn="l" defTabSz="102449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33CC"/>
    <a:srgbClr val="FF3399"/>
    <a:srgbClr val="66FFFF"/>
    <a:srgbClr val="67E2EF"/>
    <a:srgbClr val="F4C8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8" y="-108"/>
      </p:cViewPr>
      <p:guideLst>
        <p:guide orient="horz" pos="2269"/>
        <p:guide pos="4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10102" y="5617400"/>
            <a:ext cx="13591699" cy="25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50" tIns="51226" rIns="102450" bIns="51226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600075" y="5096085"/>
            <a:ext cx="13321667" cy="1283493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0075" y="4080514"/>
            <a:ext cx="13321667" cy="960119"/>
          </a:xfrm>
        </p:spPr>
        <p:txBody>
          <a:bodyPr anchor="b"/>
          <a:lstStyle>
            <a:lvl1pPr marL="0" indent="0" algn="l">
              <a:buNone/>
              <a:defRPr sz="2700">
                <a:solidFill>
                  <a:schemeClr val="tx2">
                    <a:shade val="75000"/>
                  </a:schemeClr>
                </a:solidFill>
              </a:defRPr>
            </a:lvl1pPr>
            <a:lvl2pPr marL="512250" indent="0" algn="ctr">
              <a:buNone/>
            </a:lvl2pPr>
            <a:lvl3pPr marL="1024499" indent="0" algn="ctr">
              <a:buNone/>
            </a:lvl3pPr>
            <a:lvl4pPr marL="1536749" indent="0" algn="ctr">
              <a:buNone/>
            </a:lvl4pPr>
            <a:lvl5pPr marL="2048999" indent="0" algn="ctr">
              <a:buNone/>
            </a:lvl5pPr>
            <a:lvl6pPr marL="2561249" indent="0" algn="ctr">
              <a:buNone/>
            </a:lvl6pPr>
            <a:lvl7pPr marL="3073498" indent="0" algn="ctr">
              <a:buNone/>
            </a:lvl7pPr>
            <a:lvl8pPr marL="3585748" indent="0" algn="ctr">
              <a:buNone/>
            </a:lvl8pPr>
            <a:lvl9pPr marL="4097998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D55E-3D4E-4652-A5A9-4BC96E56389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2961622" y="6797652"/>
            <a:ext cx="1195348" cy="259232"/>
          </a:xfrm>
        </p:spPr>
        <p:txBody>
          <a:bodyPr/>
          <a:lstStyle/>
          <a:p>
            <a:fld id="{F87C1E17-E4D8-44C0-9EBB-90366F31B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D55E-3D4E-4652-A5A9-4BC96E56389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1E17-E4D8-44C0-9EBB-90366F31B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01353" y="576744"/>
            <a:ext cx="2880360" cy="614410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90" y="576744"/>
            <a:ext cx="9841229" cy="61441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D55E-3D4E-4652-A5A9-4BC96E56389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1E17-E4D8-44C0-9EBB-90366F31B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D55E-3D4E-4652-A5A9-4BC96E56389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5640705" y="80016"/>
            <a:ext cx="4560572" cy="303371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2961622" y="6797652"/>
            <a:ext cx="1195348" cy="259232"/>
          </a:xfrm>
        </p:spPr>
        <p:txBody>
          <a:bodyPr/>
          <a:lstStyle/>
          <a:p>
            <a:fld id="{F87C1E17-E4D8-44C0-9EBB-90366F31B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10102" y="3617149"/>
            <a:ext cx="13591699" cy="25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50" tIns="51226" rIns="102450" bIns="51226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00075" y="1760221"/>
            <a:ext cx="13321667" cy="1280160"/>
          </a:xfrm>
        </p:spPr>
        <p:txBody>
          <a:bodyPr anchor="b"/>
          <a:lstStyle>
            <a:lvl1pPr marL="0" indent="0" algn="r">
              <a:buNone/>
              <a:defRPr sz="22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D55E-3D4E-4652-A5A9-4BC96E56389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1E17-E4D8-44C0-9EBB-90366F31B7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84249" y="3094440"/>
            <a:ext cx="13681711" cy="1244066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75259" y="480060"/>
            <a:ext cx="13681711" cy="88331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80062" y="1680213"/>
            <a:ext cx="6600824" cy="496062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7320918" y="1680213"/>
            <a:ext cx="6840853" cy="496062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D55E-3D4E-4652-A5A9-4BC96E56389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1E17-E4D8-44C0-9EBB-90366F31B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80062" y="5680714"/>
            <a:ext cx="13561695" cy="92678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43276" y="700090"/>
            <a:ext cx="6757625" cy="671750"/>
          </a:xfrm>
        </p:spPr>
        <p:txBody>
          <a:bodyPr anchor="ctr"/>
          <a:lstStyle>
            <a:lvl1pPr marL="0" indent="0">
              <a:buNone/>
              <a:defRPr sz="20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7315915" y="700090"/>
            <a:ext cx="6760280" cy="671750"/>
          </a:xfrm>
        </p:spPr>
        <p:txBody>
          <a:bodyPr anchor="ctr"/>
          <a:lstStyle>
            <a:lvl1pPr marL="0" indent="0">
              <a:buNone/>
              <a:defRPr sz="20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3276" y="1381842"/>
            <a:ext cx="6757625" cy="413885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7321752" y="1381842"/>
            <a:ext cx="6754443" cy="413885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D55E-3D4E-4652-A5A9-4BC96E56389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961623" y="6800853"/>
            <a:ext cx="1200149" cy="259232"/>
          </a:xfrm>
        </p:spPr>
        <p:txBody>
          <a:bodyPr/>
          <a:lstStyle/>
          <a:p>
            <a:fld id="{F87C1E17-E4D8-44C0-9EBB-90366F31B7D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10102" y="6320793"/>
            <a:ext cx="13591699" cy="25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50" tIns="51226" rIns="102450" bIns="51226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75259" y="480060"/>
            <a:ext cx="13681711" cy="88331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D55E-3D4E-4652-A5A9-4BC96E56389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1E17-E4D8-44C0-9EBB-90366F31B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D55E-3D4E-4652-A5A9-4BC96E56389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1E17-E4D8-44C0-9EBB-90366F31B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10102" y="6141576"/>
            <a:ext cx="13591699" cy="25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50" tIns="51226" rIns="102450" bIns="51226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720090" y="5760722"/>
            <a:ext cx="13321667" cy="546735"/>
          </a:xfrm>
        </p:spPr>
        <p:txBody>
          <a:bodyPr anchor="ctr"/>
          <a:lstStyle>
            <a:lvl1pPr algn="l">
              <a:buNone/>
              <a:defRPr sz="2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720090" y="640083"/>
            <a:ext cx="4738094" cy="5040630"/>
          </a:xfrm>
        </p:spPr>
        <p:txBody>
          <a:bodyPr/>
          <a:lstStyle>
            <a:lvl1pPr marL="0" indent="0">
              <a:buNone/>
              <a:defRPr sz="1600"/>
            </a:lvl1pPr>
            <a:lvl2pPr>
              <a:buNone/>
              <a:defRPr sz="1400"/>
            </a:lvl2pPr>
            <a:lvl3pPr>
              <a:buNone/>
              <a:defRPr sz="120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5630706" y="640083"/>
            <a:ext cx="8411050" cy="5040630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D55E-3D4E-4652-A5A9-4BC96E56389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1E17-E4D8-44C0-9EBB-90366F31B7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5520690" y="647468"/>
            <a:ext cx="7920991" cy="384048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D55E-3D4E-4652-A5A9-4BC96E56389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1E17-E4D8-44C0-9EBB-90366F31B7D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600077" y="5243448"/>
            <a:ext cx="9241154" cy="548402"/>
          </a:xfrm>
        </p:spPr>
        <p:txBody>
          <a:bodyPr anchor="ctr"/>
          <a:lstStyle>
            <a:lvl1pPr algn="l">
              <a:buNone/>
              <a:defRPr sz="2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600077" y="5809878"/>
            <a:ext cx="9241154" cy="806768"/>
          </a:xfrm>
        </p:spPr>
        <p:txBody>
          <a:bodyPr lIns="122940" tIns="0"/>
          <a:lstStyle>
            <a:lvl1pPr marL="0" indent="0">
              <a:buNone/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10102" y="1103446"/>
            <a:ext cx="13591699" cy="25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50" tIns="51226" rIns="102450" bIns="51226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80061" y="1631875"/>
            <a:ext cx="13681711" cy="4752261"/>
          </a:xfrm>
          <a:prstGeom prst="rect">
            <a:avLst/>
          </a:prstGeom>
        </p:spPr>
        <p:txBody>
          <a:bodyPr vert="horz" lIns="102450" tIns="51226" rIns="102450" bIns="51226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10201276" y="80016"/>
            <a:ext cx="3960494" cy="303371"/>
          </a:xfrm>
          <a:prstGeom prst="rect">
            <a:avLst/>
          </a:prstGeom>
        </p:spPr>
        <p:txBody>
          <a:bodyPr vert="horz" lIns="102450" tIns="51226" rIns="102450" bIns="51226"/>
          <a:lstStyle>
            <a:lvl1pPr algn="l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89D55E-3D4E-4652-A5A9-4BC96E56389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920617" y="80016"/>
            <a:ext cx="5280661" cy="303371"/>
          </a:xfrm>
          <a:prstGeom prst="rect">
            <a:avLst/>
          </a:prstGeom>
        </p:spPr>
        <p:txBody>
          <a:bodyPr vert="horz" lIns="102450" tIns="51226" rIns="102450" bIns="51226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2961623" y="6800851"/>
            <a:ext cx="1200149" cy="256698"/>
          </a:xfrm>
          <a:prstGeom prst="rect">
            <a:avLst/>
          </a:prstGeom>
        </p:spPr>
        <p:txBody>
          <a:bodyPr vert="horz" lIns="102450" tIns="51226" rIns="102450" bIns="51226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87C1E17-E4D8-44C0-9EBB-90366F31B7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80061" y="480065"/>
            <a:ext cx="13681711" cy="880109"/>
          </a:xfrm>
          <a:prstGeom prst="rect">
            <a:avLst/>
          </a:prstGeom>
        </p:spPr>
        <p:txBody>
          <a:bodyPr vert="horz" lIns="102450" tIns="51226" rIns="102450" bIns="51226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10102" y="1103446"/>
            <a:ext cx="13591699" cy="25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50" tIns="51226" rIns="102450" bIns="51226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10102" y="1110888"/>
            <a:ext cx="13591699" cy="25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50" tIns="51226" rIns="102450" bIns="51226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84187" indent="-384187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600" kern="1200">
          <a:solidFill>
            <a:schemeClr val="tx2"/>
          </a:solidFill>
          <a:latin typeface="+mn-lt"/>
          <a:ea typeface="+mn-ea"/>
          <a:cs typeface="+mn-cs"/>
        </a:defRPr>
      </a:lvl1pPr>
      <a:lvl2pPr marL="832405" indent="-320156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280625" indent="-256125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700" kern="1200">
          <a:solidFill>
            <a:schemeClr val="tx2"/>
          </a:solidFill>
          <a:latin typeface="+mn-lt"/>
          <a:ea typeface="+mn-ea"/>
          <a:cs typeface="+mn-cs"/>
        </a:defRPr>
      </a:lvl3pPr>
      <a:lvl4pPr marL="1792875" indent="-256125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2305124" indent="-256125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817374" indent="-256125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6pPr>
      <a:lvl7pPr marL="3329624" indent="-256125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3841874" indent="-256125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8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354123" indent="-256125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122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244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367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489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612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734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857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979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fif"/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f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f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fif"/><Relationship Id="rId2" Type="http://schemas.openxmlformats.org/officeDocument/2006/relationships/image" Target="../media/image23.jf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7496" y="242864"/>
            <a:ext cx="6574236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600" b="1" cap="all" dirty="0" err="1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dirty="0" err="1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dirty="0" err="1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600" b="1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600" b="1" cap="all" dirty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66279" y="1314434"/>
            <a:ext cx="13144592" cy="5357850"/>
            <a:chOff x="766279" y="1314434"/>
            <a:chExt cx="13144592" cy="535785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7915" y="1936564"/>
              <a:ext cx="11881320" cy="4104456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</p:pic>
        <p:sp>
          <p:nvSpPr>
            <p:cNvPr id="4" name="Frame 3"/>
            <p:cNvSpPr/>
            <p:nvPr/>
          </p:nvSpPr>
          <p:spPr>
            <a:xfrm>
              <a:off x="766279" y="1314434"/>
              <a:ext cx="13144592" cy="5357850"/>
            </a:xfrm>
            <a:prstGeom prst="frame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057496" y="3757590"/>
            <a:ext cx="2204450" cy="144655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bn-IN" sz="8800" b="1" i="1" dirty="0" smtClean="0">
                <a:ln w="11430"/>
                <a:solidFill>
                  <a:srgbClr val="FF33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</a:t>
            </a:r>
            <a:endParaRPr lang="en-US" sz="8800" b="1" i="1" dirty="0">
              <a:ln w="11430"/>
              <a:solidFill>
                <a:srgbClr val="FF33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152" y="1368202"/>
            <a:ext cx="14321648" cy="50783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Blip>
                <a:blip r:embed="rId2"/>
              </a:buBlip>
            </a:pPr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এই বিশেষ কনভেনশন কমিটির সভায় বাংলার মুসলিম লীগ নেতা আবুল হাশিম এ সংশোধনী </a:t>
            </a:r>
          </a:p>
          <a:p>
            <a:r>
              <a:rPr lang="en-US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প্রস্তাবের সমালোচনা করে বলেন যে, “১৯৪০ সালের মূল লাহোর প্রস্তাব সংশোধন করার ক্ষমতা</a:t>
            </a:r>
          </a:p>
          <a:p>
            <a:r>
              <a:rPr lang="en-US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মুসলিম লীগের টিকেটে নির্বাচিত আইনসভাসমূহের সদস্যদের এ বিশেষ কনভেনশনে নেই এবং </a:t>
            </a:r>
          </a:p>
          <a:p>
            <a:r>
              <a:rPr lang="en-US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বিচ্ছিন্ন দুটি দূরবর্তী অঞ্চল নিয়ে কখনো একটি রাষ্ট্র গঠিত হতে পারেনা।”</a:t>
            </a:r>
          </a:p>
          <a:p>
            <a:pPr marL="571500" indent="-571500">
              <a:buBlip>
                <a:blip r:embed="rId2"/>
              </a:buBlip>
            </a:pPr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বিশেষ কমিটির সভাপতি মি</a:t>
            </a:r>
            <a:r>
              <a:rPr lang="en-US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জিন্নাহ বোঝানোর চেষ্টা করেন যে ,টাইপের ভুলে লাহোর প্রস্তাবে </a:t>
            </a:r>
          </a:p>
          <a:p>
            <a:r>
              <a:rPr lang="en-US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    ‘State’</a:t>
            </a:r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শব্দটির সাথে </a:t>
            </a:r>
            <a:r>
              <a:rPr lang="en-US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‘s’</a:t>
            </a:r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অক্ষরটি যুক্ত হয়েছিল।</a:t>
            </a:r>
          </a:p>
          <a:p>
            <a:pPr marL="571500" indent="-571500">
              <a:buBlip>
                <a:blip r:embed="rId2"/>
              </a:buBlip>
            </a:pPr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কিন্তু মূল লাহোর প্রস্তাব পরীক্ষা করে দেখা গিয়েছে যে, বারবার </a:t>
            </a:r>
            <a:r>
              <a:rPr lang="en-US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‘States’</a:t>
            </a:r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শব্দটি ব্যবহৃত হয়েছে।মূলত শব্দ পরিবর্তনের এই ঘটনাটি ছিল পূর্ব পরিকল্পিত এবং ষড়যন্ত্রমূলক।</a:t>
            </a:r>
          </a:p>
          <a:p>
            <a:endParaRPr lang="bn-IN" sz="3600" b="1" dirty="0" smtClean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836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628" y="648122"/>
            <a:ext cx="8234882" cy="4608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1152228" y="1214749"/>
            <a:ext cx="2672527" cy="34163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en-US" sz="7200" b="1" dirty="0" err="1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লাহোর</a:t>
            </a:r>
            <a:r>
              <a:rPr lang="en-US" sz="7200" b="1" dirty="0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7200" b="1" dirty="0" err="1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প্রস্তাবের</a:t>
            </a:r>
            <a:r>
              <a:rPr lang="en-US" sz="7200" b="1" dirty="0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7200" b="1" dirty="0" err="1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endParaRPr lang="en-US" sz="7200" b="1" dirty="0">
              <a:solidFill>
                <a:srgbClr val="66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52399" y="5890174"/>
            <a:ext cx="4716356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স্বতন্ত্র জাতিসত্ত্বার বিকাশ</a:t>
            </a:r>
            <a:endParaRPr lang="en-US" sz="4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435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644" y="641296"/>
            <a:ext cx="8208911" cy="49423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1008212" y="1214749"/>
            <a:ext cx="2672527" cy="34163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en-US" sz="7200" b="1" dirty="0" err="1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লাহোর</a:t>
            </a:r>
            <a:r>
              <a:rPr lang="en-US" sz="7200" b="1" dirty="0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7200" b="1" dirty="0" err="1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প্রস্তাবের</a:t>
            </a:r>
            <a:r>
              <a:rPr lang="en-US" sz="7200" b="1" dirty="0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7200" b="1" dirty="0" err="1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endParaRPr lang="en-US" sz="7200" b="1" dirty="0">
              <a:solidFill>
                <a:srgbClr val="66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4836" y="6048720"/>
            <a:ext cx="4352474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জাতীয়তাবাদের উন্মেষ</a:t>
            </a:r>
            <a:endParaRPr lang="en-US" sz="4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333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256684" y="879835"/>
            <a:ext cx="8275845" cy="4412970"/>
            <a:chOff x="5256684" y="879835"/>
            <a:chExt cx="8275845" cy="441297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6684" y="885825"/>
              <a:ext cx="4049149" cy="44069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05833" y="879835"/>
              <a:ext cx="4226696" cy="441296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</p:grpSp>
      <p:sp>
        <p:nvSpPr>
          <p:cNvPr id="5" name="TextBox 4"/>
          <p:cNvSpPr txBox="1"/>
          <p:nvPr/>
        </p:nvSpPr>
        <p:spPr>
          <a:xfrm>
            <a:off x="1152228" y="1214749"/>
            <a:ext cx="2672527" cy="34163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en-US" sz="7200" b="1" dirty="0" err="1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লাহোর</a:t>
            </a:r>
            <a:r>
              <a:rPr lang="en-US" sz="7200" b="1" dirty="0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7200" b="1" dirty="0" err="1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প্রস্তাবের</a:t>
            </a:r>
            <a:r>
              <a:rPr lang="en-US" sz="7200" b="1" dirty="0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7200" b="1" dirty="0" err="1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endParaRPr lang="en-US" sz="7200" b="1" dirty="0">
              <a:solidFill>
                <a:srgbClr val="66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4836" y="5880992"/>
            <a:ext cx="5556329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রাজনৈতিক ক্ষেত্রে নতুন মাত্রা</a:t>
            </a:r>
            <a:endParaRPr lang="en-US" sz="4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451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361140" y="4392538"/>
            <a:ext cx="2952328" cy="7344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608612" y="490828"/>
            <a:ext cx="8640960" cy="4838937"/>
            <a:chOff x="5400700" y="288082"/>
            <a:chExt cx="8640960" cy="4838937"/>
          </a:xfrm>
        </p:grpSpPr>
        <p:grpSp>
          <p:nvGrpSpPr>
            <p:cNvPr id="7" name="Group 6"/>
            <p:cNvGrpSpPr/>
            <p:nvPr/>
          </p:nvGrpSpPr>
          <p:grpSpPr>
            <a:xfrm>
              <a:off x="5400700" y="288082"/>
              <a:ext cx="8640960" cy="4838937"/>
              <a:chOff x="3713623" y="288082"/>
              <a:chExt cx="8640960" cy="4838937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13623" y="288082"/>
                <a:ext cx="8640960" cy="4838937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4" name="Rectangle 3"/>
              <p:cNvSpPr/>
              <p:nvPr/>
            </p:nvSpPr>
            <p:spPr>
              <a:xfrm>
                <a:off x="3742421" y="288082"/>
                <a:ext cx="8612161" cy="457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11089331" y="4392538"/>
              <a:ext cx="2952328" cy="7236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52228" y="1214749"/>
            <a:ext cx="2672527" cy="34163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en-US" sz="7200" b="1" dirty="0" err="1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লাহোর</a:t>
            </a:r>
            <a:r>
              <a:rPr lang="en-US" sz="7200" b="1" dirty="0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7200" b="1" dirty="0" err="1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প্রস্তাবের</a:t>
            </a:r>
            <a:r>
              <a:rPr lang="en-US" sz="7200" b="1" dirty="0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7200" b="1" dirty="0" err="1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endParaRPr lang="en-US" sz="7200" b="1" dirty="0">
              <a:solidFill>
                <a:srgbClr val="66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09699" y="5904706"/>
            <a:ext cx="7433445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পৃথক জাতিসত্ত্বার জন্য পৃথক জাতি রাষ্ট্র</a:t>
            </a:r>
            <a:endParaRPr lang="en-US" sz="4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668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676" y="864146"/>
            <a:ext cx="7577656" cy="41764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1152228" y="1214749"/>
            <a:ext cx="2672527" cy="34163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en-US" sz="7200" b="1" dirty="0" err="1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লাহোর</a:t>
            </a:r>
            <a:r>
              <a:rPr lang="en-US" sz="7200" b="1" dirty="0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7200" b="1" dirty="0" err="1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প্রস্তাবের</a:t>
            </a:r>
            <a:r>
              <a:rPr lang="en-US" sz="7200" b="1" dirty="0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7200" b="1" dirty="0" err="1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endParaRPr lang="en-US" sz="7200" b="1" dirty="0">
              <a:solidFill>
                <a:srgbClr val="66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6817" y="5904706"/>
            <a:ext cx="4833374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সাম্প্রদায়িক</a:t>
            </a:r>
            <a:r>
              <a:rPr lang="bn-IN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ঐক্য বিনষ্ট</a:t>
            </a:r>
            <a:endParaRPr lang="en-US" sz="5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369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267" y="576114"/>
            <a:ext cx="8568952" cy="49862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1152228" y="1214749"/>
            <a:ext cx="2672527" cy="34163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en-US" sz="7200" b="1" dirty="0" err="1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লাহোর</a:t>
            </a:r>
            <a:r>
              <a:rPr lang="en-US" sz="7200" b="1" dirty="0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7200" b="1" dirty="0" err="1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প্রস্তাবের</a:t>
            </a:r>
            <a:r>
              <a:rPr lang="en-US" sz="7200" b="1" dirty="0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7200" b="1" dirty="0" err="1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endParaRPr lang="en-US" sz="7200" b="1" dirty="0">
              <a:solidFill>
                <a:srgbClr val="66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39944" y="5993263"/>
            <a:ext cx="4097597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পাকিস্তান রাষ্ট্রের সৃষ্টি</a:t>
            </a:r>
            <a:endParaRPr lang="en-US" sz="4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49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668" y="507988"/>
            <a:ext cx="8064896" cy="48298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1152228" y="1214749"/>
            <a:ext cx="2672527" cy="34163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en-US" sz="7200" b="1" dirty="0" err="1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লাহোর</a:t>
            </a:r>
            <a:r>
              <a:rPr lang="en-US" sz="7200" b="1" dirty="0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7200" b="1" dirty="0" err="1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প্রস্তাবের</a:t>
            </a:r>
            <a:r>
              <a:rPr lang="en-US" sz="7200" b="1" dirty="0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7200" b="1" dirty="0" err="1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endParaRPr lang="en-US" sz="7200" b="1" dirty="0">
              <a:solidFill>
                <a:srgbClr val="66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03531" y="5832698"/>
            <a:ext cx="4083169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বাংলাদেশের অভ্যুদয়</a:t>
            </a:r>
            <a:endParaRPr lang="en-US" sz="4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644" y="720130"/>
            <a:ext cx="8263900" cy="445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1152228" y="1214749"/>
            <a:ext cx="2672527" cy="34163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en-US" sz="7200" b="1" dirty="0" err="1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লাহোর</a:t>
            </a:r>
            <a:r>
              <a:rPr lang="en-US" sz="7200" b="1" dirty="0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7200" b="1" dirty="0" err="1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প্রস্তাবের</a:t>
            </a:r>
            <a:r>
              <a:rPr lang="en-US" sz="7200" b="1" dirty="0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7200" b="1" dirty="0" err="1" smtClean="0">
                <a:solidFill>
                  <a:srgbClr val="66FFFF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endParaRPr lang="en-US" sz="7200" b="1" dirty="0">
              <a:solidFill>
                <a:srgbClr val="66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4276" y="5688682"/>
            <a:ext cx="11104322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আবুল কাশেম ফজলুল হক কে শেরে বাংলা উপাধি দেয়া হয়</a:t>
            </a:r>
            <a:endParaRPr lang="en-US" sz="4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242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50408" y="360090"/>
            <a:ext cx="1641796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44316" y="1872258"/>
            <a:ext cx="26837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১/ মূল লাহোর প্রস্তাবের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146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414290" y="171426"/>
            <a:ext cx="1428760" cy="6786610"/>
          </a:xfrm>
          <a:prstGeom prst="cloud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</a:t>
            </a:r>
          </a:p>
          <a:p>
            <a:pPr algn="ctr"/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ঠ</a:t>
            </a:r>
          </a:p>
          <a:p>
            <a:pPr algn="ctr"/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</a:t>
            </a:r>
          </a:p>
          <a:p>
            <a:pPr algn="ctr"/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</a:t>
            </a:r>
          </a:p>
          <a:p>
            <a:pPr algn="ctr"/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</a:t>
            </a:r>
          </a:p>
          <a:p>
            <a:pPr algn="ctr"/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8934" y="528616"/>
            <a:ext cx="10072758" cy="674030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bn-IN" sz="5400" b="1" dirty="0" smtClean="0">
              <a:ln>
                <a:prstDash val="solid"/>
              </a:ln>
              <a:solidFill>
                <a:srgbClr val="00B0F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b="1" dirty="0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বিষয়ঃ পৌরনীতি ও সুশাসন</a:t>
            </a:r>
          </a:p>
          <a:p>
            <a:pPr algn="ctr"/>
            <a:r>
              <a:rPr lang="bn-IN" sz="5400" b="1" dirty="0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শ্রেনিঃ একাদশ ও দ্বাদশ</a:t>
            </a:r>
          </a:p>
          <a:p>
            <a:pPr algn="ctr"/>
            <a:r>
              <a:rPr lang="bn-IN" sz="5400" b="1" dirty="0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পত্রঃ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5400" b="1" dirty="0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sz="5400" b="1" dirty="0" smtClean="0">
              <a:ln>
                <a:prstDash val="solid"/>
              </a:ln>
              <a:solidFill>
                <a:srgbClr val="00B0F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b="1" dirty="0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প্রথম</a:t>
            </a:r>
            <a:endParaRPr lang="bn-IN" sz="5400" b="1" dirty="0" smtClean="0">
              <a:ln>
                <a:prstDash val="solid"/>
              </a:ln>
              <a:solidFill>
                <a:srgbClr val="00B0F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b="1" dirty="0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অধ্যায়ের নামঃ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বৃটিশ</a:t>
            </a:r>
            <a:r>
              <a:rPr lang="en-US" sz="5400" b="1" dirty="0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ভারতে</a:t>
            </a:r>
            <a:r>
              <a:rPr lang="en-US" sz="5400" b="1" dirty="0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প্রতিনিধিত্বশীল</a:t>
            </a:r>
            <a:r>
              <a:rPr lang="en-US" sz="5400" b="1" dirty="0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5400" b="1" dirty="0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বিকাশ</a:t>
            </a:r>
            <a:r>
              <a:rPr lang="en-US" sz="5400" b="1" dirty="0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sz="5400" b="1" dirty="0" smtClean="0">
              <a:ln>
                <a:prstDash val="solid"/>
              </a:ln>
              <a:solidFill>
                <a:srgbClr val="00B0F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n>
                <a:prstDash val="solid"/>
              </a:ln>
              <a:solidFill>
                <a:srgbClr val="00B0F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17" y="1175775"/>
            <a:ext cx="1836204" cy="17281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524" y="1164425"/>
            <a:ext cx="9793088" cy="48965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576164" y="3612697"/>
            <a:ext cx="2877711" cy="1015663"/>
          </a:xfrm>
          <a:prstGeom prst="rect">
            <a:avLst/>
          </a:prstGeom>
          <a:solidFill>
            <a:srgbClr val="99FF3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60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6000" b="1" dirty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985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166" y="314302"/>
            <a:ext cx="13358906" cy="65353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29066" y="742930"/>
            <a:ext cx="5046574" cy="1446550"/>
          </a:xfrm>
          <a:prstGeom prst="rect">
            <a:avLst/>
          </a:prstGeom>
          <a:solidFill>
            <a:srgbClr val="99FF33"/>
          </a:solidFill>
          <a:ln w="76200">
            <a:solidFill>
              <a:srgbClr val="FF3399"/>
            </a:solidFill>
          </a:ln>
        </p:spPr>
        <p:txBody>
          <a:bodyPr wrap="none" rtlCol="0">
            <a:spAutoFit/>
          </a:bodyPr>
          <a:lstStyle/>
          <a:p>
            <a:r>
              <a:rPr lang="bn-IN" sz="88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66FF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ধন্যবাদ  </a:t>
            </a:r>
            <a:endParaRPr lang="en-US" sz="88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66FFFF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3446" y="385740"/>
            <a:ext cx="3207929" cy="830997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r>
              <a:rPr lang="bn-IN" sz="4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800" dirty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71414" y="1385872"/>
            <a:ext cx="4357718" cy="5286412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843446" y="1385872"/>
            <a:ext cx="9286940" cy="55721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উম্মে ফাতেমা</a:t>
            </a:r>
          </a:p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</a:p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রাষ্ট্রবিজ্ঞান বিভাগ</a:t>
            </a:r>
          </a:p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হুলাইন ছালেহ নূর ডিগ্রি কলেজ</a:t>
            </a:r>
          </a:p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পটিয়া,চট্টগ্রাম।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uble Wave 3"/>
          <p:cNvSpPr/>
          <p:nvPr/>
        </p:nvSpPr>
        <p:spPr>
          <a:xfrm>
            <a:off x="1008212" y="671492"/>
            <a:ext cx="12122042" cy="5857916"/>
          </a:xfrm>
          <a:prstGeom prst="doubleWav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8800" b="1" i="1" dirty="0" smtClean="0">
                <a:ln w="11430"/>
                <a:solidFill>
                  <a:srgbClr val="99FF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ঐতিহাসিক লাহোর প্রস্তাব</a:t>
            </a:r>
            <a:endParaRPr lang="en-US" sz="8800" b="1" i="1" dirty="0">
              <a:ln w="11430"/>
              <a:solidFill>
                <a:srgbClr val="99FF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86058" y="171426"/>
            <a:ext cx="7786742" cy="1143008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66FFFF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66FFFF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Plaque 2"/>
          <p:cNvSpPr/>
          <p:nvPr/>
        </p:nvSpPr>
        <p:spPr>
          <a:xfrm>
            <a:off x="557166" y="1528748"/>
            <a:ext cx="13430344" cy="5500726"/>
          </a:xfrm>
          <a:prstGeom prst="plaque">
            <a:avLst/>
          </a:prstGeom>
          <a:solidFill>
            <a:srgbClr val="F4C8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bn-IN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...</a:t>
            </a:r>
          </a:p>
          <a:p>
            <a:r>
              <a:rPr lang="bn-IN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১/</a:t>
            </a:r>
            <a:r>
              <a:rPr lang="bn-IN" sz="44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 লাহোর প্রস্তাবের মূল বক্তব্য বলতে পারবে; </a:t>
            </a:r>
          </a:p>
          <a:p>
            <a:r>
              <a:rPr lang="bn-IN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২/</a:t>
            </a:r>
            <a:r>
              <a:rPr lang="bn-IN" sz="44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 মূল লাহোর প্রস্তাবের সংশোধন বর্ণনা করতে পারবে;</a:t>
            </a:r>
          </a:p>
          <a:p>
            <a:r>
              <a:rPr lang="bn-IN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৩/</a:t>
            </a:r>
            <a:r>
              <a:rPr lang="bn-IN" sz="44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লাহোর প্রস্তাবের গুরুত্বসমূহ বিশ্লেষণ করতে পারবে।</a:t>
            </a:r>
            <a:endParaRPr lang="en-US" sz="4400" b="1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59640" y="504106"/>
            <a:ext cx="592021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I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লাহোর প্রস্তাবের মূল বক্তব্য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4272" y="1728242"/>
            <a:ext cx="13064794" cy="5078313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pPr algn="ctr"/>
            <a:endParaRPr lang="bn-IN" sz="3600" b="1" dirty="0" smtClean="0">
              <a:solidFill>
                <a:srgbClr val="67E2E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b="1" dirty="0" smtClean="0">
                <a:solidFill>
                  <a:srgbClr val="67E2EF"/>
                </a:solidFill>
                <a:latin typeface="NikoshBAN" pitchFamily="2" charset="0"/>
                <a:cs typeface="NikoshBAN" pitchFamily="2" charset="0"/>
              </a:rPr>
              <a:t>১৯৪০ সালের ২৩শে মার্চ ঐতিহাসিক লাহোর প্রস্তাব বা পাকিস্তান প্রস্তাব উন্থাপন করা হয়, </a:t>
            </a:r>
          </a:p>
          <a:p>
            <a:pPr algn="ctr"/>
            <a:endParaRPr lang="bn-IN" sz="3600" b="1" dirty="0" smtClean="0">
              <a:solidFill>
                <a:srgbClr val="67E2E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b="1" dirty="0" smtClean="0">
                <a:solidFill>
                  <a:srgbClr val="67E2EF"/>
                </a:solidFill>
                <a:latin typeface="NikoshBAN" pitchFamily="2" charset="0"/>
                <a:cs typeface="NikoshBAN" pitchFamily="2" charset="0"/>
              </a:rPr>
              <a:t>যা ছিল ভারতীয় উপমহাদেশের মুসলমানদের জন্য পৃথক রাষ্ট্রের দাবী সম্বলিত একটি প্রস্তাবনা।</a:t>
            </a:r>
          </a:p>
          <a:p>
            <a:pPr algn="ctr"/>
            <a:endParaRPr lang="bn-IN" sz="3600" b="1" dirty="0" smtClean="0">
              <a:solidFill>
                <a:srgbClr val="67E2E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b="1" dirty="0" smtClean="0">
                <a:solidFill>
                  <a:srgbClr val="67E2EF"/>
                </a:solidFill>
                <a:latin typeface="NikoshBAN" pitchFamily="2" charset="0"/>
                <a:cs typeface="NikoshBAN" pitchFamily="2" charset="0"/>
              </a:rPr>
              <a:t>এর মূল প্রস্তাবটি ছিল উর্দুতে। পরবর্তী স্লাইডে লাহোর প্রস্তাবের মূল বক্তব্য কি ছিল তার একটি</a:t>
            </a:r>
          </a:p>
          <a:p>
            <a:pPr algn="ctr"/>
            <a:endParaRPr lang="bn-IN" sz="3600" b="1" dirty="0" smtClean="0">
              <a:solidFill>
                <a:srgbClr val="67E2E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b="1" dirty="0" smtClean="0">
                <a:solidFill>
                  <a:srgbClr val="67E2EF"/>
                </a:solidFill>
                <a:latin typeface="NikoshBAN" pitchFamily="2" charset="0"/>
                <a:cs typeface="NikoshBAN" pitchFamily="2" charset="0"/>
              </a:rPr>
              <a:t> প্রতিলিপি উপস্থাপন করা হলো।</a:t>
            </a:r>
          </a:p>
          <a:p>
            <a:pPr algn="ctr"/>
            <a:endParaRPr lang="en-US" sz="3600" b="1" dirty="0">
              <a:solidFill>
                <a:srgbClr val="67E2E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40" y="72058"/>
            <a:ext cx="13808798" cy="71159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244" y="216074"/>
            <a:ext cx="11521280" cy="5397263"/>
          </a:xfrm>
          <a:prstGeom prst="rect">
            <a:avLst/>
          </a:prstGeom>
          <a:ln w="57150">
            <a:solidFill>
              <a:srgbClr val="00206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4128037" y="6048722"/>
            <a:ext cx="585769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লাহোর প্রস্তাবের ঘটনাপ্রবাহ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101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36604" y="216074"/>
            <a:ext cx="5816016" cy="830997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57150"/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 লাহোর প্রস্তাবের সংশোধন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152" y="1368202"/>
            <a:ext cx="14321648" cy="563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Blip>
                <a:blip r:embed="rId3"/>
              </a:buBlip>
            </a:pPr>
            <a:endParaRPr lang="bn-IN" sz="3600" b="1" dirty="0" smtClean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Blip>
                <a:blip r:embed="rId3"/>
              </a:buBlip>
            </a:pPr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১৯৪০ সালে লাহোর প্রস্তাবে সর্বপ্রথম ভারতে ‘একাধিক স্বাধীন রাষ্ট্রের’</a:t>
            </a:r>
          </a:p>
          <a:p>
            <a:r>
              <a:rPr lang="bn-IN" sz="36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    ( </a:t>
            </a:r>
            <a:r>
              <a:rPr lang="en-US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Independent States</a:t>
            </a:r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দাবি উন্থাপন করা হয়।                                                                                 </a:t>
            </a:r>
          </a:p>
          <a:p>
            <a:pPr marL="571500" indent="-571500">
              <a:buBlip>
                <a:blip r:embed="rId3"/>
              </a:buBlip>
            </a:pPr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১৯৪৩ সাল পর্যন্ত জিন্নাহ লাহোর প্রস্তাব ব্যাখ্যা করার সময় ‘একাধিক স্বাধীন রাষ্ট্রের’</a:t>
            </a:r>
          </a:p>
          <a:p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    (</a:t>
            </a:r>
            <a:r>
              <a:rPr lang="en-US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States</a:t>
            </a:r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) কথাই উল্লেখ করেছেন।</a:t>
            </a:r>
          </a:p>
          <a:p>
            <a:pPr marL="571500" indent="-571500">
              <a:buBlip>
                <a:blip r:embed="rId3"/>
              </a:buBlip>
            </a:pPr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১৯৪৪ সালের সেপ্টেম্বরে জিন্নাহ ও গান্ধীর মধ্যে যে পত্র বিনিময় হয় সেখানে জিন্নাহ সর্বপ্রথম ঘোষণা </a:t>
            </a:r>
          </a:p>
          <a:p>
            <a:r>
              <a:rPr lang="bn-IN" sz="3600" b="1" dirty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   করেন যে,মুসলমান সংখ্যাগরিষ্ঠ অঞ্চলগুলো নিয়ে ‘একটি মুসলিম রাষ্ট্র’(</a:t>
            </a:r>
            <a:r>
              <a:rPr lang="en-US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State</a:t>
            </a:r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) গঠিত </a:t>
            </a:r>
            <a:r>
              <a:rPr lang="en-US" sz="3600" b="1" dirty="0" err="1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>
              <a:buBlip>
                <a:blip r:embed="rId3"/>
              </a:buBlip>
            </a:pPr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১৯৪৬ সালের ৯ এপ্রিল দিল্লিতে আইনসভার মুসলিম লীগ সদস্যদের একটি বিশেষ কনভেশনে</a:t>
            </a:r>
          </a:p>
          <a:p>
            <a:r>
              <a:rPr lang="bn-IN" sz="3600" b="1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   ‘একাধিক স্বাধীন রাষ্ট্রসমূহ’ কথাটি সংশোধন করে ‘একটি স্বাধীন রাষ্ট্র’ গঠনের প্রস্তাব করা হয়।</a:t>
            </a:r>
          </a:p>
          <a:p>
            <a:endParaRPr lang="bn-IN" sz="3600" b="1" dirty="0" smtClean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616</TotalTime>
  <Words>424</Words>
  <Application>Microsoft Office PowerPoint</Application>
  <PresentationFormat>Custom</PresentationFormat>
  <Paragraphs>90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user</cp:lastModifiedBy>
  <cp:revision>27</cp:revision>
  <dcterms:created xsi:type="dcterms:W3CDTF">2020-11-23T06:00:49Z</dcterms:created>
  <dcterms:modified xsi:type="dcterms:W3CDTF">2021-06-15T17:22:37Z</dcterms:modified>
</cp:coreProperties>
</file>