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83" r:id="rId3"/>
    <p:sldId id="280" r:id="rId4"/>
    <p:sldId id="257" r:id="rId5"/>
    <p:sldId id="269" r:id="rId6"/>
    <p:sldId id="273" r:id="rId7"/>
    <p:sldId id="274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2" r:id="rId16"/>
    <p:sldId id="265" r:id="rId17"/>
    <p:sldId id="281" r:id="rId18"/>
    <p:sldId id="276" r:id="rId19"/>
    <p:sldId id="277" r:id="rId20"/>
    <p:sldId id="278" r:id="rId21"/>
    <p:sldId id="282" r:id="rId22"/>
    <p:sldId id="266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05688-D101-40D0-9185-36B73477C37D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3225-E11A-4425-98B2-5BEB78DC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ধারাবাহিকভারে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14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বোর্ড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মুছে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/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পরিস্কার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দেয়া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7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শিখণফল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মুল</a:t>
            </a:r>
            <a:r>
              <a:rPr lang="en-US" dirty="0" smtClean="0"/>
              <a:t> </a:t>
            </a:r>
            <a:r>
              <a:rPr lang="en-US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কঠিণ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কঠিণ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dirty="0" smtClean="0"/>
              <a:t>  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3225-E11A-4425-98B2-5BEB78DCBB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1.jpeg"/><Relationship Id="rId7" Type="http://schemas.openxmlformats.org/officeDocument/2006/relationships/image" Target="../media/image3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55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5315"/>
          <a:stretch/>
        </p:blipFill>
        <p:spPr>
          <a:xfrm>
            <a:off x="762000" y="457200"/>
            <a:ext cx="7543800" cy="5791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7739" y="1053721"/>
            <a:ext cx="5867400" cy="2581072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>
                <a:gd name="adj" fmla="val 22553"/>
              </a:avLst>
            </a:prstTxWarp>
            <a:sp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ক্লাশে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dirty="0" smtClean="0">
                <a:ln w="57150"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571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স্বা</a:t>
            </a:r>
            <a:r>
              <a:rPr lang="en-US" sz="5400" dirty="0" err="1" smtClean="0">
                <a:ln w="5715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5400" dirty="0" err="1" smtClean="0">
                <a:ln w="57150"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ত</a:t>
            </a:r>
            <a:r>
              <a:rPr lang="en-US" sz="5400" dirty="0" err="1" smtClean="0">
                <a:ln w="57150">
                  <a:solidFill>
                    <a:schemeClr val="tx1"/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ম</a:t>
            </a:r>
            <a:endParaRPr lang="en-US" sz="5400" dirty="0">
              <a:ln w="57150">
                <a:solidFill>
                  <a:schemeClr val="tx1"/>
                </a:solidFill>
              </a:ln>
              <a:blipFill>
                <a:blip r:embed="rId6"/>
                <a:tile tx="0" ty="0" sx="100000" sy="100000" flip="none" algn="tl"/>
              </a:blip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44" y="2313561"/>
            <a:ext cx="1524001" cy="20784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274FC6F-B1E7-48DD-9D32-88E7DCD0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r="55833"/>
          <a:stretch/>
        </p:blipFill>
        <p:spPr bwMode="auto">
          <a:xfrm>
            <a:off x="210515" y="207520"/>
            <a:ext cx="4504316" cy="64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F01AD5-3B5A-4514-B511-829EA49F6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6" r="12093"/>
          <a:stretch/>
        </p:blipFill>
        <p:spPr bwMode="auto">
          <a:xfrm>
            <a:off x="4419600" y="207520"/>
            <a:ext cx="4572000" cy="644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44"/>
            </a:avLst>
          </a:prstGeom>
          <a:blipFill>
            <a:blip r:embed="rId9"/>
            <a:tile tx="0" ty="0" sx="100000" sy="100000" flip="none" algn="tl"/>
          </a:blip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52577" y="990600"/>
            <a:ext cx="4324623" cy="129540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4">
              <a:avLst>
                <a:gd name="adj1" fmla="val 6250"/>
                <a:gd name="adj2" fmla="val 2577"/>
              </a:avLst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ক্ষুদিরাম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সূর্য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সেনের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blipFill>
                  <a:blip r:embed="rId2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জয়নুল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অবন</a:t>
            </a:r>
            <a:r>
              <a:rPr lang="en-US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ঠাকুর</a:t>
            </a:r>
            <a:r>
              <a:rPr lang="en-US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2591" y="3172401"/>
            <a:ext cx="1379973" cy="3250723"/>
            <a:chOff x="3062591" y="3172401"/>
            <a:chExt cx="1379973" cy="32507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591" y="3172401"/>
              <a:ext cx="1379973" cy="325072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25" name="Rectangle 24"/>
            <p:cNvSpPr/>
            <p:nvPr/>
          </p:nvSpPr>
          <p:spPr>
            <a:xfrm>
              <a:off x="3303757" y="5637118"/>
              <a:ext cx="1045479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2">
                      <a:lumMod val="2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ক্ষুদিরাম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solidFill>
                    <a:schemeClr val="bg2">
                      <a:lumMod val="2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বসু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42564" y="3172404"/>
            <a:ext cx="1561864" cy="3304595"/>
            <a:chOff x="4442564" y="3172404"/>
            <a:chExt cx="1561864" cy="33045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1" r="18134"/>
            <a:stretch/>
          </p:blipFill>
          <p:spPr>
            <a:xfrm>
              <a:off x="4442564" y="3172404"/>
              <a:ext cx="1561864" cy="330459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26" name="Rectangle 25"/>
            <p:cNvSpPr/>
            <p:nvPr/>
          </p:nvSpPr>
          <p:spPr>
            <a:xfrm>
              <a:off x="4797125" y="5872713"/>
              <a:ext cx="819455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সূর্য</a:t>
              </a:r>
              <a:r>
                <a:rPr lang="en-US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সেন</a:t>
              </a:r>
              <a:r>
                <a:rPr lang="en-US" b="1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51119" y="3172404"/>
            <a:ext cx="1526472" cy="3304595"/>
            <a:chOff x="7251119" y="3172404"/>
            <a:chExt cx="1526472" cy="33045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119" y="3172404"/>
              <a:ext cx="1526472" cy="330459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28" name="Rectangle 27"/>
            <p:cNvSpPr/>
            <p:nvPr/>
          </p:nvSpPr>
          <p:spPr>
            <a:xfrm>
              <a:off x="7671282" y="5872713"/>
              <a:ext cx="1047082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blipFill>
                    <a:blip r:embed="rId3"/>
                    <a:tile tx="0" ty="0" sx="100000" sy="100000" flip="none" algn="tl"/>
                  </a:blipFill>
                  <a:latin typeface="Shonar Bangla" pitchFamily="34" charset="0"/>
                  <a:cs typeface="Shonar Bangla" pitchFamily="34" charset="0"/>
                </a:rPr>
                <a:t>অবন</a:t>
              </a:r>
              <a:r>
                <a:rPr lang="en-US" b="1" dirty="0">
                  <a:blipFill>
                    <a:blip r:embed="rId3"/>
                    <a:tile tx="0" ty="0" sx="100000" sy="100000" flip="none" algn="tl"/>
                  </a:blip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blipFill>
                    <a:blip r:embed="rId3"/>
                    <a:tile tx="0" ty="0" sx="100000" sy="100000" flip="none" algn="tl"/>
                  </a:blipFill>
                  <a:latin typeface="Shonar Bangla" pitchFamily="34" charset="0"/>
                  <a:cs typeface="Shonar Bangla" pitchFamily="34" charset="0"/>
                </a:rPr>
                <a:t>ঠাকুর</a:t>
              </a:r>
              <a:r>
                <a:rPr lang="en-US" b="1" dirty="0">
                  <a:blipFill>
                    <a:blip r:embed="rId3"/>
                    <a:tile tx="0" ty="0" sx="100000" sy="100000" flip="none" algn="tl"/>
                  </a:blip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505200" y="822883"/>
            <a:ext cx="4800600" cy="1615518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352799" y="685800"/>
            <a:ext cx="5112649" cy="1905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004427" y="3172404"/>
            <a:ext cx="1466462" cy="3304595"/>
            <a:chOff x="6004427" y="3172404"/>
            <a:chExt cx="1466462" cy="330459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27" y="3172404"/>
              <a:ext cx="1466462" cy="330459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40" name="Rectangle 39"/>
            <p:cNvSpPr/>
            <p:nvPr/>
          </p:nvSpPr>
          <p:spPr>
            <a:xfrm>
              <a:off x="6004428" y="5872713"/>
              <a:ext cx="124669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blipFill>
                    <a:blip r:embed="rId2"/>
                    <a:tile tx="0" ty="0" sx="100000" sy="100000" flip="none" algn="tl"/>
                  </a:blipFill>
                  <a:latin typeface="Shonar Bangla" pitchFamily="34" charset="0"/>
                  <a:cs typeface="Shonar Bangla" pitchFamily="34" charset="0"/>
                </a:rPr>
                <a:t>জয়নুল</a:t>
              </a:r>
              <a:r>
                <a:rPr lang="en-US" sz="1600" b="1" dirty="0">
                  <a:blipFill>
                    <a:blip r:embed="rId2"/>
                    <a:tile tx="0" ty="0" sx="100000" sy="100000" flip="none" algn="tl"/>
                  </a:blip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dirty="0" err="1">
                  <a:blipFill>
                    <a:blip r:embed="rId2"/>
                    <a:tile tx="0" ty="0" sx="100000" sy="100000" flip="none" algn="tl"/>
                  </a:blipFill>
                  <a:latin typeface="Shonar Bangla" pitchFamily="34" charset="0"/>
                  <a:cs typeface="Shonar Bangla" pitchFamily="34" charset="0"/>
                </a:rPr>
                <a:t>আবেদিন</a:t>
              </a:r>
              <a:r>
                <a:rPr lang="en-US" sz="1600" b="1" dirty="0">
                  <a:blipFill>
                    <a:blip r:embed="rId2"/>
                    <a:tile tx="0" ty="0" sx="100000" sy="100000" flip="none" algn="tl"/>
                  </a:blip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8" name="Group 4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blipFill>
              <a:blip r:embed="rId8"/>
              <a:tile tx="0" ty="0" sx="100000" sy="100000" flip="none" algn="tl"/>
            </a:blipFill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5" y="304800"/>
                <a:ext cx="2466975" cy="61722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grpSp>
            <p:nvGrpSpPr>
              <p:cNvPr id="50" name="Group 4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3062591" y="2819400"/>
                  <a:ext cx="5715000" cy="381000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  <a:grpFill/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2771572" y="385864"/>
                    <a:ext cx="381000" cy="6091136"/>
                  </a:xfrm>
                  <a:prstGeom prst="rect">
                    <a:avLst/>
                  </a:prstGeom>
                  <a:grpFill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slope"/>
                  </a:sp3d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Frame 53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frame">
                    <a:avLst>
                      <a:gd name="adj1" fmla="val 6085"/>
                    </a:avLst>
                  </a:prstGeom>
                  <a:grpFill/>
                  <a:ln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slope"/>
                  </a:sp3d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55" name="TextBox 54"/>
            <p:cNvSpPr txBox="1"/>
            <p:nvPr/>
          </p:nvSpPr>
          <p:spPr>
            <a:xfrm rot="21205291">
              <a:off x="564026" y="929884"/>
              <a:ext cx="1905000" cy="64414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5189"/>
                </a:avLst>
              </a:prstTxWarp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cap="all" dirty="0" err="1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SutonnyOMJ" pitchFamily="2" charset="0"/>
                  <a:cs typeface="SutonnyOMJ" pitchFamily="2" charset="0"/>
                </a:rPr>
                <a:t>পাঠ</a:t>
              </a:r>
              <a:r>
                <a:rPr lang="en-US" b="1" cap="all" dirty="0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b="1" cap="all" dirty="0" err="1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SutonnyOMJ" pitchFamily="2" charset="0"/>
                  <a:cs typeface="SutonnyOMJ" pitchFamily="2" charset="0"/>
                </a:rPr>
                <a:t>বিশ্লেষণ</a:t>
              </a:r>
              <a:endParaRPr lang="en-US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0" y="944842"/>
            <a:ext cx="4184985" cy="126495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রাষ্ট্রভাষার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লাল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রাজপথ</a:t>
            </a:r>
            <a:r>
              <a:rPr lang="en-US" sz="2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বঙ্গবন্ধু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শেখ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মুজিবুর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62" y="3164732"/>
            <a:ext cx="1888971" cy="33122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90" y="3164732"/>
            <a:ext cx="2076656" cy="33122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46" y="3164732"/>
            <a:ext cx="1849216" cy="33122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5"/>
            <a:tile tx="0" ty="0" sx="100000" sy="100000" flip="none" algn="tl"/>
          </a:blipFill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8" name="Group 1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ame 2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 rot="21205291">
            <a:off x="517658" y="929884"/>
            <a:ext cx="1905000" cy="644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18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822883"/>
            <a:ext cx="4800600" cy="1615518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52799" y="685800"/>
            <a:ext cx="5112649" cy="1905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86201" y="990600"/>
            <a:ext cx="4191000" cy="129540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4">
              <a:avLst>
                <a:gd name="adj1" fmla="val 6250"/>
                <a:gd name="adj2" fmla="val -1541"/>
              </a:avLst>
            </a:prstTxWarp>
            <a:spAutoFit/>
          </a:bodyPr>
          <a:lstStyle/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জয়বাংলার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বজ্রকন্ঠ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একাত্তরের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মুক্তিযুদ্ধ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92" y="3200400"/>
            <a:ext cx="3059625" cy="33312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01" y="3221938"/>
            <a:ext cx="2639675" cy="33312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6" name="Group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 rot="21205291">
            <a:off x="517658" y="929884"/>
            <a:ext cx="1905000" cy="644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18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200" y="822883"/>
            <a:ext cx="4800600" cy="1615518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2799" y="685800"/>
            <a:ext cx="5112649" cy="1905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33801" y="944841"/>
            <a:ext cx="4319964" cy="1493559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পেছনে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হাজার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চরণচিহ্ন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ফেলে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শুধাও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আমাকে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এতদুর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প্রেরণায়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এলে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?’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27" y="3124200"/>
            <a:ext cx="2064385" cy="33527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9"/>
          <a:stretch/>
        </p:blipFill>
        <p:spPr>
          <a:xfrm>
            <a:off x="3062591" y="3124202"/>
            <a:ext cx="1799325" cy="33527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11" y="3124200"/>
            <a:ext cx="1962880" cy="33020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5"/>
            <a:tile tx="0" ty="0" sx="100000" sy="100000" flip="none" algn="tl"/>
          </a:blip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ame 2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>
          <a:xfrm rot="21205291">
            <a:off x="517658" y="929884"/>
            <a:ext cx="1905000" cy="644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18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5200" y="822883"/>
            <a:ext cx="4800600" cy="1615518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52799" y="685800"/>
            <a:ext cx="5112649" cy="1905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14964" y="883578"/>
            <a:ext cx="4419600" cy="14478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DeflateTop">
              <a:avLst>
                <a:gd name="adj" fmla="val 28571"/>
              </a:avLst>
            </a:prstTxWarp>
            <a:spAutoFit/>
          </a:bodyPr>
          <a:lstStyle/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বুঝি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জাতির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blipFill>
                  <a:blip r:embed="rId2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বীজমন্ত্রটি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শোন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</a:p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সবার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উপরে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সত্য,তাহার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উপরে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নাই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।’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16" y="3124200"/>
            <a:ext cx="2745682" cy="3429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/>
        </p:blipFill>
        <p:spPr>
          <a:xfrm>
            <a:off x="3152571" y="3124200"/>
            <a:ext cx="2795445" cy="3429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5"/>
            <a:tile tx="0" ty="0" sx="100000" sy="100000" flip="none" algn="tl"/>
          </a:blip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ame 2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 rot="21205291">
            <a:off x="517658" y="929884"/>
            <a:ext cx="1905000" cy="644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18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52799" y="685800"/>
            <a:ext cx="5112649" cy="1905000"/>
            <a:chOff x="3352799" y="685800"/>
            <a:chExt cx="5112649" cy="1905000"/>
          </a:xfrm>
        </p:grpSpPr>
        <p:sp>
          <p:nvSpPr>
            <p:cNvPr id="24" name="Rectangle 23"/>
            <p:cNvSpPr/>
            <p:nvPr/>
          </p:nvSpPr>
          <p:spPr>
            <a:xfrm>
              <a:off x="3505200" y="822883"/>
              <a:ext cx="4800600" cy="1615518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2799" y="685800"/>
              <a:ext cx="5112649" cy="1905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66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914400"/>
            <a:ext cx="4724400" cy="13716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একসাথে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আছি,একসাথে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বাঁচি,আজও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একসাথে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থাকবই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বিভেদের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মুছে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সাম্যের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আঁকবই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91" y="3124200"/>
            <a:ext cx="2609826" cy="3428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7" y="3124201"/>
            <a:ext cx="3090583" cy="3428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ame 2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>
          <a:xfrm rot="21205291">
            <a:off x="517658" y="929884"/>
            <a:ext cx="1905000" cy="644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18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3590" y="830589"/>
            <a:ext cx="4936893" cy="1615518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91190" y="693506"/>
            <a:ext cx="5257801" cy="1905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84186" y="3616098"/>
            <a:ext cx="5471809" cy="146976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91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১)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রবিন্দ্রনাথ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ঠাকুরের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বিখ্যাত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কাব্যগ্রন্থ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২)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কাজী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নজরুল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ইসলামের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বিখ্যাত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কাব্যগ্রন্থ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৩)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বজ্রের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সঙ্গে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তুলনীয়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গম্ভীর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জোরালো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কন্ঠ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8029" y="1147607"/>
            <a:ext cx="1456302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১)</a:t>
            </a:r>
            <a:r>
              <a:rPr lang="en-US" sz="2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গীতাঞ্জলি</a:t>
            </a:r>
            <a:endParaRPr lang="en-US" sz="2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31439" y="1143000"/>
            <a:ext cx="1438910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২)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অগ্নিবীণা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74359" y="1147607"/>
            <a:ext cx="1143279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৩)</a:t>
            </a:r>
            <a:r>
              <a:rPr lang="en-US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বজ্রকন্ঠ</a:t>
            </a:r>
            <a:endParaRPr lang="en-US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26474" y="1747213"/>
            <a:ext cx="1359413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৪)</a:t>
            </a:r>
            <a:r>
              <a:rPr lang="en-US" sz="2000" b="1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চরণচিহ্ন</a:t>
            </a:r>
            <a:endParaRPr lang="en-US" sz="20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77275" y="1747213"/>
            <a:ext cx="1178059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৫)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প্রেরণা</a:t>
            </a:r>
            <a:r>
              <a:rPr lang="en-US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27158" y="1780733"/>
            <a:ext cx="1190480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৬)</a:t>
            </a:r>
            <a:r>
              <a:rPr lang="en-US" sz="2000" b="1" spc="50" dirty="0" err="1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বীজমন্ত্র</a:t>
            </a:r>
            <a:endParaRPr lang="en-US" sz="2000" b="1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15905" y="2285588"/>
            <a:ext cx="1101046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৭)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বিভেদ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77890" y="2285588"/>
            <a:ext cx="976831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৮)</a:t>
            </a:r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23833" y="2286533"/>
            <a:ext cx="889879" cy="3538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৯)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সাম্য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6180" y="555324"/>
            <a:ext cx="346142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157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wavyDbl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SutonnyOMJ" pitchFamily="2" charset="0"/>
                <a:cs typeface="SutonnyOMJ" pitchFamily="2" charset="0"/>
              </a:rPr>
              <a:t>মুল</a:t>
            </a:r>
            <a:r>
              <a:rPr lang="en-US" b="1" u="wavyDb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u="wavyDbl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SutonnyOMJ" pitchFamily="2" charset="0"/>
                <a:cs typeface="SutonnyOMJ" pitchFamily="2" charset="0"/>
              </a:rPr>
              <a:t>শব্দ</a:t>
            </a:r>
            <a:endParaRPr lang="en-US" b="1" u="wavyDb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rgbClr val="002060"/>
                </a:solidFill>
              </a:u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246766"/>
            <a:ext cx="2895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wavyDbl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0070C0"/>
                  </a:solidFill>
                </a:uFill>
                <a:latin typeface="SutonnyOMJ" pitchFamily="2" charset="0"/>
                <a:cs typeface="SutonnyOMJ" pitchFamily="2" charset="0"/>
              </a:rPr>
              <a:t>অর্থ</a:t>
            </a:r>
            <a:endParaRPr lang="en-US" b="1" u="wavyDbl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>
                <a:solidFill>
                  <a:srgbClr val="0070C0"/>
                </a:solidFill>
              </a:u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0822" y="5171301"/>
            <a:ext cx="2455173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৫)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উৎসাহ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উদ্দিপনা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সঞ্চার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0786" y="5998695"/>
            <a:ext cx="2161213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৯)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সমতা,সাদৃশ্য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6474" y="5606534"/>
            <a:ext cx="1880922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৬) </a:t>
            </a:r>
            <a:r>
              <a:rPr lang="en-US" b="1" spc="50" dirty="0" err="1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মূলমন্ত্র</a:t>
            </a:r>
            <a:r>
              <a:rPr lang="en-US" b="1" spc="50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26474" y="5869481"/>
            <a:ext cx="1821416" cy="48411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৮)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চিহ্ন,দাগ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33328" y="5606534"/>
            <a:ext cx="2080384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৭)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মনোমালিন্য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6663" y="5171301"/>
            <a:ext cx="2588276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৪)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পদচ্ছাপ,পদরেখা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-5887" y="2432"/>
            <a:ext cx="9144000" cy="6858000"/>
            <a:chOff x="0" y="0"/>
            <a:chExt cx="9144000" cy="6858000"/>
          </a:xfrm>
          <a:blipFill>
            <a:blip r:embed="rId5"/>
            <a:tile tx="0" ty="0" sx="100000" sy="100000" flip="none" algn="tl"/>
          </a:blipFill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47" name="Group 4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48" name="Rectangle 47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ame 5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 rot="21168653">
            <a:off x="585790" y="856142"/>
            <a:ext cx="1905000" cy="775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119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/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43364" y="1249812"/>
            <a:ext cx="111949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বজ্রকণ্ঠ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241" y="1264211"/>
            <a:ext cx="796959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মন্ত্র</a:t>
            </a:r>
            <a:endParaRPr lang="en-US" sz="1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1249812"/>
            <a:ext cx="93345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বঙ্গবন্ধু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9855" y="1776197"/>
            <a:ext cx="1143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মুক্তিযুদ্ধ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1776197"/>
            <a:ext cx="1295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অঞ্জলি</a:t>
            </a:r>
            <a:endParaRPr lang="en-US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50" y="1776197"/>
            <a:ext cx="93345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অগ্নি</a:t>
            </a:r>
            <a:endParaRPr lang="en-US" b="1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730" y="2286000"/>
            <a:ext cx="7239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রাষ্ট্র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b="1" cap="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291834"/>
            <a:ext cx="7620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মহুয়া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50" y="2291834"/>
            <a:ext cx="93345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প্রেরণা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1730" y="4191000"/>
            <a:ext cx="1600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বজ্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রোকন্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ঠো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7039" y="4267200"/>
            <a:ext cx="98776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মন্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ত্রো</a:t>
            </a:r>
            <a:endParaRPr lang="en-US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বঙ্</a:t>
            </a:r>
            <a:r>
              <a: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গোবোন্</a:t>
            </a:r>
            <a:r>
              <a: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ধু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1730" y="4966130"/>
            <a:ext cx="149887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মুক্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তিযুদ্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ধো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4938568"/>
            <a:ext cx="116934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অন্</a:t>
            </a:r>
            <a:r>
              <a:rPr 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জোলি</a:t>
            </a:r>
            <a:endParaRPr lang="en-US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9133" y="4966130"/>
            <a:ext cx="8763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ওগনি</a:t>
            </a:r>
            <a:endParaRPr lang="en-US" b="1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3465" y="5791200"/>
            <a:ext cx="1295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রাশ্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টো</a:t>
            </a:r>
            <a:endParaRPr lang="en-US" b="1" cap="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9319" y="5791200"/>
            <a:ext cx="129236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মোহুয়া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5867400"/>
            <a:ext cx="1295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প্রেরোনা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3681" y="453957"/>
            <a:ext cx="4261120" cy="536643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302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dbl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কঠিণ</a:t>
            </a:r>
            <a:r>
              <a:rPr lang="en-US" b="1" u="dbl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u="dbl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শব্দ</a:t>
            </a:r>
            <a:endParaRPr lang="en-US" b="1" u="dbl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>
                <a:solidFill>
                  <a:srgbClr val="7030A0"/>
                </a:solidFill>
              </a:u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63679" y="3276600"/>
            <a:ext cx="4261121" cy="609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434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dbl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উচ্চারিত</a:t>
            </a:r>
            <a:r>
              <a:rPr lang="en-US" b="1" u="dbl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u="dbl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শব্দ</a:t>
            </a:r>
            <a:endParaRPr lang="en-US" b="1" u="dbl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>
                <a:solidFill>
                  <a:srgbClr val="7030A0"/>
                </a:solidFill>
              </a:u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32" name="Group 3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33" name="Rectangle 32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6" name="Frame 35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 rot="21053384">
            <a:off x="583391" y="856955"/>
            <a:ext cx="1935970" cy="78571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82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কঠিণ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উচ্চারাণ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13661" y="403697"/>
            <a:ext cx="5663930" cy="2470826"/>
            <a:chOff x="3152572" y="385863"/>
            <a:chExt cx="5663930" cy="24708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186" y="385863"/>
              <a:ext cx="2743316" cy="24432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52572" y="385864"/>
              <a:ext cx="2920614" cy="247082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555460" y="4191000"/>
            <a:ext cx="4724400" cy="1905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464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১)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বজ্রকণ্ঠ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২)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বাঙালির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বীজমন্ত্র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৩)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বারভুইয়াদের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একজনের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৪)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জয়নুল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আবেদিন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ছিলেন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783" y="3276600"/>
            <a:ext cx="5334000" cy="7239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2918"/>
              </a:avLst>
            </a:prstTxWarp>
            <a:spAutoFit/>
          </a:bodyPr>
          <a:lstStyle/>
          <a:p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প্রশ্নগুলো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নিজ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নিজ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খাতায়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7030A0"/>
                  </a:solidFill>
                </a:uFill>
                <a:latin typeface="SutonnyOMJ" pitchFamily="2" charset="0"/>
                <a:cs typeface="SutonnyOMJ" pitchFamily="2" charset="0"/>
              </a:rPr>
              <a:t> ।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Fill>
                <a:solidFill>
                  <a:srgbClr val="7030A0"/>
                </a:solidFill>
              </a:u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ame 2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9" name="Rectangle 28"/>
          <p:cNvSpPr/>
          <p:nvPr/>
        </p:nvSpPr>
        <p:spPr>
          <a:xfrm>
            <a:off x="606050" y="839540"/>
            <a:ext cx="1766131" cy="766343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-2785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72" y="416668"/>
            <a:ext cx="5659066" cy="24027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 rot="21246495">
            <a:off x="546192" y="991286"/>
            <a:ext cx="1894936" cy="60621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642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90" y="3393332"/>
            <a:ext cx="1810966" cy="1862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72" y="4313167"/>
            <a:ext cx="2181428" cy="2163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1423265">
            <a:off x="3330257" y="3978067"/>
            <a:ext cx="5303693" cy="168238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-220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প্রদর্শিত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চিত্রে</a:t>
            </a:r>
            <a:r>
              <a:rPr lang="en-US" b="1" spc="50" dirty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“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আমার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পরিচয়</a:t>
            </a:r>
            <a:r>
              <a:rPr lang="en-US" b="1" spc="50" dirty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“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কবিতার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সংগ্রামী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চেতনাকে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নির্দেশ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–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মন্তব্যটি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যাচাই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b="1" spc="50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b="1" spc="50" dirty="0">
              <a:ln w="12700"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3" y="1295400"/>
            <a:ext cx="1159247" cy="1335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53064"/>
          <a:stretch/>
        </p:blipFill>
        <p:spPr>
          <a:xfrm>
            <a:off x="6830080" y="1266217"/>
            <a:ext cx="1176924" cy="1363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99" y="1269460"/>
            <a:ext cx="1676400" cy="159904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9600" y="3403348"/>
            <a:ext cx="3713100" cy="2997452"/>
            <a:chOff x="457200" y="3403348"/>
            <a:chExt cx="3865500" cy="2997452"/>
          </a:xfrm>
        </p:grpSpPr>
        <p:sp>
          <p:nvSpPr>
            <p:cNvPr id="45" name="Rectangle 44"/>
            <p:cNvSpPr/>
            <p:nvPr/>
          </p:nvSpPr>
          <p:spPr>
            <a:xfrm>
              <a:off x="457200" y="3838860"/>
              <a:ext cx="3865500" cy="2561940"/>
            </a:xfrm>
            <a:prstGeom prst="rect">
              <a:avLst/>
            </a:prstGeom>
          </p:spPr>
          <p:txBody>
            <a:bodyPr wrap="square">
              <a:prstTxWarp prst="textCanDown">
                <a:avLst>
                  <a:gd name="adj" fmla="val 11128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আবু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            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বি.এস.এস;বি.এড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সিনিয়র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শিক্ষক</a:t>
              </a:r>
              <a:endPara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ছয়গাঁও,ভেদরগঞ্জ,শরীয়তপুর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800" y="3403348"/>
              <a:ext cx="3352800" cy="400110"/>
            </a:xfrm>
            <a:prstGeom prst="rect">
              <a:avLst/>
            </a:prstGeom>
          </p:spPr>
          <p:txBody>
            <a:bodyPr wrap="square">
              <a:prstTxWarp prst="textWave1">
                <a:avLst>
                  <a:gd name="adj1" fmla="val 12500"/>
                  <a:gd name="adj2" fmla="val -3482"/>
                </a:avLst>
              </a:prstTxWarp>
              <a:spAutoFit/>
            </a:bodyPr>
            <a:lstStyle/>
            <a:p>
              <a:pPr algn="ctr"/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শিক্ষক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b="1" u="dbl" dirty="0">
                <a:uFill>
                  <a:solidFill>
                    <a:srgbClr val="002060"/>
                  </a:solidFill>
                </a:u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73752" y="3425939"/>
            <a:ext cx="3657600" cy="2898661"/>
            <a:chOff x="4800600" y="3390537"/>
            <a:chExt cx="3810000" cy="2898661"/>
          </a:xfrm>
        </p:grpSpPr>
        <p:sp>
          <p:nvSpPr>
            <p:cNvPr id="40" name="Rectangle 39"/>
            <p:cNvSpPr/>
            <p:nvPr/>
          </p:nvSpPr>
          <p:spPr>
            <a:xfrm>
              <a:off x="4800600" y="3850798"/>
              <a:ext cx="3810000" cy="2438400"/>
            </a:xfrm>
            <a:prstGeom prst="rect">
              <a:avLst/>
            </a:prstGeom>
          </p:spPr>
          <p:txBody>
            <a:bodyPr wrap="square">
              <a:prstTxWarp prst="textCanDow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16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16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৪৫মিনিট </a:t>
              </a:r>
            </a:p>
            <a:p>
              <a:pPr algn="ctr"/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তারিখ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-   /৬/২০২১   </a:t>
              </a:r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খ্রি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76800" y="3390537"/>
              <a:ext cx="3581400" cy="412921"/>
            </a:xfrm>
            <a:prstGeom prst="rect">
              <a:avLst/>
            </a:prstGeom>
          </p:spPr>
          <p:txBody>
            <a:bodyPr wrap="none">
              <a:prstTxWarp prst="textWave2">
                <a:avLst>
                  <a:gd name="adj1" fmla="val 12500"/>
                  <a:gd name="adj2" fmla="val -4074"/>
                </a:avLst>
              </a:prstTxWarp>
              <a:spAutoFit/>
            </a:bodyPr>
            <a:lstStyle/>
            <a:p>
              <a:pPr algn="ctr"/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176008">
            <a:off x="3277939" y="527865"/>
            <a:ext cx="2452171" cy="2344122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rtlCol="0">
            <a:prstTxWarp prst="textArchUpPour">
              <a:avLst>
                <a:gd name="adj1" fmla="val 11483454"/>
                <a:gd name="adj2" fmla="val 51616"/>
              </a:avLst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93924" y="3276600"/>
            <a:ext cx="420199" cy="316701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0" y="0"/>
            <a:ext cx="9136884" cy="6858000"/>
            <a:chOff x="0" y="0"/>
            <a:chExt cx="9136884" cy="68580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48" y="417525"/>
              <a:ext cx="2669457" cy="23886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542" y="417526"/>
              <a:ext cx="2669457" cy="23886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46" name="Group 45"/>
            <p:cNvGrpSpPr/>
            <p:nvPr/>
          </p:nvGrpSpPr>
          <p:grpSpPr>
            <a:xfrm>
              <a:off x="0" y="0"/>
              <a:ext cx="9136884" cy="6858000"/>
              <a:chOff x="0" y="0"/>
              <a:chExt cx="9136884" cy="6858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0" y="0"/>
                <a:ext cx="9136884" cy="6858000"/>
                <a:chOff x="-39200" y="11652"/>
                <a:chExt cx="9136884" cy="32004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0458" y="116781"/>
                  <a:ext cx="373884" cy="1225701"/>
                </a:xfrm>
                <a:prstGeom prst="rect">
                  <a:avLst/>
                </a:prstGeom>
                <a:blipFill>
                  <a:blip r:embed="rId7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-39200" y="11652"/>
                  <a:ext cx="9136884" cy="3200400"/>
                  <a:chOff x="7116" y="0"/>
                  <a:chExt cx="9136884" cy="2819400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3039739" y="99488"/>
                    <a:ext cx="373884" cy="1079785"/>
                  </a:xfrm>
                  <a:prstGeom prst="rect">
                    <a:avLst/>
                  </a:prstGeom>
                  <a:blipFill>
                    <a:blip r:embed="rId7"/>
                    <a:tile tx="0" ty="0" sx="100000" sy="100000" flip="none" algn="tl"/>
                  </a:blipFill>
                  <a:ln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slop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Frame 52"/>
                  <p:cNvSpPr/>
                  <p:nvPr/>
                </p:nvSpPr>
                <p:spPr>
                  <a:xfrm>
                    <a:off x="7116" y="0"/>
                    <a:ext cx="9136884" cy="2819400"/>
                  </a:xfrm>
                  <a:prstGeom prst="frame">
                    <a:avLst>
                      <a:gd name="adj1" fmla="val 6065"/>
                    </a:avLst>
                  </a:prstGeom>
                  <a:blipFill>
                    <a:blip r:embed="rId7"/>
                    <a:tile tx="0" ty="0" sx="100000" sy="100000" flip="none" algn="tl"/>
                  </a:blipFill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slop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8" name="Rectangle 47"/>
              <p:cNvSpPr/>
              <p:nvPr/>
            </p:nvSpPr>
            <p:spPr>
              <a:xfrm>
                <a:off x="391221" y="2740534"/>
                <a:ext cx="8382000" cy="385328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38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2"/>
          <a:stretch/>
        </p:blipFill>
        <p:spPr>
          <a:xfrm>
            <a:off x="3088532" y="3581400"/>
            <a:ext cx="5710136" cy="2895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6705600" y="469779"/>
            <a:ext cx="2057400" cy="265442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163"/>
              </a:avLst>
            </a:prstTxWarp>
            <a:sp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১৭৮২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হাজী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শরীয়তউল্লাহ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মাষ্টার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দ্যা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:-১৯০৮ </a:t>
            </a: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          </a:t>
            </a:r>
          </a:p>
          <a:p>
            <a:r>
              <a:rPr lang="en-US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মীর</a:t>
            </a:r>
            <a:r>
              <a:rPr lang="en-US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নিসার</a:t>
            </a:r>
            <a:r>
              <a:rPr lang="en-US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আলী</a:t>
            </a:r>
            <a:r>
              <a:rPr lang="en-US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7962" y="469779"/>
            <a:ext cx="308610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তিতুমীর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জন্মগ্রহণ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7962" y="1093947"/>
            <a:ext cx="3076374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ফরায়েজি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আন্দোলনের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নেতা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কে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984" y="1612323"/>
            <a:ext cx="310635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সূর্যসেনকে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ডাকা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? </a:t>
            </a:r>
            <a:endParaRPr lang="en-US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7986" y="2211214"/>
            <a:ext cx="310635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ক্ষুদিরামকে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ফাঁসি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দেওয়া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 </a:t>
            </a:r>
            <a:endParaRPr lang="en-US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7690" y="2754868"/>
            <a:ext cx="3076373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তিতুমীরের</a:t>
            </a:r>
            <a:r>
              <a:rPr lang="en-US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আসল</a:t>
            </a:r>
            <a:r>
              <a:rPr lang="en-US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 </a:t>
            </a:r>
            <a:endParaRPr lang="en-US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21" name="Group 2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22" name="Rectangle 21"/>
              <p:cNvSpPr/>
              <p:nvPr/>
            </p:nvSpPr>
            <p:spPr>
              <a:xfrm>
                <a:off x="3088531" y="3240932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ame 24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6" name="Rectangle 25"/>
          <p:cNvSpPr/>
          <p:nvPr/>
        </p:nvSpPr>
        <p:spPr>
          <a:xfrm rot="21190701">
            <a:off x="567896" y="875470"/>
            <a:ext cx="1898389" cy="806287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7237"/>
                <a:gd name="adj2" fmla="val -321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 smtClean="0">
                <a:ln/>
                <a:blipFill>
                  <a:blip r:embed="rId6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b="1" cap="all" dirty="0">
              <a:ln/>
              <a:blipFill>
                <a:blip r:embed="rId6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2"/>
          <a:stretch/>
        </p:blipFill>
        <p:spPr>
          <a:xfrm>
            <a:off x="3062591" y="3602477"/>
            <a:ext cx="5715000" cy="2895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3062591" y="3240932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ame 16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 rot="21190701">
            <a:off x="567896" y="875470"/>
            <a:ext cx="1898389" cy="806287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7237"/>
                <a:gd name="adj2" fmla="val -321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 smtClean="0">
                <a:ln/>
                <a:blipFill>
                  <a:blip r:embed="rId6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b="1" cap="all" dirty="0">
              <a:ln/>
              <a:blipFill>
                <a:blip r:embed="rId6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8272" y="632138"/>
            <a:ext cx="1903379" cy="250949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4533"/>
              </a:avLst>
            </a:prstTxWarp>
            <a:spAutoFit/>
          </a:bodyPr>
          <a:lstStyle/>
          <a:p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শিল্পাচার্য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মহুয়ার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পালা</a:t>
            </a:r>
            <a:endParaRPr lang="en-US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1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sz="1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হাজী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শরীয়তউল্লাহ</a:t>
            </a:r>
            <a:endParaRPr lang="en-US" sz="16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জয়বাংলা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১৯২০সালে </a:t>
            </a:r>
            <a:endParaRPr lang="en-US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8168" y="632138"/>
            <a:ext cx="313900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জয়নুল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আবেদিন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হিসেবে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খ্যাত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7092" y="1133272"/>
            <a:ext cx="3176108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1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এ </a:t>
            </a:r>
            <a:r>
              <a:rPr lang="en-US" sz="1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কবিতায়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লোককাহিনির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উল্লেখ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390" y="1707578"/>
            <a:ext cx="314380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ওহাবী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আন্দোলনের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যুক্ত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ছিলেন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কে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7679" y="2209800"/>
            <a:ext cx="314380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মুক্তিযু্দ্ধের</a:t>
            </a:r>
            <a:r>
              <a:rPr 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জাতীয়</a:t>
            </a:r>
            <a:r>
              <a:rPr 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স্লোগান</a:t>
            </a:r>
            <a:r>
              <a:rPr 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9390" y="2772300"/>
            <a:ext cx="311655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বঙ্গবন্ধু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জন্মগ্রহণ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7436" y="393970"/>
            <a:ext cx="5719864" cy="2425430"/>
            <a:chOff x="3157436" y="393970"/>
            <a:chExt cx="5719864" cy="25016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0" b="35241"/>
            <a:stretch/>
          </p:blipFill>
          <p:spPr>
            <a:xfrm>
              <a:off x="6096000" y="393970"/>
              <a:ext cx="2781300" cy="243353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8" t="5270" r="12522" b="6833"/>
            <a:stretch/>
          </p:blipFill>
          <p:spPr>
            <a:xfrm>
              <a:off x="3157436" y="393970"/>
              <a:ext cx="2862364" cy="250163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5"/>
            <a:tile tx="0" ty="0" sx="100000" sy="100000" flip="none" algn="tl"/>
          </a:blipFill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24" name="Group 2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25" name="Rectangle 24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ame 2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9" name="TextBox 28"/>
          <p:cNvSpPr txBox="1"/>
          <p:nvPr/>
        </p:nvSpPr>
        <p:spPr>
          <a:xfrm rot="21121453">
            <a:off x="573196" y="939183"/>
            <a:ext cx="1878605" cy="704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43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>
                  <a:solidFill>
                    <a:srgbClr val="002060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b="1" spc="50" dirty="0" smtClean="0">
                <a:ln w="11430">
                  <a:solidFill>
                    <a:srgbClr val="002060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>
                  <a:solidFill>
                    <a:srgbClr val="002060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b="1" spc="50" dirty="0">
              <a:ln w="11430">
                <a:solidFill>
                  <a:srgbClr val="002060"/>
                </a:solidFill>
              </a:ln>
              <a:blipFill>
                <a:blip r:embed="rId7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/>
          <a:stretch/>
        </p:blipFill>
        <p:spPr>
          <a:xfrm>
            <a:off x="4521501" y="3227962"/>
            <a:ext cx="2797180" cy="2282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3352800" y="4648200"/>
            <a:ext cx="5334000" cy="15240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6572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বাঙালি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জাতির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বীজমন্ত্রটি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।</a:t>
            </a:r>
            <a:endParaRPr lang="en-US" b="1" cap="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8693" y="403698"/>
            <a:ext cx="5174308" cy="439690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1833"/>
              </a:avLst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3200" b="1" cap="all" dirty="0" smtClean="0">
                <a:ln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cap="all" dirty="0">
              <a:ln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6940"/>
            <a:ext cx="2827020" cy="608789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3207693" y="304800"/>
              <a:ext cx="381000" cy="6190034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85"/>
              </a:avLst>
            </a:prstGeom>
            <a:blipFill>
              <a:blip r:embed="rId4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7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1523692" cy="1447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400"/>
            <a:ext cx="1524000" cy="14478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6781800" y="533400"/>
            <a:ext cx="1752600" cy="1447800"/>
            <a:chOff x="835619" y="4257062"/>
            <a:chExt cx="2419292" cy="139827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511" y="4257062"/>
              <a:ext cx="787400" cy="139827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19" y="4257062"/>
              <a:ext cx="1602781" cy="139827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  <p:sp>
        <p:nvSpPr>
          <p:cNvPr id="17" name="Rectangle 16"/>
          <p:cNvSpPr/>
          <p:nvPr/>
        </p:nvSpPr>
        <p:spPr>
          <a:xfrm>
            <a:off x="3276600" y="2209800"/>
            <a:ext cx="541020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</a:t>
            </a:r>
            <a:r>
              <a:rPr lang="en-US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এবংনিচের</a:t>
            </a:r>
            <a:r>
              <a:rPr lang="en-US" b="1" spc="50" dirty="0" smtClean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প্রশ্নের</a:t>
            </a:r>
            <a:r>
              <a:rPr lang="en-US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দেয়ার</a:t>
            </a:r>
            <a:r>
              <a:rPr lang="en-US" b="1" spc="50" dirty="0" smtClean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চেষ্টা</a:t>
            </a:r>
            <a:r>
              <a:rPr lang="en-US" b="1" spc="50" dirty="0" smtClean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spc="50" dirty="0" smtClean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b="1" spc="50" dirty="0">
              <a:ln w="11430"/>
              <a:blipFill>
                <a:blip r:embed="rId7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0666" y="4656754"/>
            <a:ext cx="5498850" cy="730488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20000"/>
                <a:gd name="adj2" fmla="val -2477"/>
              </a:avLst>
            </a:prstTxWarp>
            <a:spAutoFit/>
          </a:bodyPr>
          <a:lstStyle/>
          <a:p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-৩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:আউল-বাউল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দেউল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”-</a:t>
            </a:r>
          </a:p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       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পরের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চরণটি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7950" y="4042832"/>
            <a:ext cx="5528033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Wave1">
              <a:avLst>
                <a:gd name="adj1" fmla="val 20000"/>
                <a:gd name="adj2" fmla="val 334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-২ </a:t>
            </a:r>
            <a:r>
              <a:rPr lang="en-US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: </a:t>
            </a:r>
            <a:r>
              <a:rPr lang="en-US" sz="2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পাহাড়পুরের</a:t>
            </a:r>
            <a:r>
              <a:rPr lang="en-US" sz="2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বৌদ্ধবিহার</a:t>
            </a:r>
            <a:r>
              <a:rPr lang="en-US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কে</a:t>
            </a:r>
            <a:r>
              <a:rPr lang="en-US" sz="2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আবিস্কার</a:t>
            </a:r>
            <a:r>
              <a:rPr lang="en-US" sz="2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sz="2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10648" y="3482369"/>
            <a:ext cx="5458868" cy="41153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prstTxWarp prst="textWave1">
              <a:avLst>
                <a:gd name="adj1" fmla="val 12500"/>
                <a:gd name="adj2" fmla="val -285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-১ 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বরেন্দ্রভুম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সোনা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মসজিদ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কেথায়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অবস্থিত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4974" y="5410200"/>
            <a:ext cx="5422650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4305"/>
              </a:avLst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-৪: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কবিতা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প্রশ্নগুলো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352425" y="304800"/>
              <a:ext cx="2466975" cy="6172200"/>
              <a:chOff x="352425" y="304800"/>
              <a:chExt cx="2466975" cy="61722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5" y="304800"/>
                <a:ext cx="2466975" cy="6172200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sp>
            <p:nvSpPr>
              <p:cNvPr id="16" name="Rectangle 15"/>
              <p:cNvSpPr/>
              <p:nvPr/>
            </p:nvSpPr>
            <p:spPr>
              <a:xfrm rot="21136594">
                <a:off x="982455" y="941426"/>
                <a:ext cx="1580512" cy="656466"/>
              </a:xfrm>
              <a:prstGeom prst="rect">
                <a:avLst/>
              </a:prstGeom>
            </p:spPr>
            <p:txBody>
              <a:bodyPr wrap="square">
                <a:prstTxWarp prst="textPlain">
                  <a:avLst>
                    <a:gd name="adj" fmla="val 46257"/>
                  </a:avLst>
                </a:prstTxWarp>
                <a:spAutoFit/>
              </a:bodyPr>
              <a:lstStyle/>
              <a:p>
                <a:r>
                  <a:rPr lang="en-US" sz="1600" b="1" dirty="0" err="1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16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1600" b="1" dirty="0" err="1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দশম</a:t>
                </a:r>
                <a:endParaRPr lang="en-US" sz="16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1600" b="1" dirty="0" err="1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16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1600" b="1" dirty="0" err="1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16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dirty="0" err="1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16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1600" b="1" dirty="0" err="1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16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dirty="0" err="1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16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1600" b="1" dirty="0" err="1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16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blipFill>
              <a:blip r:embed="rId9"/>
              <a:tile tx="0" ty="0" sx="100000" sy="100000" flip="none" algn="tl"/>
            </a:blipFill>
          </p:grpSpPr>
          <p:sp>
            <p:nvSpPr>
              <p:cNvPr id="26" name="Rectangle 25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ame 28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503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66" y="519501"/>
            <a:ext cx="1381534" cy="161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 rot="462922">
            <a:off x="3169282" y="676803"/>
            <a:ext cx="4388513" cy="19538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Wave1">
              <a:avLst>
                <a:gd name="adj1" fmla="val 12500"/>
                <a:gd name="adj2" fmla="val 8272"/>
              </a:avLst>
            </a:prstTxWarp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তাহলে,আজ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4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সৈয়দ</a:t>
            </a:r>
            <a:r>
              <a:rPr lang="en-US" sz="4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শামসুল</a:t>
            </a:r>
            <a:r>
              <a:rPr lang="en-US" sz="4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হক</a:t>
            </a:r>
            <a:r>
              <a:rPr lang="en-US" sz="4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3600" b="1" dirty="0" err="1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3600" b="1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sz="3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’</a:t>
            </a:r>
            <a:r>
              <a:rPr lang="en-US" sz="3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কবিতার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১৩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নং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চরণ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ক্লাশ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শুরু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3516" y="4077520"/>
            <a:ext cx="5513151" cy="1219200"/>
          </a:xfrm>
          <a:prstGeom prst="rect">
            <a:avLst/>
          </a:prstGeom>
        </p:spPr>
        <p:txBody>
          <a:bodyPr>
            <a:prstTxWarp prst="textWave1">
              <a:avLst>
                <a:gd name="adj1" fmla="val 20000"/>
                <a:gd name="adj2" fmla="val 2999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সার্বভৌম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u="heavy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বারোভূঁইয়ার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b="1" u="heavy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কমলার</a:t>
            </a:r>
            <a:r>
              <a:rPr lang="en-US" b="1" u="heavy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u="heavy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দীঘি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’,</a:t>
            </a:r>
            <a:r>
              <a:rPr lang="en-US" b="1" u="heavy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’</a:t>
            </a:r>
            <a:r>
              <a:rPr lang="en-US" b="1" u="heavy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মহুয়ার</a:t>
            </a:r>
            <a:r>
              <a:rPr lang="en-US" b="1" u="heavy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u="heavy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পালা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527">
            <a:off x="4649206" y="5102509"/>
            <a:ext cx="1534467" cy="11405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66" y="3263630"/>
            <a:ext cx="1305334" cy="11559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pSp>
        <p:nvGrpSpPr>
          <p:cNvPr id="3" name="Group 2"/>
          <p:cNvGrpSpPr/>
          <p:nvPr/>
        </p:nvGrpSpPr>
        <p:grpSpPr>
          <a:xfrm rot="348890">
            <a:off x="6393283" y="5363014"/>
            <a:ext cx="1600200" cy="1035589"/>
            <a:chOff x="5702890" y="3733800"/>
            <a:chExt cx="2445781" cy="260170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890" y="3733800"/>
              <a:ext cx="2069510" cy="24051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22" name="TextBox 21"/>
            <p:cNvSpPr txBox="1"/>
            <p:nvPr/>
          </p:nvSpPr>
          <p:spPr>
            <a:xfrm>
              <a:off x="5702892" y="5562279"/>
              <a:ext cx="2445779" cy="7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মহুয়ার</a:t>
              </a:r>
              <a:r>
                <a:rPr lang="en-US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পালা</a:t>
              </a:r>
              <a:r>
                <a:rPr lang="en-US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62400" y="3200400"/>
            <a:ext cx="3112488" cy="64121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05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u="wavyHeavy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b="1" u="wavyHeavy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u="wavyHeavy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SutonnyOMJ" pitchFamily="2" charset="0"/>
                <a:cs typeface="SutonnyOMJ" pitchFamily="2" charset="0"/>
              </a:rPr>
              <a:t>পাঠ</a:t>
            </a:r>
            <a:endParaRPr lang="en-US" b="1" u="wavyHeavy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tx1"/>
                </a:solidFill>
              </a:u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7"/>
            <a:tile tx="0" ty="0" sx="100000" sy="100000" flip="none" algn="tl"/>
          </a:blipFill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23" name="Group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28" name="Rectangle 27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ame 3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2" name="Rectangle 31"/>
          <p:cNvSpPr/>
          <p:nvPr/>
        </p:nvSpPr>
        <p:spPr>
          <a:xfrm rot="21136594">
            <a:off x="982455" y="941426"/>
            <a:ext cx="1580512" cy="65646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6257"/>
              </a:avLst>
            </a:prstTxWarp>
            <a:spAutoFit/>
          </a:bodyPr>
          <a:lstStyle/>
          <a:p>
            <a:r>
              <a:rPr lang="en-US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শ্রেণি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– </a:t>
            </a:r>
            <a:r>
              <a:rPr lang="en-US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দশম</a:t>
            </a:r>
            <a:endParaRPr lang="en-US" sz="1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en-US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– </a:t>
            </a:r>
            <a:r>
              <a:rPr lang="en-US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বাংলা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সাহিত্য</a:t>
            </a:r>
            <a:endParaRPr lang="en-US" sz="1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en-US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1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কবিতা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0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1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1462" y="5562600"/>
            <a:ext cx="4648200" cy="6477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54922"/>
              </a:avLst>
            </a:prstTxWarp>
            <a:spAutoFit/>
          </a:bodyPr>
          <a:lstStyle/>
          <a:p>
            <a:r>
              <a:rPr lang="en-US" sz="1600" b="1" dirty="0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1600" b="1" dirty="0" err="1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1600" b="1" dirty="0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1600" b="1" dirty="0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1600" b="1" dirty="0" err="1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sz="1600" b="1" dirty="0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sz="1600" b="1" dirty="0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1600" b="1" dirty="0" smtClean="0">
                <a:ln w="9525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1600" b="1" dirty="0">
              <a:ln w="9525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0231" y="609599"/>
            <a:ext cx="4648200" cy="685801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3242"/>
              </a:avLst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----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83024"/>
            <a:ext cx="1219201" cy="1200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50" r="23753" b="48324"/>
          <a:stretch/>
        </p:blipFill>
        <p:spPr>
          <a:xfrm>
            <a:off x="3307422" y="1717835"/>
            <a:ext cx="1142999" cy="115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676400"/>
            <a:ext cx="1158411" cy="1177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5" t="20346"/>
          <a:stretch/>
        </p:blipFill>
        <p:spPr>
          <a:xfrm>
            <a:off x="4648200" y="1706366"/>
            <a:ext cx="1170698" cy="1177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81362" y="3276600"/>
            <a:ext cx="4638300" cy="76200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5207"/>
              </a:avLst>
            </a:prstTxWarp>
            <a:spAutoFit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পঠিতাংশ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4038600"/>
            <a:ext cx="4643062" cy="76200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3889"/>
              </a:avLst>
            </a:prstTxWarp>
            <a:spAutoFit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4876800"/>
            <a:ext cx="4643062" cy="68580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6388"/>
              </a:avLst>
            </a:prstTxWarp>
            <a:spAutoFit/>
          </a:bodyPr>
          <a:lstStyle/>
          <a:p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চরণের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771572" y="385864"/>
                <a:ext cx="381000" cy="6091136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  <a:ln>
                <a:noFill/>
                <a:prstDash val="sysDash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ame 29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6085"/>
                </a:avLst>
              </a:prstGeom>
              <a:blipFill>
                <a:blip r:embed="rId9"/>
                <a:tile tx="0" ty="0" sx="100000" sy="100000" flip="none" algn="tl"/>
              </a:blipFill>
              <a:ln>
                <a:solidFill>
                  <a:schemeClr val="tx1"/>
                </a:solidFill>
                <a:prstDash val="sysDash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 rot="21163755">
              <a:off x="1100376" y="851090"/>
              <a:ext cx="1447432" cy="622543"/>
            </a:xfrm>
            <a:prstGeom prst="rect">
              <a:avLst/>
            </a:prstGeom>
          </p:spPr>
          <p:txBody>
            <a:bodyPr wrap="none">
              <a:prstTxWarp prst="textPlain">
                <a:avLst>
                  <a:gd name="adj" fmla="val 40582"/>
                </a:avLst>
              </a:prstTxWarp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cap="all" dirty="0" err="1">
                  <a:ln/>
                  <a:solidFill>
                    <a:srgbClr val="00206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Shonar Bangla" pitchFamily="34" charset="0"/>
                  <a:cs typeface="Shonar Bangla" pitchFamily="34" charset="0"/>
                </a:rPr>
                <a:t>শিখণফল</a:t>
              </a:r>
              <a:r>
                <a:rPr lang="en-US" b="1" cap="all" dirty="0">
                  <a:ln/>
                  <a:solidFill>
                    <a:srgbClr val="00206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271462" y="533400"/>
            <a:ext cx="4805738" cy="876923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6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04" y="303699"/>
            <a:ext cx="5594215" cy="25675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3"/>
            <a:tile tx="0" ty="0" sx="100000" sy="100000" flip="none" algn="tl"/>
          </a:blipFill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9" name="TextBox 18"/>
          <p:cNvSpPr txBox="1"/>
          <p:nvPr/>
        </p:nvSpPr>
        <p:spPr>
          <a:xfrm>
            <a:off x="3429001" y="3276600"/>
            <a:ext cx="4953000" cy="64633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55996" y="3342098"/>
            <a:ext cx="5354604" cy="2941631"/>
            <a:chOff x="3238501" y="3200400"/>
            <a:chExt cx="5357860" cy="2941631"/>
          </a:xfrm>
        </p:grpSpPr>
        <p:sp>
          <p:nvSpPr>
            <p:cNvPr id="20" name="TextBox 19"/>
            <p:cNvSpPr txBox="1"/>
            <p:nvPr/>
          </p:nvSpPr>
          <p:spPr>
            <a:xfrm>
              <a:off x="3323057" y="3908286"/>
              <a:ext cx="5096234" cy="830997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আমি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তো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তিতুমীর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আর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হাজী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শরিয়ত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  <a:p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আমি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তো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গীতাঞ্জলি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ও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অগ্নিবীণার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  <a:endPara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1707" y="4764107"/>
              <a:ext cx="5284654" cy="646331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বাঙালি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ক্ষুদিরাম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আর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সূর্য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সেনের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  <a:p>
              <a:pPr algn="ctr"/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বাঙালি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জয়নুল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আর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অবন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ঠাকুর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  <a:endPara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8501" y="5434145"/>
              <a:ext cx="5334000" cy="707886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prstTxWarp prst="textWave1">
                <a:avLst>
                  <a:gd name="adj1" fmla="val 12500"/>
                  <a:gd name="adj2" fmla="val -178"/>
                </a:avLst>
              </a:prstTxWarp>
              <a:spAutoFit/>
            </a:bodyPr>
            <a:lstStyle/>
            <a:p>
              <a:pPr algn="ctr"/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বাঙালি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রাষ্ট্রভাষার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লাল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রাজপথ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  <a:p>
              <a:pPr algn="ctr"/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বাঙালি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বঙ্গবন্ধু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শেখ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মুজিবুর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20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  <a:endPara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29001" y="3200400"/>
              <a:ext cx="5143500" cy="707886"/>
            </a:xfrm>
            <a:prstGeom prst="rect">
              <a:avLst/>
            </a:prstGeom>
          </p:spPr>
          <p:txBody>
            <a:bodyPr wrap="square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আমি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তো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সার্বভৌম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বারোভূঁইয়ার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  <a:p>
              <a:pPr algn="ctr"/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আমি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তো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এসেছি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‘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কমলার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দীঘি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’,’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মহুয়ার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পালা</a:t>
              </a:r>
              <a:r>
                <a:rPr lang="en-US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’ </a:t>
              </a:r>
              <a:r>
                <a:rPr lang="en-US" sz="20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থেকে</a:t>
              </a:r>
              <a:endPara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21257432">
            <a:off x="545340" y="962073"/>
            <a:ext cx="1898953" cy="461494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9494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Callout 9"/>
          <p:cNvSpPr/>
          <p:nvPr/>
        </p:nvSpPr>
        <p:spPr>
          <a:xfrm>
            <a:off x="685800" y="3390900"/>
            <a:ext cx="2438400" cy="1752600"/>
          </a:xfrm>
          <a:prstGeom prst="rightArrowCallout">
            <a:avLst>
              <a:gd name="adj1" fmla="val 46286"/>
              <a:gd name="adj2" fmla="val 50000"/>
              <a:gd name="adj3" fmla="val 25000"/>
              <a:gd name="adj4" fmla="val 754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ঠ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0468"/>
            <a:ext cx="5653391" cy="25551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3"/>
            <a:tile tx="0" ty="0" sx="100000" sy="100000" flip="none" algn="tl"/>
          </a:blipFill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3277309" y="3411976"/>
            <a:ext cx="5415478" cy="2912623"/>
            <a:chOff x="3365356" y="3276600"/>
            <a:chExt cx="5415478" cy="2612792"/>
          </a:xfrm>
        </p:grpSpPr>
        <p:grpSp>
          <p:nvGrpSpPr>
            <p:cNvPr id="4" name="Group 3"/>
            <p:cNvGrpSpPr/>
            <p:nvPr/>
          </p:nvGrpSpPr>
          <p:grpSpPr>
            <a:xfrm>
              <a:off x="3365356" y="3276600"/>
              <a:ext cx="5415478" cy="1985159"/>
              <a:chOff x="3365356" y="3276600"/>
              <a:chExt cx="5415478" cy="198515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527897" y="3276600"/>
                <a:ext cx="5049284" cy="1323439"/>
              </a:xfrm>
              <a:prstGeom prst="rect">
                <a:avLst/>
              </a:prstGeom>
              <a:no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যে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এসেছি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জয়বাংলার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বজ্রকন্ঠ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থেকে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।</a:t>
                </a:r>
              </a:p>
              <a:p>
                <a:pPr algn="ctr"/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যে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এসেছি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একাত্তরের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মুক্তিযুদ্ধ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থেকে</a:t>
                </a:r>
                <a:r>
                  <a: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।</a:t>
                </a:r>
              </a:p>
              <a:p>
                <a:pPr algn="ctr"/>
                <a:endParaRPr lang="en-US" sz="2000" b="1" spc="50" dirty="0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endPara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365356" y="3892153"/>
                <a:ext cx="5415478" cy="1369606"/>
                <a:chOff x="3365356" y="3892153"/>
                <a:chExt cx="5415478" cy="136960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3445510" y="3892153"/>
                  <a:ext cx="5123565" cy="1015663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prstTxWarp prst="textPlain">
                    <a:avLst/>
                  </a:prstTxWarp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এসেছি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আমার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পেছনে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হাজার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চরণচিহ্ন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ফেলে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।</a:t>
                  </a:r>
                </a:p>
                <a:p>
                  <a:pPr algn="ctr"/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শুধাও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আমাকে</a:t>
                  </a:r>
                  <a:r>
                    <a:rPr lang="en-US" sz="2000" b="1" spc="50" dirty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‘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এতদুর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তুমি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কোন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প্রেরণায়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এলে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?’</a:t>
                  </a:r>
                </a:p>
                <a:p>
                  <a:pPr algn="ctr"/>
                  <a:endParaRPr lang="en-US" sz="20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365356" y="4553873"/>
                  <a:ext cx="5415478" cy="707886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prstTxWarp prst="textPlain">
                    <a:avLst/>
                  </a:prstTxWarp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তবে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তুমি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বুঝি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বাঙালি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জাতির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বীজমন্ত্রটি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শোন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নাই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–</a:t>
                  </a:r>
                </a:p>
                <a:p>
                  <a:pPr algn="ctr"/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’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সবার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উপরে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মানুষ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সত্য,তাহার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উপরে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spc="50" dirty="0" err="1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নাই</a:t>
                  </a:r>
                  <a:r>
                    <a:rPr lang="en-US" sz="2000" b="1" spc="50" dirty="0" smtClean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।’</a:t>
                  </a:r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3423639" y="5181506"/>
              <a:ext cx="5257799" cy="707886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prstTxWarp prst="textPlai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একসাথে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আছি,একসাথে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বাঁচি,আজও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একসাথে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থাকবই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</a:t>
              </a:r>
            </a:p>
            <a:p>
              <a:pPr algn="ctr"/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সব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বিভেদের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রেখা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মুছে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দিয়ে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সাম্যের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ছবি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আঁকবই</a:t>
              </a:r>
              <a:r>
                <a:rPr lang="en-US" sz="2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 rot="21215882">
            <a:off x="620690" y="862187"/>
            <a:ext cx="1828800" cy="56828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>
                <a:gd name="adj" fmla="val 19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শিক্ষার্থীর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57020" y="914399"/>
            <a:ext cx="4544063" cy="1303793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12500"/>
                <a:gd name="adj2" fmla="val -1124"/>
              </a:avLst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সার্বভৌম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বারোভূঁইয়ার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কমলার</a:t>
            </a:r>
            <a:r>
              <a:rPr lang="en-US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দীঘি</a:t>
            </a:r>
            <a:r>
              <a:rPr lang="en-US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’,</a:t>
            </a:r>
            <a:r>
              <a:rPr lang="en-US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’</a:t>
            </a:r>
            <a:r>
              <a:rPr lang="en-US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মহুয়ার</a:t>
            </a:r>
            <a:r>
              <a:rPr lang="en-US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পালা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52572" y="3157128"/>
            <a:ext cx="5698270" cy="3319872"/>
            <a:chOff x="1371600" y="3733800"/>
            <a:chExt cx="6400800" cy="2405152"/>
          </a:xfrm>
        </p:grpSpPr>
        <p:grpSp>
          <p:nvGrpSpPr>
            <p:cNvPr id="20" name="Group 19"/>
            <p:cNvGrpSpPr/>
            <p:nvPr/>
          </p:nvGrpSpPr>
          <p:grpSpPr>
            <a:xfrm>
              <a:off x="1371600" y="3733800"/>
              <a:ext cx="6400800" cy="2405152"/>
              <a:chOff x="1371600" y="3733800"/>
              <a:chExt cx="6400800" cy="240515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277885" y="3733800"/>
                <a:ext cx="4494515" cy="2405152"/>
                <a:chOff x="3277885" y="3733800"/>
                <a:chExt cx="4494515" cy="2405152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7885" y="3733800"/>
                  <a:ext cx="2425004" cy="240515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2890" y="3733800"/>
                  <a:ext cx="2069510" cy="240515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3733800"/>
                <a:ext cx="1848668" cy="240515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</p:grpSp>
        <p:sp>
          <p:nvSpPr>
            <p:cNvPr id="13" name="TextBox 12"/>
            <p:cNvSpPr txBox="1"/>
            <p:nvPr/>
          </p:nvSpPr>
          <p:spPr>
            <a:xfrm>
              <a:off x="6135797" y="5562280"/>
              <a:ext cx="1203695" cy="430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মহুয়ার</a:t>
              </a:r>
              <a:r>
                <a:rPr lang="en-US" sz="2000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পালা</a:t>
              </a:r>
              <a:r>
                <a:rPr lang="en-US" sz="2000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5"/>
            <a:tile tx="0" ty="0" sx="100000" sy="100000" flip="none" algn="tl"/>
          </a:blipFill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23" name="Group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24" name="Rectangle 23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ame 26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 rot="21205291">
            <a:off x="517658" y="929884"/>
            <a:ext cx="1905000" cy="644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18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822883"/>
            <a:ext cx="4800600" cy="1615518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799" y="685800"/>
            <a:ext cx="5112649" cy="1905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76668" y="914399"/>
            <a:ext cx="4422683" cy="136625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-1189"/>
              </a:avLst>
            </a:prstTxWarp>
            <a:spAutoFit/>
          </a:bodyPr>
          <a:lstStyle/>
          <a:p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তিতুমীর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হাজী</a:t>
            </a:r>
            <a:r>
              <a:rPr lang="en-US" sz="16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শরিয়ত</a:t>
            </a:r>
            <a:r>
              <a:rPr lang="en-US" sz="16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blipFill>
                  <a:blip r:embed="rId2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গীতাঞ্জলি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1600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অগ্নিবীণার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16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16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52571" y="3127811"/>
            <a:ext cx="5625019" cy="3349189"/>
            <a:chOff x="1329868" y="4114798"/>
            <a:chExt cx="6466779" cy="1905879"/>
          </a:xfrm>
        </p:grpSpPr>
        <p:grpSp>
          <p:nvGrpSpPr>
            <p:cNvPr id="12" name="Group 11"/>
            <p:cNvGrpSpPr/>
            <p:nvPr/>
          </p:nvGrpSpPr>
          <p:grpSpPr>
            <a:xfrm>
              <a:off x="1329868" y="4114798"/>
              <a:ext cx="6466779" cy="1905879"/>
              <a:chOff x="613984" y="4114799"/>
              <a:chExt cx="8005624" cy="212547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4" y="4114800"/>
                <a:ext cx="2662616" cy="212547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5571" y="4114799"/>
                <a:ext cx="2121596" cy="212547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grpSp>
            <p:nvGrpSpPr>
              <p:cNvPr id="17" name="Group 16"/>
              <p:cNvGrpSpPr/>
              <p:nvPr/>
            </p:nvGrpSpPr>
            <p:grpSpPr>
              <a:xfrm>
                <a:off x="5417833" y="4114799"/>
                <a:ext cx="3201775" cy="2125476"/>
                <a:chOff x="5417833" y="4114799"/>
                <a:chExt cx="3201775" cy="2125476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3688" y="4114800"/>
                  <a:ext cx="1645920" cy="2092136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7833" y="4114799"/>
                  <a:ext cx="1744967" cy="2125476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</p:pic>
          </p:grpSp>
        </p:grpSp>
        <p:sp>
          <p:nvSpPr>
            <p:cNvPr id="13" name="TextBox 12"/>
            <p:cNvSpPr txBox="1"/>
            <p:nvPr/>
          </p:nvSpPr>
          <p:spPr>
            <a:xfrm>
              <a:off x="1672642" y="5601507"/>
              <a:ext cx="1289067" cy="22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accent6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তিতুমীর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45587" y="5609430"/>
              <a:ext cx="1713781" cy="22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solidFill>
                    <a:srgbClr val="0070C0"/>
                  </a:solidFill>
                  <a:latin typeface="Shonar Bangla" pitchFamily="34" charset="0"/>
                  <a:cs typeface="Shonar Bangla" pitchFamily="34" charset="0"/>
                </a:rPr>
                <a:t>শরিয়তউল্লাহ</a:t>
              </a:r>
              <a:endParaRPr lang="en-US" sz="20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8"/>
            <a:tile tx="0" ty="0" sx="100000" sy="100000" flip="none" algn="tl"/>
          </a:blipFill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" y="304800"/>
              <a:ext cx="2466975" cy="61722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23" name="Group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24" name="Rectangle 23"/>
              <p:cNvSpPr/>
              <p:nvPr/>
            </p:nvSpPr>
            <p:spPr>
              <a:xfrm>
                <a:off x="3062591" y="2819400"/>
                <a:ext cx="5715000" cy="381000"/>
              </a:xfrm>
              <a:prstGeom prst="rect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  <a:grp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771572" y="385864"/>
                  <a:ext cx="381000" cy="6091136"/>
                </a:xfrm>
                <a:prstGeom prst="rect">
                  <a:avLst/>
                </a:prstGeom>
                <a:grpFill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ame 26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6085"/>
                  </a:avLst>
                </a:prstGeom>
                <a:grpFill/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8" name="TextBox 27"/>
          <p:cNvSpPr txBox="1"/>
          <p:nvPr/>
        </p:nvSpPr>
        <p:spPr>
          <a:xfrm rot="21205291">
            <a:off x="517658" y="929884"/>
            <a:ext cx="1905000" cy="644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18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0" y="822883"/>
            <a:ext cx="4800600" cy="1615518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52799" y="685800"/>
            <a:ext cx="5112649" cy="1905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917</Words>
  <Application>Microsoft Office PowerPoint</Application>
  <PresentationFormat>On-screen Show (4:3)</PresentationFormat>
  <Paragraphs>185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User</cp:lastModifiedBy>
  <cp:revision>102</cp:revision>
  <dcterms:created xsi:type="dcterms:W3CDTF">2006-08-16T00:00:00Z</dcterms:created>
  <dcterms:modified xsi:type="dcterms:W3CDTF">2021-06-16T04:15:48Z</dcterms:modified>
</cp:coreProperties>
</file>