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8" r:id="rId2"/>
    <p:sldId id="324" r:id="rId3"/>
    <p:sldId id="323" r:id="rId4"/>
    <p:sldId id="425" r:id="rId5"/>
    <p:sldId id="404" r:id="rId6"/>
    <p:sldId id="401" r:id="rId7"/>
    <p:sldId id="432" r:id="rId8"/>
    <p:sldId id="405" r:id="rId9"/>
    <p:sldId id="407" r:id="rId10"/>
    <p:sldId id="434" r:id="rId11"/>
    <p:sldId id="436" r:id="rId12"/>
    <p:sldId id="438" r:id="rId13"/>
    <p:sldId id="437" r:id="rId14"/>
    <p:sldId id="435" r:id="rId15"/>
    <p:sldId id="417" r:id="rId16"/>
    <p:sldId id="418" r:id="rId17"/>
    <p:sldId id="419" r:id="rId18"/>
    <p:sldId id="4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7069F4-C1FE-744F-BA52-5AA0255D2F6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850644E5-183C-5E4D-8190-1F41B0A16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D9FC04A8-7F03-234D-A0CF-E00A60BF07B4}"/>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822AAC4A-1445-3245-820F-AE416CACB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26236E9-495C-BA45-8A1C-3D5E23747ED8}"/>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397796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7078C9-71CB-F746-8412-1EF65301358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78AF0607-42E7-CE40-B57E-C3D259C6A76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96F85A6A-F4E2-6A4C-8D12-8D17FF653F1A}"/>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832264C0-7A89-6C43-80A7-19B4A2B19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E034AF8-FF9D-CF47-BF96-423ECC310E6D}"/>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359330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9E6387D-B56B-7549-A1B2-D5D7E4F39D6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3AC29C64-B4FB-2D4C-8BDA-D456AD5213D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89855BF8-B716-1142-BCC7-83C37EFA6AAF}"/>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DFA82087-7C12-6146-8247-83AFE3A65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27831AC-FE21-2A43-BC24-1E80F7189C1F}"/>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78139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D072B9-D69E-2C42-A7F1-DFF1C984F39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D87CCC2F-0BBC-ED4A-B706-9075C04C126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6C211A08-3980-B94B-BDF5-587441E18614}"/>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20F35A97-165B-434C-BFD7-911C242120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839F837-B0F7-0048-BCBE-2217C382C8EC}"/>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417963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7B4398-BF1C-FD47-970B-012E9F2859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7532EF5-4ACE-5949-9AB2-2F4A225ADD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FE65761F-377F-BE47-B041-D302BFFD6B5D}"/>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354050F3-40D9-6643-B32D-F51E4AEEF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7904362-8051-B441-A6E5-7659D0C07344}"/>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244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525385-0027-B84F-9DC2-137321BFECC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9E137D79-4312-A74F-933E-40B4DB2445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BDA53D8F-FAFD-F24D-9ECD-F599B6F3552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29F8CB6F-C8A8-B54E-A053-BED593C7CFF6}"/>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6" name="Footer Placeholder 5">
            <a:extLst>
              <a:ext uri="{FF2B5EF4-FFF2-40B4-BE49-F238E27FC236}">
                <a16:creationId xmlns="" xmlns:a16="http://schemas.microsoft.com/office/drawing/2014/main" id="{D3440345-DE6F-FD45-82AA-844195FC40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DD48891-8218-7141-BC98-4299FE70921C}"/>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98885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2884D5-A76B-F443-8EC0-5717976A3DD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0E35F9E8-ED78-9643-8896-2C08344EA2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6ED574BB-4888-184B-845C-5AA51DEBB67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91E6249F-DA16-F842-86C6-FCF454253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1794EE70-9E38-2A48-93D7-31051641DA8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864E46D6-6768-7C4B-96AF-6A4148AFC0CD}"/>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8" name="Footer Placeholder 7">
            <a:extLst>
              <a:ext uri="{FF2B5EF4-FFF2-40B4-BE49-F238E27FC236}">
                <a16:creationId xmlns="" xmlns:a16="http://schemas.microsoft.com/office/drawing/2014/main" id="{BFD4D34C-58D1-A140-BD2C-D924399051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E77C09D-EC5C-4444-8420-58EF467C333C}"/>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410407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38AC86-966A-7447-B369-82D1AF58916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B4CCD445-97F1-4A46-B653-FDE0383956F3}"/>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4" name="Footer Placeholder 3">
            <a:extLst>
              <a:ext uri="{FF2B5EF4-FFF2-40B4-BE49-F238E27FC236}">
                <a16:creationId xmlns="" xmlns:a16="http://schemas.microsoft.com/office/drawing/2014/main" id="{49276690-089C-4C4F-96B0-4B8EAD3310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3C31D22-0F1E-C34E-AA34-8E1EFBD47CF0}"/>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376946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FE0CC2B-A88A-2B43-9CD8-C39921283D31}"/>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3" name="Footer Placeholder 2">
            <a:extLst>
              <a:ext uri="{FF2B5EF4-FFF2-40B4-BE49-F238E27FC236}">
                <a16:creationId xmlns="" xmlns:a16="http://schemas.microsoft.com/office/drawing/2014/main" id="{0275900E-4D72-E34E-863F-BA37A30B37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F3E89203-6F01-1640-AB05-8D3C8DA5A6D8}"/>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289539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999B85-DBEA-DB46-AA51-1CF0063877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2D67CFA4-0D77-C347-AFB8-58F41FEB7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B28D2191-F1C8-1A49-B8F4-3EC064A65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7A1876D3-2B9E-6A46-8D93-9358CB0177E2}"/>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6" name="Footer Placeholder 5">
            <a:extLst>
              <a:ext uri="{FF2B5EF4-FFF2-40B4-BE49-F238E27FC236}">
                <a16:creationId xmlns="" xmlns:a16="http://schemas.microsoft.com/office/drawing/2014/main" id="{E7DAC81A-2687-E045-8CAF-878289517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B2626AB-435F-A84F-8FBC-17B3EF5DFBA7}"/>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420462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ACC068-D5E0-A041-9F75-3584BD0BB1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C55296F2-3928-C64F-BEB0-AE6989FB6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3402270-0BFC-A24E-B2B7-718178DC0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C940B2D5-E36E-1446-8CBF-ECD58A0B47B7}"/>
              </a:ext>
            </a:extLst>
          </p:cNvPr>
          <p:cNvSpPr>
            <a:spLocks noGrp="1"/>
          </p:cNvSpPr>
          <p:nvPr>
            <p:ph type="dt" sz="half" idx="10"/>
          </p:nvPr>
        </p:nvSpPr>
        <p:spPr/>
        <p:txBody>
          <a:bodyPr/>
          <a:lstStyle/>
          <a:p>
            <a:fld id="{537EB12E-D06E-BC4D-B9B3-BE15459623DE}" type="datetimeFigureOut">
              <a:rPr lang="en-US"/>
              <a:pPr/>
              <a:t>6/13/2021</a:t>
            </a:fld>
            <a:endParaRPr lang="en-US"/>
          </a:p>
        </p:txBody>
      </p:sp>
      <p:sp>
        <p:nvSpPr>
          <p:cNvPr id="6" name="Footer Placeholder 5">
            <a:extLst>
              <a:ext uri="{FF2B5EF4-FFF2-40B4-BE49-F238E27FC236}">
                <a16:creationId xmlns="" xmlns:a16="http://schemas.microsoft.com/office/drawing/2014/main" id="{DA2E8466-31C1-2748-9E58-F2347B36C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871654B-3131-1142-A3E3-F8B1DC1925CD}"/>
              </a:ext>
            </a:extLst>
          </p:cNvPr>
          <p:cNvSpPr>
            <a:spLocks noGrp="1"/>
          </p:cNvSpPr>
          <p:nvPr>
            <p:ph type="sldNum" sz="quarter" idx="12"/>
          </p:nvPr>
        </p:nvSpPr>
        <p:spPr/>
        <p:txBody>
          <a:bodyPr/>
          <a:lstStyle/>
          <a:p>
            <a:fld id="{D50E8EA8-B5A8-BD43-8DE9-C41E4983EBCF}" type="slidenum">
              <a:rPr lang="en-US"/>
              <a:pPr/>
              <a:t>‹#›</a:t>
            </a:fld>
            <a:endParaRPr lang="en-US"/>
          </a:p>
        </p:txBody>
      </p:sp>
    </p:spTree>
    <p:extLst>
      <p:ext uri="{BB962C8B-B14F-4D97-AF65-F5344CB8AC3E}">
        <p14:creationId xmlns="" xmlns:p14="http://schemas.microsoft.com/office/powerpoint/2010/main" val="203047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D889EED-36D7-2B4C-9668-708587AC8F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6FB51C39-44EA-D24E-896D-C7A31ACF9D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12772C2E-9BC6-064D-9A0B-298142C95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EB12E-D06E-BC4D-B9B3-BE15459623DE}" type="datetimeFigureOut">
              <a:rPr lang="en-US"/>
              <a:pPr/>
              <a:t>6/13/2021</a:t>
            </a:fld>
            <a:endParaRPr lang="en-US"/>
          </a:p>
        </p:txBody>
      </p:sp>
      <p:sp>
        <p:nvSpPr>
          <p:cNvPr id="5" name="Footer Placeholder 4">
            <a:extLst>
              <a:ext uri="{FF2B5EF4-FFF2-40B4-BE49-F238E27FC236}">
                <a16:creationId xmlns="" xmlns:a16="http://schemas.microsoft.com/office/drawing/2014/main" id="{A2C13964-4470-654F-9B16-552C15C38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FB03771-5AA1-404E-9907-68854029E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E8EA8-B5A8-BD43-8DE9-C41E4983EBCF}" type="slidenum">
              <a:rPr lang="en-US"/>
              <a:pPr/>
              <a:t>‹#›</a:t>
            </a:fld>
            <a:endParaRPr lang="en-US"/>
          </a:p>
        </p:txBody>
      </p:sp>
    </p:spTree>
    <p:extLst>
      <p:ext uri="{BB962C8B-B14F-4D97-AF65-F5344CB8AC3E}">
        <p14:creationId xmlns="" xmlns:p14="http://schemas.microsoft.com/office/powerpoint/2010/main" val="263458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DBE9FC75-72AB-994E-8745-04A721CCFB15}"/>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8" name="TextBox 7">
            <a:extLst>
              <a:ext uri="{FF2B5EF4-FFF2-40B4-BE49-F238E27FC236}">
                <a16:creationId xmlns="" xmlns:a16="http://schemas.microsoft.com/office/drawing/2014/main" id="{9F4F2A99-639A-D748-8D27-E1822883C5E7}"/>
              </a:ext>
            </a:extLst>
          </p:cNvPr>
          <p:cNvSpPr txBox="1"/>
          <p:nvPr/>
        </p:nvSpPr>
        <p:spPr>
          <a:xfrm rot="10800000" flipV="1">
            <a:off x="3228605" y="946632"/>
            <a:ext cx="4502726" cy="369332"/>
          </a:xfrm>
          <a:prstGeom prst="rect">
            <a:avLst/>
          </a:prstGeom>
          <a:noFill/>
        </p:spPr>
        <p:txBody>
          <a:bodyPr wrap="square" rtlCol="0">
            <a:spAutoFit/>
          </a:bodyPr>
          <a:lstStyle/>
          <a:p>
            <a:pPr algn="ctr"/>
            <a:r>
              <a:rPr lang="en-GB"/>
              <a:t> </a:t>
            </a:r>
            <a:endParaRPr lang="en-US"/>
          </a:p>
        </p:txBody>
      </p:sp>
      <p:sp>
        <p:nvSpPr>
          <p:cNvPr id="2" name="TextBox 1">
            <a:extLst>
              <a:ext uri="{FF2B5EF4-FFF2-40B4-BE49-F238E27FC236}">
                <a16:creationId xmlns="" xmlns:a16="http://schemas.microsoft.com/office/drawing/2014/main" id="{0BA9EE5A-2BA8-2D4B-861D-44CDE893052D}"/>
              </a:ext>
            </a:extLst>
          </p:cNvPr>
          <p:cNvSpPr txBox="1"/>
          <p:nvPr/>
        </p:nvSpPr>
        <p:spPr>
          <a:xfrm rot="10800000" flipV="1">
            <a:off x="3760519" y="927230"/>
            <a:ext cx="4775860" cy="830997"/>
          </a:xfrm>
          <a:prstGeom prst="rect">
            <a:avLst/>
          </a:prstGeom>
          <a:noFill/>
        </p:spPr>
        <p:txBody>
          <a:bodyPr wrap="square" rtlCol="0">
            <a:spAutoFit/>
          </a:bodyPr>
          <a:lstStyle/>
          <a:p>
            <a:pPr algn="ctr"/>
            <a:r>
              <a:rPr lang="en-GB" sz="4800" b="1" u="sng" dirty="0">
                <a:solidFill>
                  <a:srgbClr val="00B050"/>
                </a:solidFill>
                <a:latin typeface="NikoshBAN" pitchFamily="2" charset="0"/>
              </a:rPr>
              <a:t>স্বাগতম</a:t>
            </a:r>
            <a:r>
              <a:rPr lang="en-GB" b="1" u="sng" dirty="0">
                <a:solidFill>
                  <a:srgbClr val="00B050"/>
                </a:solidFill>
                <a:latin typeface="NikoshBAN" pitchFamily="2" charset="0"/>
              </a:rPr>
              <a:t> </a:t>
            </a:r>
            <a:endParaRPr lang="en-US"/>
          </a:p>
        </p:txBody>
      </p:sp>
      <p:pic>
        <p:nvPicPr>
          <p:cNvPr id="1026" name="Picture 2" descr="C:\Users\E-Center\Desktop\New folder (3)\wallpaper\33.jpg"/>
          <p:cNvPicPr>
            <a:picLocks noChangeAspect="1" noChangeArrowheads="1"/>
          </p:cNvPicPr>
          <p:nvPr/>
        </p:nvPicPr>
        <p:blipFill>
          <a:blip r:embed="rId2"/>
          <a:srcRect/>
          <a:stretch>
            <a:fillRect/>
          </a:stretch>
        </p:blipFill>
        <p:spPr bwMode="auto">
          <a:xfrm>
            <a:off x="3429000" y="2133600"/>
            <a:ext cx="5199062" cy="389929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 xmlns:a16="http://schemas.microsoft.com/office/drawing/2014/main" id="{EE5A4522-59AD-C644-AC0C-EDA178A8958D}"/>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5836" y="3636818"/>
            <a:ext cx="3883378" cy="2758538"/>
          </a:xfrm>
          <a:prstGeom prst="rect">
            <a:avLst/>
          </a:prstGeom>
        </p:spPr>
      </p:pic>
      <p:pic>
        <p:nvPicPr>
          <p:cNvPr id="3" name="Picture 3">
            <a:extLst>
              <a:ext uri="{FF2B5EF4-FFF2-40B4-BE49-F238E27FC236}">
                <a16:creationId xmlns="" xmlns:a16="http://schemas.microsoft.com/office/drawing/2014/main" id="{FB0E01A9-2C87-1642-855D-3A1ED48FFF57}"/>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687516" y="3636818"/>
            <a:ext cx="3492770" cy="2585355"/>
          </a:xfrm>
          <a:prstGeom prst="rect">
            <a:avLst/>
          </a:prstGeom>
        </p:spPr>
      </p:pic>
      <p:pic>
        <p:nvPicPr>
          <p:cNvPr id="4" name="Picture 4">
            <a:extLst>
              <a:ext uri="{FF2B5EF4-FFF2-40B4-BE49-F238E27FC236}">
                <a16:creationId xmlns="" xmlns:a16="http://schemas.microsoft.com/office/drawing/2014/main" id="{E916BAC5-AEBC-F44D-8C61-C2D114BCFC7E}"/>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180286" y="3429000"/>
            <a:ext cx="3207576" cy="3207576"/>
          </a:xfrm>
          <a:prstGeom prst="rect">
            <a:avLst/>
          </a:prstGeom>
        </p:spPr>
      </p:pic>
      <p:sp>
        <p:nvSpPr>
          <p:cNvPr id="6" name="TextBox 5">
            <a:extLst>
              <a:ext uri="{FF2B5EF4-FFF2-40B4-BE49-F238E27FC236}">
                <a16:creationId xmlns="" xmlns:a16="http://schemas.microsoft.com/office/drawing/2014/main" id="{8362975F-D831-544A-9CFD-3B358F08454B}"/>
              </a:ext>
            </a:extLst>
          </p:cNvPr>
          <p:cNvSpPr txBox="1"/>
          <p:nvPr/>
        </p:nvSpPr>
        <p:spPr>
          <a:xfrm rot="10800000" flipV="1">
            <a:off x="247402" y="255106"/>
            <a:ext cx="11516592" cy="2862322"/>
          </a:xfrm>
          <a:prstGeom prst="rect">
            <a:avLst/>
          </a:prstGeom>
          <a:noFill/>
        </p:spPr>
        <p:txBody>
          <a:bodyPr wrap="square" rtlCol="0">
            <a:spAutoFit/>
          </a:bodyPr>
          <a:lstStyle/>
          <a:p>
            <a:r>
              <a:rPr lang="en-GB" sz="3600" b="1" dirty="0">
                <a:latin typeface="NikoshBAN" pitchFamily="2" charset="0"/>
              </a:rPr>
              <a:t>কেটলিতে পানি নিয়ে কিছুক্ষণ তাপ দিয়ে নল থেকে বের হওয়া ধোঁয়ার মত অংশে চামচ ধরে রাখ।সাবধানে কাজটি করতে হবে।কেটলি ও এর নলে থেকে বের হওয়া ধোঁয়ার মত জিনিসটি উত্তপ্ত।পর্যবেক্ষণ শেষে দলে আলোচনা করে ছকে ফলাফল লিখে শ্রেণিতে উপস্থাপন করতে হবে।</a:t>
            </a:r>
            <a:endParaRPr lang="en-US" sz="3600"/>
          </a:p>
        </p:txBody>
      </p:sp>
    </p:spTree>
    <p:extLst>
      <p:ext uri="{BB962C8B-B14F-4D97-AF65-F5344CB8AC3E}">
        <p14:creationId xmlns="" xmlns:p14="http://schemas.microsoft.com/office/powerpoint/2010/main" val="159646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996EF1B-D864-CA43-9CAE-439586188D8C}"/>
              </a:ext>
            </a:extLst>
          </p:cNvPr>
          <p:cNvSpPr txBox="1"/>
          <p:nvPr/>
        </p:nvSpPr>
        <p:spPr>
          <a:xfrm rot="10800000" flipV="1">
            <a:off x="0" y="276999"/>
            <a:ext cx="12239007" cy="646331"/>
          </a:xfrm>
          <a:prstGeom prst="rect">
            <a:avLst/>
          </a:prstGeom>
          <a:noFill/>
        </p:spPr>
        <p:txBody>
          <a:bodyPr wrap="square" rtlCol="0">
            <a:spAutoFit/>
          </a:bodyPr>
          <a:lstStyle/>
          <a:p>
            <a:pPr algn="ctr"/>
            <a:r>
              <a:rPr lang="en-GB" sz="3600" b="1" dirty="0">
                <a:latin typeface="NikoshBAN" pitchFamily="2" charset="0"/>
              </a:rPr>
              <a:t>নিজেদের উত্তর গুলো মিলিয়ে নিই</a:t>
            </a:r>
            <a:endParaRPr lang="en-US" sz="3600"/>
          </a:p>
        </p:txBody>
      </p:sp>
      <p:graphicFrame>
        <p:nvGraphicFramePr>
          <p:cNvPr id="4" name="Table 4">
            <a:extLst>
              <a:ext uri="{FF2B5EF4-FFF2-40B4-BE49-F238E27FC236}">
                <a16:creationId xmlns="" xmlns:a16="http://schemas.microsoft.com/office/drawing/2014/main" id="{5E883686-B898-3243-9A58-BC23A7B90B60}"/>
              </a:ext>
            </a:extLst>
          </p:cNvPr>
          <p:cNvGraphicFramePr>
            <a:graphicFrameLocks noGrp="1"/>
          </p:cNvGraphicFramePr>
          <p:nvPr>
            <p:extLst>
              <p:ext uri="{D42A27DB-BD31-4B8C-83A1-F6EECF244321}">
                <p14:modId xmlns="" xmlns:p14="http://schemas.microsoft.com/office/powerpoint/2010/main" val="3368878024"/>
              </p:ext>
            </p:extLst>
          </p:nvPr>
        </p:nvGraphicFramePr>
        <p:xfrm>
          <a:off x="317499" y="1200330"/>
          <a:ext cx="11780488" cy="5882153"/>
        </p:xfrm>
        <a:graphic>
          <a:graphicData uri="http://schemas.openxmlformats.org/drawingml/2006/table">
            <a:tbl>
              <a:tblPr firstRow="1" lastRow="1" bandRow="1">
                <a:tableStyleId>{5940675A-B579-460E-94D1-54222C63F5DA}</a:tableStyleId>
              </a:tblPr>
              <a:tblGrid>
                <a:gridCol w="5890244">
                  <a:extLst>
                    <a:ext uri="{9D8B030D-6E8A-4147-A177-3AD203B41FA5}">
                      <a16:colId xmlns="" xmlns:a16="http://schemas.microsoft.com/office/drawing/2014/main" val="3500190489"/>
                    </a:ext>
                  </a:extLst>
                </a:gridCol>
                <a:gridCol w="5890244">
                  <a:extLst>
                    <a:ext uri="{9D8B030D-6E8A-4147-A177-3AD203B41FA5}">
                      <a16:colId xmlns="" xmlns:a16="http://schemas.microsoft.com/office/drawing/2014/main" val="2972313917"/>
                    </a:ext>
                  </a:extLst>
                </a:gridCol>
              </a:tblGrid>
              <a:tr h="761513">
                <a:tc>
                  <a:txBody>
                    <a:bodyPr/>
                    <a:lstStyle/>
                    <a:p>
                      <a:pPr algn="ctr"/>
                      <a:r>
                        <a:rPr lang="en-GB" sz="3600" b="1" dirty="0">
                          <a:latin typeface="NikoshBAN" pitchFamily="2" charset="0"/>
                        </a:rPr>
                        <a:t>কী লক্ষ করবে</a:t>
                      </a:r>
                      <a:endParaRPr lang="en-US" sz="3600"/>
                    </a:p>
                  </a:txBody>
                  <a:tcPr/>
                </a:tc>
                <a:tc>
                  <a:txBody>
                    <a:bodyPr/>
                    <a:lstStyle/>
                    <a:p>
                      <a:pPr algn="ctr"/>
                      <a:r>
                        <a:rPr lang="en-GB" sz="3600" b="1" dirty="0">
                          <a:latin typeface="NikoshBAN" pitchFamily="2" charset="0"/>
                        </a:rPr>
                        <a:t>তুমি যা দেখছ ছবিতে দেখাও</a:t>
                      </a:r>
                    </a:p>
                  </a:txBody>
                  <a:tcPr/>
                </a:tc>
                <a:extLst>
                  <a:ext uri="{0D108BD9-81ED-4DB2-BD59-A6C34878D82A}">
                    <a16:rowId xmlns="" xmlns:a16="http://schemas.microsoft.com/office/drawing/2014/main" val="807537691"/>
                  </a:ext>
                </a:extLst>
              </a:tr>
              <a:tr h="3459416">
                <a:tc>
                  <a:txBody>
                    <a:bodyPr/>
                    <a:lstStyle/>
                    <a:p>
                      <a:pPr algn="ctr"/>
                      <a:endParaRPr lang="en-GB" sz="3600" dirty="0"/>
                    </a:p>
                    <a:p>
                      <a:pPr algn="ctr"/>
                      <a:r>
                        <a:rPr lang="en-GB" sz="3600" b="1" dirty="0">
                          <a:latin typeface="NikoshBAN" pitchFamily="2" charset="0"/>
                        </a:rPr>
                        <a:t>কেটলির নলের মুখ</a:t>
                      </a:r>
                    </a:p>
                    <a:p>
                      <a:pPr algn="ctr"/>
                      <a:endParaRPr lang="en-GB" sz="3600" b="1" dirty="0">
                        <a:latin typeface="NikoshBAN" pitchFamily="2" charset="0"/>
                      </a:endParaRPr>
                    </a:p>
                    <a:p>
                      <a:pPr algn="ctr"/>
                      <a:endParaRPr lang="en-GB" sz="3600" b="1" dirty="0">
                        <a:latin typeface="NikoshBAN" pitchFamily="2" charset="0"/>
                      </a:endParaRPr>
                    </a:p>
                    <a:p>
                      <a:pPr algn="ctr"/>
                      <a:endParaRPr lang="en-GB" sz="3600" b="1" dirty="0">
                        <a:latin typeface="NikoshBAN" pitchFamily="2" charset="0"/>
                      </a:endParaRPr>
                    </a:p>
                    <a:p>
                      <a:pPr algn="ctr"/>
                      <a:endParaRPr lang="en-GB" sz="3600"/>
                    </a:p>
                    <a:p>
                      <a:pPr algn="ctr"/>
                      <a:endParaRPr lang="en-US" sz="3600"/>
                    </a:p>
                  </a:txBody>
                  <a:tcPr/>
                </a:tc>
                <a:tc>
                  <a:txBody>
                    <a:bodyPr/>
                    <a:lstStyle/>
                    <a:p>
                      <a:endParaRPr lang="en-US" sz="3600"/>
                    </a:p>
                  </a:txBody>
                  <a:tcPr/>
                </a:tc>
                <a:extLst>
                  <a:ext uri="{0D108BD9-81ED-4DB2-BD59-A6C34878D82A}">
                    <a16:rowId xmlns="" xmlns:a16="http://schemas.microsoft.com/office/drawing/2014/main" val="1377790135"/>
                  </a:ext>
                </a:extLst>
              </a:tr>
              <a:tr h="565883">
                <a:tc>
                  <a:txBody>
                    <a:bodyPr/>
                    <a:lstStyle/>
                    <a:p>
                      <a:pPr algn="ctr"/>
                      <a:r>
                        <a:rPr lang="en-GB" sz="3600" b="1" dirty="0">
                          <a:latin typeface="NikoshBAN" pitchFamily="2" charset="0"/>
                        </a:rPr>
                        <a:t>চামচের গা</a:t>
                      </a:r>
                      <a:endParaRPr lang="en-US" sz="3600"/>
                    </a:p>
                  </a:txBody>
                  <a:tcPr/>
                </a:tc>
                <a:tc>
                  <a:txBody>
                    <a:bodyPr/>
                    <a:lstStyle/>
                    <a:p>
                      <a:r>
                        <a:rPr lang="en-GB" sz="3600" b="1" dirty="0">
                          <a:latin typeface="NikoshBAN" pitchFamily="2" charset="0"/>
                        </a:rPr>
                        <a:t>কয়েক ফোটা পানি জমে আছে</a:t>
                      </a:r>
                      <a:endParaRPr lang="en-US" sz="3600"/>
                    </a:p>
                  </a:txBody>
                  <a:tcPr/>
                </a:tc>
                <a:extLst>
                  <a:ext uri="{0D108BD9-81ED-4DB2-BD59-A6C34878D82A}">
                    <a16:rowId xmlns="" xmlns:a16="http://schemas.microsoft.com/office/drawing/2014/main" val="2770317026"/>
                  </a:ext>
                </a:extLst>
              </a:tr>
            </a:tbl>
          </a:graphicData>
        </a:graphic>
      </p:graphicFrame>
      <p:pic>
        <p:nvPicPr>
          <p:cNvPr id="12" name="Picture 12">
            <a:extLst>
              <a:ext uri="{FF2B5EF4-FFF2-40B4-BE49-F238E27FC236}">
                <a16:creationId xmlns="" xmlns:a16="http://schemas.microsoft.com/office/drawing/2014/main" id="{77D43C38-9122-D94C-BB39-D66EC56B2948}"/>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129232" y="1674099"/>
            <a:ext cx="4850003" cy="3917199"/>
          </a:xfrm>
          <a:prstGeom prst="rect">
            <a:avLst/>
          </a:prstGeom>
        </p:spPr>
      </p:pic>
      <p:sp>
        <p:nvSpPr>
          <p:cNvPr id="3" name="TextBox 2">
            <a:extLst>
              <a:ext uri="{FF2B5EF4-FFF2-40B4-BE49-F238E27FC236}">
                <a16:creationId xmlns="" xmlns:a16="http://schemas.microsoft.com/office/drawing/2014/main" id="{6EC20D34-4CAD-AC4F-BE2F-AB734A17A82F}"/>
              </a:ext>
            </a:extLst>
          </p:cNvPr>
          <p:cNvSpPr txBox="1"/>
          <p:nvPr/>
        </p:nvSpPr>
        <p:spPr>
          <a:xfrm>
            <a:off x="9329256" y="1932115"/>
            <a:ext cx="2714006" cy="892552"/>
          </a:xfrm>
          <a:prstGeom prst="rect">
            <a:avLst/>
          </a:prstGeom>
          <a:noFill/>
        </p:spPr>
        <p:txBody>
          <a:bodyPr wrap="square" rtlCol="0">
            <a:spAutoFit/>
          </a:bodyPr>
          <a:lstStyle/>
          <a:p>
            <a:pPr algn="ctr"/>
            <a:r>
              <a:rPr lang="en-GB" sz="2800" b="1" dirty="0">
                <a:latin typeface="NikoshBAN" pitchFamily="2" charset="0"/>
              </a:rPr>
              <a:t>ধোঁয়ার মত অংশ </a:t>
            </a:r>
          </a:p>
          <a:p>
            <a:pPr algn="ctr"/>
            <a:r>
              <a:rPr lang="en-GB" sz="2400" b="1" dirty="0">
                <a:latin typeface="NikoshBAN" pitchFamily="2" charset="0"/>
              </a:rPr>
              <a:t>দেখা যায়</a:t>
            </a:r>
            <a:endParaRPr lang="en-US" sz="2400"/>
          </a:p>
        </p:txBody>
      </p:sp>
      <p:sp>
        <p:nvSpPr>
          <p:cNvPr id="5" name="TextBox 4">
            <a:extLst>
              <a:ext uri="{FF2B5EF4-FFF2-40B4-BE49-F238E27FC236}">
                <a16:creationId xmlns="" xmlns:a16="http://schemas.microsoft.com/office/drawing/2014/main" id="{4C60AA2B-924F-B741-96E3-54EBA2A7FB4B}"/>
              </a:ext>
            </a:extLst>
          </p:cNvPr>
          <p:cNvSpPr txBox="1"/>
          <p:nvPr/>
        </p:nvSpPr>
        <p:spPr>
          <a:xfrm>
            <a:off x="5883560" y="4830788"/>
            <a:ext cx="2714006" cy="892552"/>
          </a:xfrm>
          <a:prstGeom prst="rect">
            <a:avLst/>
          </a:prstGeom>
          <a:noFill/>
        </p:spPr>
        <p:txBody>
          <a:bodyPr wrap="square" rtlCol="0">
            <a:spAutoFit/>
          </a:bodyPr>
          <a:lstStyle/>
          <a:p>
            <a:pPr algn="ctr"/>
            <a:r>
              <a:rPr lang="en-GB" sz="2800" b="1" dirty="0">
                <a:latin typeface="NikoshBAN" pitchFamily="2" charset="0"/>
              </a:rPr>
              <a:t>জলীয় বাষ্প </a:t>
            </a:r>
          </a:p>
          <a:p>
            <a:pPr algn="ctr"/>
            <a:r>
              <a:rPr lang="en-GB" sz="2400" b="1" dirty="0">
                <a:latin typeface="NikoshBAN" pitchFamily="2" charset="0"/>
              </a:rPr>
              <a:t>দেখা যায় না</a:t>
            </a:r>
            <a:endParaRPr lang="en-US" sz="2400"/>
          </a:p>
        </p:txBody>
      </p:sp>
      <p:sp>
        <p:nvSpPr>
          <p:cNvPr id="7" name="TextBox 6">
            <a:extLst>
              <a:ext uri="{FF2B5EF4-FFF2-40B4-BE49-F238E27FC236}">
                <a16:creationId xmlns="" xmlns:a16="http://schemas.microsoft.com/office/drawing/2014/main" id="{2DC43372-6CA1-724F-BB0D-846DAFE9DF4A}"/>
              </a:ext>
            </a:extLst>
          </p:cNvPr>
          <p:cNvSpPr txBox="1"/>
          <p:nvPr/>
        </p:nvSpPr>
        <p:spPr>
          <a:xfrm>
            <a:off x="6149929" y="1954385"/>
            <a:ext cx="2714006" cy="892552"/>
          </a:xfrm>
          <a:prstGeom prst="rect">
            <a:avLst/>
          </a:prstGeom>
          <a:noFill/>
        </p:spPr>
        <p:txBody>
          <a:bodyPr wrap="square" rtlCol="0">
            <a:spAutoFit/>
          </a:bodyPr>
          <a:lstStyle/>
          <a:p>
            <a:pPr algn="ctr"/>
            <a:r>
              <a:rPr lang="en-GB" sz="2800" b="1" dirty="0">
                <a:latin typeface="NikoshBAN" pitchFamily="2" charset="0"/>
              </a:rPr>
              <a:t>জলীয় বাষ্প </a:t>
            </a:r>
          </a:p>
          <a:p>
            <a:pPr algn="ctr"/>
            <a:r>
              <a:rPr lang="en-GB" sz="2400" b="1" dirty="0">
                <a:latin typeface="NikoshBAN" pitchFamily="2" charset="0"/>
              </a:rPr>
              <a:t>দেখা যায় না</a:t>
            </a:r>
            <a:endParaRPr lang="en-US" sz="2400"/>
          </a:p>
        </p:txBody>
      </p:sp>
      <p:sp>
        <p:nvSpPr>
          <p:cNvPr id="9" name="Arrow: Bent 8">
            <a:extLst>
              <a:ext uri="{FF2B5EF4-FFF2-40B4-BE49-F238E27FC236}">
                <a16:creationId xmlns="" xmlns:a16="http://schemas.microsoft.com/office/drawing/2014/main" id="{949B958B-37E2-7745-9B82-FA7EAB31D316}"/>
              </a:ext>
            </a:extLst>
          </p:cNvPr>
          <p:cNvSpPr/>
          <p:nvPr/>
        </p:nvSpPr>
        <p:spPr>
          <a:xfrm>
            <a:off x="8414504" y="3914650"/>
            <a:ext cx="914752" cy="1128964"/>
          </a:xfrm>
          <a:prstGeom prst="bentArrow">
            <a:avLst>
              <a:gd name="adj1" fmla="val 25000"/>
              <a:gd name="adj2" fmla="val 2094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Bent 9">
            <a:extLst>
              <a:ext uri="{FF2B5EF4-FFF2-40B4-BE49-F238E27FC236}">
                <a16:creationId xmlns="" xmlns:a16="http://schemas.microsoft.com/office/drawing/2014/main" id="{D9CF8AA5-B954-A745-9D8A-272D65E26638}"/>
              </a:ext>
            </a:extLst>
          </p:cNvPr>
          <p:cNvSpPr/>
          <p:nvPr/>
        </p:nvSpPr>
        <p:spPr>
          <a:xfrm rot="10800000" flipH="1">
            <a:off x="6663913" y="2781133"/>
            <a:ext cx="914752" cy="1229930"/>
          </a:xfrm>
          <a:prstGeom prst="bentArrow">
            <a:avLst>
              <a:gd name="adj1" fmla="val 25000"/>
              <a:gd name="adj2" fmla="val 20943"/>
              <a:gd name="adj3" fmla="val 50000"/>
              <a:gd name="adj4" fmla="val 39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Bent 13">
            <a:extLst>
              <a:ext uri="{FF2B5EF4-FFF2-40B4-BE49-F238E27FC236}">
                <a16:creationId xmlns="" xmlns:a16="http://schemas.microsoft.com/office/drawing/2014/main" id="{7CF05E91-1D34-C545-9693-345279EF019C}"/>
              </a:ext>
            </a:extLst>
          </p:cNvPr>
          <p:cNvSpPr/>
          <p:nvPr/>
        </p:nvSpPr>
        <p:spPr>
          <a:xfrm rot="10800000">
            <a:off x="8908143" y="2454257"/>
            <a:ext cx="914752" cy="1128964"/>
          </a:xfrm>
          <a:prstGeom prst="bentArrow">
            <a:avLst>
              <a:gd name="adj1" fmla="val 25000"/>
              <a:gd name="adj2" fmla="val 2094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163059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randombar(horizontal)">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randombar(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randombar(horizontal)">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randombar(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randombar(horizontal)">
                                      <p:cBhvr>
                                        <p:cTn id="4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9"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643FD52-2E3F-EB41-98A6-3BF61870C688}"/>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 xmlns:a16="http://schemas.microsoft.com/office/drawing/2014/main" id="{FA469990-A0EB-5C45-B6A6-F046A7D87559}"/>
              </a:ext>
            </a:extLst>
          </p:cNvPr>
          <p:cNvSpPr txBox="1"/>
          <p:nvPr/>
        </p:nvSpPr>
        <p:spPr>
          <a:xfrm rot="10800000" flipV="1">
            <a:off x="2017320" y="940130"/>
            <a:ext cx="8571511" cy="830997"/>
          </a:xfrm>
          <a:prstGeom prst="rect">
            <a:avLst/>
          </a:prstGeom>
          <a:noFill/>
        </p:spPr>
        <p:txBody>
          <a:bodyPr wrap="square" rtlCol="0">
            <a:spAutoFit/>
          </a:bodyPr>
          <a:lstStyle/>
          <a:p>
            <a:pPr algn="ctr"/>
            <a:r>
              <a:rPr lang="en-GB" sz="4800" b="1"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latin typeface="NikoshBAN" pitchFamily="2" charset="0"/>
              </a:rPr>
              <a:t>এসো  আরো কিছু ছবি  দেখি</a:t>
            </a:r>
            <a:endParaRPr lang="en-US" sz="4800">
              <a:solidFill>
                <a:srgbClr val="00B0F0"/>
              </a:solidFill>
            </a:endParaRPr>
          </a:p>
        </p:txBody>
      </p:sp>
    </p:spTree>
    <p:extLst>
      <p:ext uri="{BB962C8B-B14F-4D97-AF65-F5344CB8AC3E}">
        <p14:creationId xmlns="" xmlns:p14="http://schemas.microsoft.com/office/powerpoint/2010/main" val="27119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 xmlns:a16="http://schemas.microsoft.com/office/drawing/2014/main" id="{60A1253A-6ED9-E44E-B551-A344D2D3EACD}"/>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1129" y="1786246"/>
            <a:ext cx="2247672" cy="2295897"/>
          </a:xfrm>
          <a:prstGeom prst="rect">
            <a:avLst/>
          </a:prstGeom>
        </p:spPr>
      </p:pic>
      <p:pic>
        <p:nvPicPr>
          <p:cNvPr id="3" name="Picture 3">
            <a:extLst>
              <a:ext uri="{FF2B5EF4-FFF2-40B4-BE49-F238E27FC236}">
                <a16:creationId xmlns="" xmlns:a16="http://schemas.microsoft.com/office/drawing/2014/main" id="{4BD71F5E-C061-D84F-ACA7-E40DCC043106}"/>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080092" y="1138052"/>
            <a:ext cx="3381601" cy="2944091"/>
          </a:xfrm>
          <a:prstGeom prst="rect">
            <a:avLst/>
          </a:prstGeom>
        </p:spPr>
      </p:pic>
      <p:pic>
        <p:nvPicPr>
          <p:cNvPr id="4" name="Picture 4">
            <a:extLst>
              <a:ext uri="{FF2B5EF4-FFF2-40B4-BE49-F238E27FC236}">
                <a16:creationId xmlns="" xmlns:a16="http://schemas.microsoft.com/office/drawing/2014/main" id="{228BC87C-5E5F-AC48-9C97-F2AA97EAD4CA}"/>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9741424" y="1715482"/>
            <a:ext cx="2517053" cy="2198150"/>
          </a:xfrm>
          <a:prstGeom prst="rect">
            <a:avLst/>
          </a:prstGeom>
        </p:spPr>
      </p:pic>
      <p:sp>
        <p:nvSpPr>
          <p:cNvPr id="5" name="Arrow: Right 4">
            <a:extLst>
              <a:ext uri="{FF2B5EF4-FFF2-40B4-BE49-F238E27FC236}">
                <a16:creationId xmlns="" xmlns:a16="http://schemas.microsoft.com/office/drawing/2014/main" id="{32BAAADF-24C3-F44B-A93B-237E4118D15E}"/>
              </a:ext>
            </a:extLst>
          </p:cNvPr>
          <p:cNvSpPr/>
          <p:nvPr/>
        </p:nvSpPr>
        <p:spPr>
          <a:xfrm>
            <a:off x="2214252" y="2934194"/>
            <a:ext cx="1865839" cy="979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latin typeface="NikoshBAN" pitchFamily="2" charset="0"/>
              </a:rPr>
              <a:t>তাপ</a:t>
            </a:r>
            <a:endParaRPr lang="en-US" sz="3600"/>
          </a:p>
        </p:txBody>
      </p:sp>
      <p:sp>
        <p:nvSpPr>
          <p:cNvPr id="11" name="Arrow: Right 10">
            <a:extLst>
              <a:ext uri="{FF2B5EF4-FFF2-40B4-BE49-F238E27FC236}">
                <a16:creationId xmlns="" xmlns:a16="http://schemas.microsoft.com/office/drawing/2014/main" id="{064CE45C-E2A1-B344-83F4-64A605D34A32}"/>
              </a:ext>
            </a:extLst>
          </p:cNvPr>
          <p:cNvSpPr/>
          <p:nvPr/>
        </p:nvSpPr>
        <p:spPr>
          <a:xfrm>
            <a:off x="7983222" y="2814557"/>
            <a:ext cx="1902389" cy="1003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latin typeface="NikoshBAN" pitchFamily="2" charset="0"/>
              </a:rPr>
              <a:t>তাপ</a:t>
            </a:r>
            <a:endParaRPr lang="en-US" sz="3600"/>
          </a:p>
        </p:txBody>
      </p:sp>
      <p:sp>
        <p:nvSpPr>
          <p:cNvPr id="15" name="Arrow: Right 14">
            <a:extLst>
              <a:ext uri="{FF2B5EF4-FFF2-40B4-BE49-F238E27FC236}">
                <a16:creationId xmlns="" xmlns:a16="http://schemas.microsoft.com/office/drawing/2014/main" id="{10DF690A-0B42-C247-ABE3-658912DC690E}"/>
              </a:ext>
            </a:extLst>
          </p:cNvPr>
          <p:cNvSpPr/>
          <p:nvPr/>
        </p:nvSpPr>
        <p:spPr>
          <a:xfrm flipH="1">
            <a:off x="2033246" y="2120377"/>
            <a:ext cx="1731291" cy="979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latin typeface="NikoshBAN" pitchFamily="2" charset="0"/>
              </a:rPr>
              <a:t>শীতল</a:t>
            </a:r>
            <a:endParaRPr lang="en-US" sz="3600"/>
          </a:p>
        </p:txBody>
      </p:sp>
      <p:sp>
        <p:nvSpPr>
          <p:cNvPr id="17" name="Arrow: Right 16">
            <a:extLst>
              <a:ext uri="{FF2B5EF4-FFF2-40B4-BE49-F238E27FC236}">
                <a16:creationId xmlns="" xmlns:a16="http://schemas.microsoft.com/office/drawing/2014/main" id="{3F1AC2AE-18AD-F740-B74F-C0ADE6D3E665}"/>
              </a:ext>
            </a:extLst>
          </p:cNvPr>
          <p:cNvSpPr/>
          <p:nvPr/>
        </p:nvSpPr>
        <p:spPr>
          <a:xfrm flipH="1">
            <a:off x="7896631" y="1829141"/>
            <a:ext cx="1902389" cy="1135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latin typeface="NikoshBAN" pitchFamily="2" charset="0"/>
              </a:rPr>
              <a:t>শীতল</a:t>
            </a:r>
            <a:endParaRPr lang="en-US" sz="3600"/>
          </a:p>
        </p:txBody>
      </p:sp>
    </p:spTree>
    <p:extLst>
      <p:ext uri="{BB962C8B-B14F-4D97-AF65-F5344CB8AC3E}">
        <p14:creationId xmlns="" xmlns:p14="http://schemas.microsoft.com/office/powerpoint/2010/main" val="179782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xit" presetSubtype="0" fill="hold" nodeType="clickEffect">
                                  <p:stCondLst>
                                    <p:cond delay="0"/>
                                  </p:stCondLst>
                                  <p:childTnLst>
                                    <p:animEffect transition="out" filter="fade">
                                      <p:cBhvr>
                                        <p:cTn id="31" dur="800" accel="100000">
                                          <p:stCondLst>
                                            <p:cond delay="200"/>
                                          </p:stCondLst>
                                        </p:cTn>
                                        <p:tgtEl>
                                          <p:spTgt spid="2"/>
                                        </p:tgtEl>
                                      </p:cBhvr>
                                    </p:animEffect>
                                    <p:anim calcmode="lin" valueType="num">
                                      <p:cBhvr>
                                        <p:cTn id="32" dur="800" accel="100000">
                                          <p:stCondLst>
                                            <p:cond delay="200"/>
                                          </p:stCondLst>
                                        </p:cTn>
                                        <p:tgtEl>
                                          <p:spTgt spid="2"/>
                                        </p:tgtEl>
                                        <p:attrNameLst>
                                          <p:attrName>style.rotation</p:attrName>
                                        </p:attrNameLst>
                                      </p:cBhvr>
                                      <p:tavLst>
                                        <p:tav tm="0">
                                          <p:val>
                                            <p:fltVal val="0"/>
                                          </p:val>
                                        </p:tav>
                                        <p:tav tm="100000">
                                          <p:val>
                                            <p:fltVal val="-90"/>
                                          </p:val>
                                        </p:tav>
                                      </p:tavLst>
                                    </p:anim>
                                    <p:anim calcmode="lin" valueType="num">
                                      <p:cBhvr>
                                        <p:cTn id="33" dur="200" decel="100000"/>
                                        <p:tgtEl>
                                          <p:spTgt spid="2"/>
                                        </p:tgtEl>
                                        <p:attrNameLst>
                                          <p:attrName>ppt_x</p:attrName>
                                        </p:attrNameLst>
                                      </p:cBhvr>
                                      <p:tavLst>
                                        <p:tav tm="0">
                                          <p:val>
                                            <p:strVal val="ppt_x"/>
                                          </p:val>
                                        </p:tav>
                                        <p:tav tm="100000">
                                          <p:val>
                                            <p:strVal val="ppt_x-0.05"/>
                                          </p:val>
                                        </p:tav>
                                      </p:tavLst>
                                    </p:anim>
                                    <p:anim calcmode="lin" valueType="num">
                                      <p:cBhvr>
                                        <p:cTn id="34" dur="200" decel="100000"/>
                                        <p:tgtEl>
                                          <p:spTgt spid="2"/>
                                        </p:tgtEl>
                                        <p:attrNameLst>
                                          <p:attrName>ppt_y</p:attrName>
                                        </p:attrNameLst>
                                      </p:cBhvr>
                                      <p:tavLst>
                                        <p:tav tm="0">
                                          <p:val>
                                            <p:strVal val="ppt_y"/>
                                          </p:val>
                                        </p:tav>
                                        <p:tav tm="100000">
                                          <p:val>
                                            <p:strVal val="ppt_y+0.1"/>
                                          </p:val>
                                        </p:tav>
                                      </p:tavLst>
                                    </p:anim>
                                    <p:anim calcmode="lin" valueType="num">
                                      <p:cBhvr>
                                        <p:cTn id="35" dur="800" accel="100000">
                                          <p:stCondLst>
                                            <p:cond delay="200"/>
                                          </p:stCondLst>
                                        </p:cTn>
                                        <p:tgtEl>
                                          <p:spTgt spid="2"/>
                                        </p:tgtEl>
                                        <p:attrNameLst>
                                          <p:attrName>ppt_x</p:attrName>
                                        </p:attrNameLst>
                                      </p:cBhvr>
                                      <p:tavLst>
                                        <p:tav tm="0">
                                          <p:val>
                                            <p:strVal val="ppt_x"/>
                                          </p:val>
                                        </p:tav>
                                        <p:tav tm="100000">
                                          <p:val>
                                            <p:strVal val="ppt_x+0.4+0.05"/>
                                          </p:val>
                                        </p:tav>
                                      </p:tavLst>
                                    </p:anim>
                                    <p:anim calcmode="lin" valueType="num">
                                      <p:cBhvr>
                                        <p:cTn id="36" dur="800" accel="100000">
                                          <p:stCondLst>
                                            <p:cond delay="200"/>
                                          </p:stCondLst>
                                        </p:cTn>
                                        <p:tgtEl>
                                          <p:spTgt spid="2"/>
                                        </p:tgtEl>
                                        <p:attrNameLst>
                                          <p:attrName>ppt_y</p:attrName>
                                        </p:attrNameLst>
                                      </p:cBhvr>
                                      <p:tavLst>
                                        <p:tav tm="0">
                                          <p:val>
                                            <p:strVal val="ppt_y"/>
                                          </p:val>
                                        </p:tav>
                                        <p:tav tm="100000">
                                          <p:val>
                                            <p:strVal val="ppt_y-0.4-0.1"/>
                                          </p:val>
                                        </p:tav>
                                      </p:tavLst>
                                    </p:anim>
                                    <p:set>
                                      <p:cBhvr>
                                        <p:cTn id="37" dur="1" fill="hold">
                                          <p:stCondLst>
                                            <p:cond delay="999"/>
                                          </p:stCondLst>
                                        </p:cTn>
                                        <p:tgtEl>
                                          <p:spTgt spid="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1" nodeType="clickEffect">
                                  <p:stCondLst>
                                    <p:cond delay="0"/>
                                  </p:stCondLst>
                                  <p:childTnLst>
                                    <p:animEffect transition="out" filter="fade">
                                      <p:cBhvr>
                                        <p:cTn id="41" dur="1000"/>
                                        <p:tgtEl>
                                          <p:spTgt spid="5"/>
                                        </p:tgtEl>
                                      </p:cBhvr>
                                    </p:animEffect>
                                    <p:anim calcmode="lin" valueType="num">
                                      <p:cBhvr>
                                        <p:cTn id="42" dur="1000"/>
                                        <p:tgtEl>
                                          <p:spTgt spid="5"/>
                                        </p:tgtEl>
                                        <p:attrNameLst>
                                          <p:attrName>ppt_x</p:attrName>
                                        </p:attrNameLst>
                                      </p:cBhvr>
                                      <p:tavLst>
                                        <p:tav tm="0">
                                          <p:val>
                                            <p:strVal val="ppt_x"/>
                                          </p:val>
                                        </p:tav>
                                        <p:tav tm="100000">
                                          <p:val>
                                            <p:strVal val="ppt_x"/>
                                          </p:val>
                                        </p:tav>
                                      </p:tavLst>
                                    </p:anim>
                                    <p:anim calcmode="lin" valueType="num">
                                      <p:cBhvr>
                                        <p:cTn id="43" dur="1000"/>
                                        <p:tgtEl>
                                          <p:spTgt spid="5"/>
                                        </p:tgtEl>
                                        <p:attrNameLst>
                                          <p:attrName>ppt_y</p:attrName>
                                        </p:attrNameLst>
                                      </p:cBhvr>
                                      <p:tavLst>
                                        <p:tav tm="0">
                                          <p:val>
                                            <p:strVal val="ppt_y"/>
                                          </p:val>
                                        </p:tav>
                                        <p:tav tm="100000">
                                          <p:val>
                                            <p:strVal val="ppt_y+.1"/>
                                          </p:val>
                                        </p:tav>
                                      </p:tavLst>
                                    </p:anim>
                                    <p:set>
                                      <p:cBhvr>
                                        <p:cTn id="44" dur="1" fill="hold">
                                          <p:stCondLst>
                                            <p:cond delay="999"/>
                                          </p:stCondLst>
                                        </p:cTn>
                                        <p:tgtEl>
                                          <p:spTgt spid="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nodeType="clickEffect">
                                  <p:stCondLst>
                                    <p:cond delay="0"/>
                                  </p:stCondLst>
                                  <p:childTnLst>
                                    <p:animEffect transition="out" filter="fade">
                                      <p:cBhvr>
                                        <p:cTn id="48" dur="1000"/>
                                        <p:tgtEl>
                                          <p:spTgt spid="3"/>
                                        </p:tgtEl>
                                      </p:cBhvr>
                                    </p:animEffect>
                                    <p:anim calcmode="lin" valueType="num">
                                      <p:cBhvr>
                                        <p:cTn id="49" dur="1000"/>
                                        <p:tgtEl>
                                          <p:spTgt spid="3"/>
                                        </p:tgtEl>
                                        <p:attrNameLst>
                                          <p:attrName>ppt_x</p:attrName>
                                        </p:attrNameLst>
                                      </p:cBhvr>
                                      <p:tavLst>
                                        <p:tav tm="0">
                                          <p:val>
                                            <p:strVal val="ppt_x"/>
                                          </p:val>
                                        </p:tav>
                                        <p:tav tm="100000">
                                          <p:val>
                                            <p:strVal val="ppt_x"/>
                                          </p:val>
                                        </p:tav>
                                      </p:tavLst>
                                    </p:anim>
                                    <p:anim calcmode="lin" valueType="num">
                                      <p:cBhvr>
                                        <p:cTn id="50" dur="1000"/>
                                        <p:tgtEl>
                                          <p:spTgt spid="3"/>
                                        </p:tgtEl>
                                        <p:attrNameLst>
                                          <p:attrName>ppt_y</p:attrName>
                                        </p:attrNameLst>
                                      </p:cBhvr>
                                      <p:tavLst>
                                        <p:tav tm="0">
                                          <p:val>
                                            <p:strVal val="ppt_y"/>
                                          </p:val>
                                        </p:tav>
                                        <p:tav tm="100000">
                                          <p:val>
                                            <p:strVal val="ppt_y+.1"/>
                                          </p:val>
                                        </p:tav>
                                      </p:tavLst>
                                    </p:anim>
                                    <p:set>
                                      <p:cBhvr>
                                        <p:cTn id="51" dur="1" fill="hold">
                                          <p:stCondLst>
                                            <p:cond delay="999"/>
                                          </p:stCondLst>
                                        </p:cTn>
                                        <p:tgtEl>
                                          <p:spTgt spid="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1" nodeType="clickEffect">
                                  <p:stCondLst>
                                    <p:cond delay="0"/>
                                  </p:stCondLst>
                                  <p:childTnLst>
                                    <p:animEffect transition="out" filter="fade">
                                      <p:cBhvr>
                                        <p:cTn id="55" dur="1000"/>
                                        <p:tgtEl>
                                          <p:spTgt spid="11"/>
                                        </p:tgtEl>
                                      </p:cBhvr>
                                    </p:animEffect>
                                    <p:anim calcmode="lin" valueType="num">
                                      <p:cBhvr>
                                        <p:cTn id="56" dur="1000"/>
                                        <p:tgtEl>
                                          <p:spTgt spid="11"/>
                                        </p:tgtEl>
                                        <p:attrNameLst>
                                          <p:attrName>ppt_x</p:attrName>
                                        </p:attrNameLst>
                                      </p:cBhvr>
                                      <p:tavLst>
                                        <p:tav tm="0">
                                          <p:val>
                                            <p:strVal val="ppt_x"/>
                                          </p:val>
                                        </p:tav>
                                        <p:tav tm="100000">
                                          <p:val>
                                            <p:strVal val="ppt_x"/>
                                          </p:val>
                                        </p:tav>
                                      </p:tavLst>
                                    </p:anim>
                                    <p:anim calcmode="lin" valueType="num">
                                      <p:cBhvr>
                                        <p:cTn id="57" dur="1000"/>
                                        <p:tgtEl>
                                          <p:spTgt spid="11"/>
                                        </p:tgtEl>
                                        <p:attrNameLst>
                                          <p:attrName>ppt_y</p:attrName>
                                        </p:attrNameLst>
                                      </p:cBhvr>
                                      <p:tavLst>
                                        <p:tav tm="0">
                                          <p:val>
                                            <p:strVal val="ppt_y"/>
                                          </p:val>
                                        </p:tav>
                                        <p:tav tm="100000">
                                          <p:val>
                                            <p:strVal val="ppt_y+.1"/>
                                          </p:val>
                                        </p:tav>
                                      </p:tavLst>
                                    </p:anim>
                                    <p:set>
                                      <p:cBhvr>
                                        <p:cTn id="58" dur="1" fill="hold">
                                          <p:stCondLst>
                                            <p:cond delay="999"/>
                                          </p:stCondLst>
                                        </p:cTn>
                                        <p:tgtEl>
                                          <p:spTgt spid="1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2" nodeType="click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2" nodeType="clickEffect">
                                  <p:stCondLst>
                                    <p:cond delay="0"/>
                                  </p:stCondLst>
                                  <p:childTnLst>
                                    <p:set>
                                      <p:cBhvr>
                                        <p:cTn id="8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11" grpId="0" animBg="1"/>
      <p:bldP spid="11" grpId="1" animBg="1"/>
      <p:bldP spid="11" grpId="2" animBg="1"/>
      <p:bldP spid="15"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0AD7BE4B-10E6-3849-A9F1-EAC30AB90656}"/>
              </a:ext>
            </a:extLst>
          </p:cNvPr>
          <p:cNvSpPr txBox="1"/>
          <p:nvPr/>
        </p:nvSpPr>
        <p:spPr>
          <a:xfrm rot="10800000" flipV="1">
            <a:off x="189262" y="314759"/>
            <a:ext cx="12002738" cy="4524315"/>
          </a:xfrm>
          <a:prstGeom prst="rect">
            <a:avLst/>
          </a:prstGeom>
          <a:noFill/>
        </p:spPr>
        <p:txBody>
          <a:bodyPr wrap="square" rtlCol="0">
            <a:spAutoFit/>
          </a:bodyPr>
          <a:lstStyle/>
          <a:p>
            <a:r>
              <a:rPr lang="en-GB" sz="3600" b="1" dirty="0">
                <a:latin typeface="NikoshBAN" pitchFamily="2" charset="0"/>
              </a:rPr>
              <a:t>বরফকে গরম করলে তা গলে পানিতে পরিনত হয়।পানি নিয়ে কিছুক্ষণ তাপ দিলে বুদবুদ উঠতে থাকে।এই বুদবুদের সাথে থাকে পানির বাষ্প যা দেখা যায় না।পানির এই না দেখা অংশকে বলে জলীয় বাষ্প। জলীয় বাষ্প ঠান্ডা এ ছোট ছোট পানি কণা হয় যা মেঘের মত দেখায়।এই ধোঁয়ার মত অংশ বাতাসে মিসে অদৃশ্য হয়ে যায়।এই জলীয় বাষ্পকে ঠান্ডা করলে প্রথমে পানি পাওয়া যায়। পানিকে আরো ঠান্ডা করলে তা জমে কঠিন বরফে পরিনত হয়।</a:t>
            </a:r>
            <a:endParaRPr lang="en-US" sz="3600"/>
          </a:p>
        </p:txBody>
      </p:sp>
    </p:spTree>
    <p:extLst>
      <p:ext uri="{BB962C8B-B14F-4D97-AF65-F5344CB8AC3E}">
        <p14:creationId xmlns="" xmlns:p14="http://schemas.microsoft.com/office/powerpoint/2010/main" val="17660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880778E-4E46-1D46-AFD3-39D2C7CC2844}"/>
              </a:ext>
            </a:extLst>
          </p:cNvPr>
          <p:cNvSpPr txBox="1"/>
          <p:nvPr/>
        </p:nvSpPr>
        <p:spPr>
          <a:xfrm>
            <a:off x="569027" y="1386446"/>
            <a:ext cx="10551720" cy="1323439"/>
          </a:xfrm>
          <a:prstGeom prst="rect">
            <a:avLst/>
          </a:prstGeom>
          <a:noFill/>
        </p:spPr>
        <p:txBody>
          <a:bodyPr wrap="square" rtlCol="0">
            <a:spAutoFit/>
          </a:bodyPr>
          <a:lstStyle/>
          <a:p>
            <a:pPr algn="ctr"/>
            <a:r>
              <a:rPr lang="en-GB" sz="4000" b="1" dirty="0">
                <a:latin typeface="NikoshBAN" pitchFamily="2" charset="0"/>
              </a:rPr>
              <a:t>পাঠ্যবই এর ১৮ ও ১৯ নং পৃষ্ঠা খুলে সরব পাঠ কর।</a:t>
            </a:r>
            <a:endParaRPr lang="en-US" sz="4000"/>
          </a:p>
        </p:txBody>
      </p:sp>
    </p:spTree>
    <p:extLst>
      <p:ext uri="{BB962C8B-B14F-4D97-AF65-F5344CB8AC3E}">
        <p14:creationId xmlns="" xmlns:p14="http://schemas.microsoft.com/office/powerpoint/2010/main" val="415074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CEBBCEC-CEFC-8E4A-BE07-9CEE543220E9}"/>
              </a:ext>
            </a:extLst>
          </p:cNvPr>
          <p:cNvSpPr txBox="1"/>
          <p:nvPr/>
        </p:nvSpPr>
        <p:spPr>
          <a:xfrm>
            <a:off x="1187533" y="1893621"/>
            <a:ext cx="10304318" cy="2308324"/>
          </a:xfrm>
          <a:prstGeom prst="rect">
            <a:avLst/>
          </a:prstGeom>
          <a:noFill/>
        </p:spPr>
        <p:txBody>
          <a:bodyPr wrap="square" rtlCol="0">
            <a:spAutoFit/>
          </a:bodyPr>
          <a:lstStyle/>
          <a:p>
            <a:r>
              <a:rPr lang="en-GB" sz="4800" b="1" dirty="0">
                <a:latin typeface="NikoshBAN" pitchFamily="2" charset="0"/>
              </a:rPr>
              <a:t>১।জলীয় বাষ্প  কী দিয়ে তৈরি? </a:t>
            </a:r>
          </a:p>
          <a:p>
            <a:r>
              <a:rPr lang="en-GB" sz="4800" b="1" dirty="0">
                <a:latin typeface="NikoshBAN" pitchFamily="2" charset="0"/>
              </a:rPr>
              <a:t>২।পানি কয় অবস্থায় থাকতে পারে? </a:t>
            </a:r>
          </a:p>
          <a:p>
            <a:endParaRPr lang="en-GB" sz="4800" b="1" dirty="0">
              <a:latin typeface="NikoshBAN" pitchFamily="2" charset="0"/>
            </a:endParaRPr>
          </a:p>
        </p:txBody>
      </p:sp>
    </p:spTree>
    <p:extLst>
      <p:ext uri="{BB962C8B-B14F-4D97-AF65-F5344CB8AC3E}">
        <p14:creationId xmlns="" xmlns:p14="http://schemas.microsoft.com/office/powerpoint/2010/main" val="26232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65669DE-766A-AC4F-8D73-6DA9A4FF2669}"/>
              </a:ext>
            </a:extLst>
          </p:cNvPr>
          <p:cNvSpPr txBox="1"/>
          <p:nvPr/>
        </p:nvSpPr>
        <p:spPr>
          <a:xfrm>
            <a:off x="173182" y="1126672"/>
            <a:ext cx="10972305" cy="4832092"/>
          </a:xfrm>
          <a:prstGeom prst="rect">
            <a:avLst/>
          </a:prstGeom>
          <a:noFill/>
        </p:spPr>
        <p:txBody>
          <a:bodyPr wrap="square" rtlCol="0">
            <a:spAutoFit/>
          </a:bodyPr>
          <a:lstStyle/>
          <a:p>
            <a:pPr algn="ctr"/>
            <a:r>
              <a:rPr lang="en-GB" sz="4400" b="1" u="sng" dirty="0">
                <a:latin typeface="NikoshBAN" pitchFamily="2" charset="0"/>
              </a:rPr>
              <a:t>বাড়ির কাজ</a:t>
            </a:r>
          </a:p>
          <a:p>
            <a:pPr algn="ctr"/>
            <a:endParaRPr lang="en-GB" sz="4400" b="1" u="sng" dirty="0">
              <a:latin typeface="NikoshBAN" pitchFamily="2" charset="0"/>
            </a:endParaRPr>
          </a:p>
          <a:p>
            <a:pPr algn="ctr"/>
            <a:r>
              <a:rPr lang="en-GB" sz="4400" b="1" u="sng" dirty="0">
                <a:latin typeface="NikoshBAN" pitchFamily="2" charset="0"/>
              </a:rPr>
              <a:t>এক খন্ড বরফ গ্লাসের ভিতর কিছুক্ষণ রেখে গ্লাসের বাইরে যা দেখবে তা লিখে আনবে।</a:t>
            </a:r>
          </a:p>
          <a:p>
            <a:pPr algn="ctr"/>
            <a:endParaRPr lang="en-GB" sz="4400" b="1" u="sng" dirty="0">
              <a:latin typeface="NikoshBAN" pitchFamily="2" charset="0"/>
            </a:endParaRPr>
          </a:p>
          <a:p>
            <a:pPr algn="ctr"/>
            <a:endParaRPr lang="en-GB" sz="4400" b="1" u="sng">
              <a:latin typeface="NikoshBAN" pitchFamily="2" charset="0"/>
            </a:endParaRPr>
          </a:p>
          <a:p>
            <a:pPr algn="ctr"/>
            <a:endParaRPr lang="en-GB" sz="4400" b="1" u="sng" dirty="0">
              <a:latin typeface="NikoshBAN" pitchFamily="2" charset="0"/>
            </a:endParaRPr>
          </a:p>
        </p:txBody>
      </p:sp>
    </p:spTree>
    <p:extLst>
      <p:ext uri="{BB962C8B-B14F-4D97-AF65-F5344CB8AC3E}">
        <p14:creationId xmlns="" xmlns:p14="http://schemas.microsoft.com/office/powerpoint/2010/main" val="138317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89B9B9D4-89D5-5947-9C68-C4632F1371AA}"/>
              </a:ext>
            </a:extLst>
          </p:cNvPr>
          <p:cNvSpPr txBox="1"/>
          <p:nvPr/>
        </p:nvSpPr>
        <p:spPr>
          <a:xfrm>
            <a:off x="3170958" y="5360329"/>
            <a:ext cx="5850083" cy="830997"/>
          </a:xfrm>
          <a:prstGeom prst="rect">
            <a:avLst/>
          </a:prstGeom>
          <a:noFill/>
        </p:spPr>
        <p:txBody>
          <a:bodyPr wrap="square" rtlCol="0">
            <a:spAutoFit/>
          </a:bodyPr>
          <a:lstStyle/>
          <a:p>
            <a:pPr algn="ctr"/>
            <a:r>
              <a:rPr lang="en-GB" sz="4800" b="1" dirty="0">
                <a:latin typeface="NikoshBAN" pitchFamily="2" charset="0"/>
              </a:rPr>
              <a:t>সবাইকে ধন্যবাদ</a:t>
            </a:r>
            <a:r>
              <a:rPr lang="en-GB" b="1" dirty="0">
                <a:latin typeface="NikoshBAN" pitchFamily="2" charset="0"/>
              </a:rPr>
              <a:t> </a:t>
            </a:r>
            <a:endParaRPr lang="en-US"/>
          </a:p>
        </p:txBody>
      </p:sp>
      <p:pic>
        <p:nvPicPr>
          <p:cNvPr id="3" name="Picture 3">
            <a:extLst>
              <a:ext uri="{FF2B5EF4-FFF2-40B4-BE49-F238E27FC236}">
                <a16:creationId xmlns="" xmlns:a16="http://schemas.microsoft.com/office/drawing/2014/main" id="{8CEC5AAA-8B9E-5D46-9EC9-79522F75C756}"/>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107871" y="666674"/>
            <a:ext cx="4279075" cy="4359378"/>
          </a:xfrm>
          <a:prstGeom prst="rect">
            <a:avLst/>
          </a:prstGeom>
        </p:spPr>
      </p:pic>
    </p:spTree>
    <p:extLst>
      <p:ext uri="{BB962C8B-B14F-4D97-AF65-F5344CB8AC3E}">
        <p14:creationId xmlns="" xmlns:p14="http://schemas.microsoft.com/office/powerpoint/2010/main" val="123417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1262"/>
            <a:ext cx="10515600" cy="4351338"/>
          </a:xfrm>
        </p:spPr>
        <p:txBody>
          <a:bodyPr/>
          <a:lstStyle/>
          <a:p>
            <a:pPr algn="ctr">
              <a:buNone/>
            </a:pPr>
            <a:r>
              <a:rPr lang="en-GB" sz="4000" b="1" u="sng" dirty="0">
                <a:latin typeface="NikoshBAN" pitchFamily="2" charset="0"/>
                <a:cs typeface="SutonnyMJ" pitchFamily="2" charset="0"/>
              </a:rPr>
              <a:t>শিক্ষক </a:t>
            </a:r>
            <a:r>
              <a:rPr lang="en-GB" sz="4000" b="1" u="sng" dirty="0" err="1">
                <a:latin typeface="NikoshBAN" pitchFamily="2" charset="0"/>
                <a:cs typeface="SutonnyMJ" pitchFamily="2" charset="0"/>
              </a:rPr>
              <a:t>পরিচিতি</a:t>
            </a:r>
            <a:r>
              <a:rPr lang="en-GB" sz="4000" b="1" u="sng" dirty="0">
                <a:latin typeface="NikoshBAN" pitchFamily="2" charset="0"/>
                <a:cs typeface="SutonnyMJ" pitchFamily="2" charset="0"/>
              </a:rPr>
              <a:t> </a:t>
            </a:r>
            <a:endParaRPr lang="en-GB" sz="4000" b="1" u="sng" dirty="0" smtClean="0">
              <a:latin typeface="NikoshBAN" pitchFamily="2" charset="0"/>
              <a:cs typeface="SutonnyMJ" pitchFamily="2" charset="0"/>
            </a:endParaRPr>
          </a:p>
          <a:p>
            <a:pPr algn="ctr">
              <a:buNone/>
            </a:pPr>
            <a:endParaRPr lang="en-GB" sz="4000" b="1" u="sng" dirty="0">
              <a:latin typeface="NikoshBAN" pitchFamily="2" charset="0"/>
              <a:cs typeface="SutonnyMJ" pitchFamily="2" charset="0"/>
            </a:endParaRPr>
          </a:p>
          <a:p>
            <a:pPr algn="ctr">
              <a:buNone/>
            </a:pPr>
            <a:r>
              <a:rPr lang="en-GB" sz="4000" b="1" dirty="0" err="1" smtClean="0">
                <a:solidFill>
                  <a:srgbClr val="00B050"/>
                </a:solidFill>
                <a:latin typeface="NikoshBAN" pitchFamily="2" charset="0"/>
                <a:cs typeface="SutonnyMJ" pitchFamily="2" charset="0"/>
              </a:rPr>
              <a:t>সাবিকুন</a:t>
            </a:r>
            <a:r>
              <a:rPr lang="en-GB" sz="4000" b="1" dirty="0" smtClean="0">
                <a:solidFill>
                  <a:srgbClr val="00B050"/>
                </a:solidFill>
                <a:latin typeface="NikoshBAN" pitchFamily="2" charset="0"/>
                <a:cs typeface="SutonnyMJ" pitchFamily="2" charset="0"/>
              </a:rPr>
              <a:t> </a:t>
            </a:r>
            <a:r>
              <a:rPr lang="en-GB" sz="4000" b="1" dirty="0" err="1" smtClean="0">
                <a:solidFill>
                  <a:srgbClr val="00B050"/>
                </a:solidFill>
                <a:latin typeface="NikoshBAN" pitchFamily="2" charset="0"/>
                <a:cs typeface="SutonnyMJ" pitchFamily="2" charset="0"/>
              </a:rPr>
              <a:t>নাহার</a:t>
            </a:r>
            <a:endParaRPr lang="en-GB" sz="4000" b="1" dirty="0">
              <a:solidFill>
                <a:srgbClr val="00B050"/>
              </a:solidFill>
              <a:latin typeface="NikoshBAN" pitchFamily="2" charset="0"/>
              <a:cs typeface="SutonnyMJ" pitchFamily="2" charset="0"/>
            </a:endParaRPr>
          </a:p>
          <a:p>
            <a:pPr algn="ctr">
              <a:buNone/>
            </a:pPr>
            <a:r>
              <a:rPr lang="en-GB" sz="4000" b="1" dirty="0">
                <a:solidFill>
                  <a:srgbClr val="00B050"/>
                </a:solidFill>
                <a:latin typeface="NikoshBAN" pitchFamily="2" charset="0"/>
                <a:cs typeface="SutonnyMJ" pitchFamily="2" charset="0"/>
              </a:rPr>
              <a:t>সহকারী শিক্ষক</a:t>
            </a:r>
          </a:p>
          <a:p>
            <a:pPr algn="ctr">
              <a:buNone/>
            </a:pPr>
            <a:r>
              <a:rPr lang="en-GB" sz="4000" b="1" dirty="0" err="1" smtClean="0">
                <a:solidFill>
                  <a:srgbClr val="00B050"/>
                </a:solidFill>
                <a:latin typeface="NikoshBAN" pitchFamily="2" charset="0"/>
                <a:cs typeface="SutonnyMJ" pitchFamily="2" charset="0"/>
              </a:rPr>
              <a:t>দক্ষিণ</a:t>
            </a:r>
            <a:r>
              <a:rPr lang="en-GB" sz="4000" b="1" dirty="0" smtClean="0">
                <a:solidFill>
                  <a:srgbClr val="00B050"/>
                </a:solidFill>
                <a:latin typeface="NikoshBAN" pitchFamily="2" charset="0"/>
                <a:cs typeface="SutonnyMJ" pitchFamily="2" charset="0"/>
              </a:rPr>
              <a:t> </a:t>
            </a:r>
            <a:r>
              <a:rPr lang="en-GB" sz="4000" b="1" dirty="0" err="1" smtClean="0">
                <a:solidFill>
                  <a:srgbClr val="00B050"/>
                </a:solidFill>
                <a:latin typeface="NikoshBAN" pitchFamily="2" charset="0"/>
                <a:cs typeface="SutonnyMJ" pitchFamily="2" charset="0"/>
              </a:rPr>
              <a:t>কারারচর</a:t>
            </a:r>
            <a:r>
              <a:rPr lang="en-GB" sz="4000" b="1" dirty="0" smtClean="0">
                <a:solidFill>
                  <a:srgbClr val="00B050"/>
                </a:solidFill>
                <a:latin typeface="NikoshBAN" pitchFamily="2" charset="0"/>
                <a:cs typeface="SutonnyMJ" pitchFamily="2" charset="0"/>
              </a:rPr>
              <a:t> </a:t>
            </a:r>
            <a:r>
              <a:rPr lang="en-GB" sz="4000" b="1" dirty="0" err="1" smtClean="0">
                <a:solidFill>
                  <a:srgbClr val="00B050"/>
                </a:solidFill>
                <a:latin typeface="NikoshBAN" pitchFamily="2" charset="0"/>
                <a:cs typeface="SutonnyMJ" pitchFamily="2" charset="0"/>
              </a:rPr>
              <a:t>সরকারি</a:t>
            </a:r>
            <a:r>
              <a:rPr lang="en-GB" sz="4000" b="1" dirty="0" smtClean="0">
                <a:solidFill>
                  <a:srgbClr val="00B050"/>
                </a:solidFill>
                <a:latin typeface="NikoshBAN" pitchFamily="2" charset="0"/>
                <a:cs typeface="SutonnyMJ" pitchFamily="2" charset="0"/>
              </a:rPr>
              <a:t> </a:t>
            </a:r>
            <a:r>
              <a:rPr lang="en-GB" sz="4000" b="1" dirty="0">
                <a:solidFill>
                  <a:srgbClr val="00B050"/>
                </a:solidFill>
                <a:latin typeface="NikoshBAN" pitchFamily="2" charset="0"/>
                <a:cs typeface="SutonnyMJ" pitchFamily="2" charset="0"/>
              </a:rPr>
              <a:t>প্রাথমিক বিদ্যালয় </a:t>
            </a:r>
          </a:p>
          <a:p>
            <a:pPr algn="ctr">
              <a:buNone/>
            </a:pPr>
            <a:r>
              <a:rPr lang="en-GB" sz="4000" b="1" dirty="0" err="1" smtClean="0">
                <a:solidFill>
                  <a:srgbClr val="00B050"/>
                </a:solidFill>
                <a:latin typeface="NikoshBAN" pitchFamily="2" charset="0"/>
                <a:cs typeface="SutonnyMJ" pitchFamily="2" charset="0"/>
              </a:rPr>
              <a:t>শিবপুর</a:t>
            </a:r>
            <a:r>
              <a:rPr lang="en-GB" sz="4000" b="1" dirty="0" smtClean="0">
                <a:solidFill>
                  <a:srgbClr val="00B050"/>
                </a:solidFill>
                <a:latin typeface="NikoshBAN" pitchFamily="2" charset="0"/>
                <a:cs typeface="SutonnyMJ" pitchFamily="2" charset="0"/>
              </a:rPr>
              <a:t>, </a:t>
            </a:r>
            <a:r>
              <a:rPr lang="en-GB" sz="4000" b="1" dirty="0" err="1" smtClean="0">
                <a:solidFill>
                  <a:srgbClr val="00B050"/>
                </a:solidFill>
                <a:latin typeface="NikoshBAN" pitchFamily="2" charset="0"/>
                <a:cs typeface="SutonnyMJ" pitchFamily="2" charset="0"/>
              </a:rPr>
              <a:t>নরসিংদী</a:t>
            </a:r>
            <a:r>
              <a:rPr lang="en-GB" sz="4000" b="1" dirty="0" smtClean="0">
                <a:solidFill>
                  <a:srgbClr val="00B050"/>
                </a:solidFill>
                <a:latin typeface="NikoshBAN" pitchFamily="2" charset="0"/>
                <a:cs typeface="SutonnyMJ" pitchFamily="2" charset="0"/>
              </a:rPr>
              <a:t>। </a:t>
            </a:r>
            <a:endParaRPr lang="en-GB" sz="4000" dirty="0">
              <a:solidFill>
                <a:srgbClr val="00B050"/>
              </a:solidFill>
              <a:latin typeface="SutonnyMJ" pitchFamily="2" charset="0"/>
              <a:cs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76665" y="79169"/>
            <a:ext cx="11915335" cy="67788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dirty="0">
                <a:solidFill>
                  <a:schemeClr val="tx1"/>
                </a:solidFill>
                <a:latin typeface="NikoshBAN" pitchFamily="2" charset="0"/>
                <a:cs typeface="NikoshBAN" pitchFamily="2" charset="0"/>
              </a:rPr>
              <a:t>পাঠ পরিচিতি </a:t>
            </a:r>
          </a:p>
          <a:p>
            <a:r>
              <a:rPr lang="en-GB" sz="3600" b="1" dirty="0" err="1" smtClean="0">
                <a:solidFill>
                  <a:schemeClr val="tx1"/>
                </a:solidFill>
                <a:latin typeface="NikoshBAN" pitchFamily="2" charset="0"/>
                <a:cs typeface="NikoshBAN" pitchFamily="2" charset="0"/>
              </a:rPr>
              <a:t>শ্রেনিঃ</a:t>
            </a:r>
            <a:r>
              <a:rPr lang="en-GB" sz="3600" b="1" dirty="0" smtClean="0">
                <a:solidFill>
                  <a:schemeClr val="tx1"/>
                </a:solidFill>
                <a:latin typeface="NikoshBAN" pitchFamily="2" charset="0"/>
                <a:cs typeface="NikoshBAN" pitchFamily="2" charset="0"/>
              </a:rPr>
              <a:t> </a:t>
            </a:r>
            <a:r>
              <a:rPr lang="en-GB" sz="3600" b="1" dirty="0" err="1" smtClean="0">
                <a:solidFill>
                  <a:schemeClr val="tx1"/>
                </a:solidFill>
                <a:latin typeface="NikoshBAN" pitchFamily="2" charset="0"/>
                <a:cs typeface="NikoshBAN" pitchFamily="2" charset="0"/>
              </a:rPr>
              <a:t>তৃতীয়</a:t>
            </a:r>
            <a:r>
              <a:rPr lang="en-GB" sz="3600" b="1" dirty="0" smtClean="0">
                <a:solidFill>
                  <a:schemeClr val="tx1"/>
                </a:solidFill>
                <a:latin typeface="NikoshBAN" pitchFamily="2" charset="0"/>
                <a:cs typeface="NikoshBAN" pitchFamily="2" charset="0"/>
              </a:rPr>
              <a:t> </a:t>
            </a:r>
            <a:endParaRPr lang="en-GB" sz="3600" b="1" dirty="0">
              <a:solidFill>
                <a:schemeClr val="tx1"/>
              </a:solidFill>
              <a:latin typeface="NikoshBAN" pitchFamily="2" charset="0"/>
              <a:cs typeface="NikoshBAN" pitchFamily="2" charset="0"/>
            </a:endParaRPr>
          </a:p>
          <a:p>
            <a:r>
              <a:rPr lang="en-GB" sz="3600" b="1" dirty="0" err="1" smtClean="0">
                <a:solidFill>
                  <a:schemeClr val="tx1"/>
                </a:solidFill>
                <a:latin typeface="NikoshBAN" pitchFamily="2" charset="0"/>
                <a:cs typeface="NikoshBAN" pitchFamily="2" charset="0"/>
              </a:rPr>
              <a:t>বিষয়ঃ</a:t>
            </a:r>
            <a:r>
              <a:rPr lang="en-GB" sz="3600" b="1" dirty="0" smtClean="0">
                <a:solidFill>
                  <a:schemeClr val="tx1"/>
                </a:solidFill>
                <a:latin typeface="NikoshBAN" pitchFamily="2" charset="0"/>
                <a:cs typeface="NikoshBAN" pitchFamily="2" charset="0"/>
              </a:rPr>
              <a:t> </a:t>
            </a:r>
            <a:r>
              <a:rPr lang="en-GB" sz="3600" b="1" dirty="0" err="1" smtClean="0">
                <a:solidFill>
                  <a:schemeClr val="tx1"/>
                </a:solidFill>
                <a:latin typeface="NikoshBAN" pitchFamily="2" charset="0"/>
                <a:cs typeface="NikoshBAN" pitchFamily="2" charset="0"/>
              </a:rPr>
              <a:t>বিজ্ঞান</a:t>
            </a:r>
            <a:endParaRPr lang="en-GB" sz="3600" b="1" dirty="0">
              <a:solidFill>
                <a:schemeClr val="tx1"/>
              </a:solidFill>
              <a:latin typeface="NikoshBAN" pitchFamily="2" charset="0"/>
              <a:cs typeface="NikoshBAN" pitchFamily="2" charset="0"/>
            </a:endParaRPr>
          </a:p>
          <a:p>
            <a:r>
              <a:rPr lang="en-GB" sz="3600" b="1" dirty="0" err="1" smtClean="0">
                <a:solidFill>
                  <a:schemeClr val="tx1"/>
                </a:solidFill>
                <a:latin typeface="NikoshBAN" pitchFamily="2" charset="0"/>
                <a:cs typeface="NikoshBAN" pitchFamily="2" charset="0"/>
              </a:rPr>
              <a:t>অধ্যায়ঃ</a:t>
            </a:r>
            <a:r>
              <a:rPr lang="en-GB" sz="3600" b="1" dirty="0" smtClean="0">
                <a:solidFill>
                  <a:schemeClr val="tx1"/>
                </a:solidFill>
                <a:latin typeface="NikoshBAN" pitchFamily="2" charset="0"/>
                <a:cs typeface="NikoshBAN" pitchFamily="2" charset="0"/>
              </a:rPr>
              <a:t> </a:t>
            </a:r>
            <a:r>
              <a:rPr lang="en-GB" sz="3600" b="1" dirty="0" err="1" smtClean="0">
                <a:solidFill>
                  <a:schemeClr val="tx1"/>
                </a:solidFill>
                <a:latin typeface="NikoshBAN" pitchFamily="2" charset="0"/>
                <a:cs typeface="NikoshBAN" pitchFamily="2" charset="0"/>
              </a:rPr>
              <a:t>তৃতীয়</a:t>
            </a:r>
            <a:r>
              <a:rPr lang="en-GB" sz="3600" b="1" dirty="0" smtClean="0">
                <a:solidFill>
                  <a:schemeClr val="tx1"/>
                </a:solidFill>
                <a:latin typeface="NikoshBAN" pitchFamily="2" charset="0"/>
                <a:cs typeface="NikoshBAN" pitchFamily="2" charset="0"/>
              </a:rPr>
              <a:t> </a:t>
            </a:r>
            <a:endParaRPr lang="en-GB" sz="3600" b="1" dirty="0">
              <a:solidFill>
                <a:schemeClr val="tx1"/>
              </a:solidFill>
              <a:latin typeface="NikoshBAN" pitchFamily="2" charset="0"/>
              <a:cs typeface="NikoshBAN" pitchFamily="2" charset="0"/>
            </a:endParaRPr>
          </a:p>
          <a:p>
            <a:r>
              <a:rPr lang="en-GB" sz="3600" b="1" dirty="0">
                <a:solidFill>
                  <a:schemeClr val="tx1"/>
                </a:solidFill>
                <a:latin typeface="NikoshBAN" pitchFamily="2" charset="0"/>
                <a:cs typeface="NikoshBAN" pitchFamily="2" charset="0"/>
              </a:rPr>
              <a:t>পাঠ শিরোনামঃ বিভিন্ন ধরনের পদার্থ </a:t>
            </a:r>
          </a:p>
          <a:p>
            <a:r>
              <a:rPr lang="en-GB" sz="3600" b="1" dirty="0" err="1" smtClean="0">
                <a:solidFill>
                  <a:schemeClr val="tx1"/>
                </a:solidFill>
                <a:latin typeface="NikoshBAN" pitchFamily="2" charset="0"/>
                <a:cs typeface="NikoshBAN" pitchFamily="2" charset="0"/>
              </a:rPr>
              <a:t>পাঠ্যাংশঃ</a:t>
            </a:r>
            <a:r>
              <a:rPr lang="en-GB" sz="3600" b="1" dirty="0" smtClean="0">
                <a:solidFill>
                  <a:schemeClr val="tx1"/>
                </a:solidFill>
                <a:latin typeface="NikoshBAN" pitchFamily="2" charset="0"/>
                <a:cs typeface="NikoshBAN" pitchFamily="2" charset="0"/>
              </a:rPr>
              <a:t> </a:t>
            </a:r>
            <a:r>
              <a:rPr lang="en-GB" sz="3600" b="1" dirty="0" err="1" smtClean="0">
                <a:solidFill>
                  <a:schemeClr val="tx1"/>
                </a:solidFill>
                <a:latin typeface="NikoshBAN" pitchFamily="2" charset="0"/>
                <a:cs typeface="NikoshBAN" pitchFamily="2" charset="0"/>
              </a:rPr>
              <a:t>পানির</a:t>
            </a:r>
            <a:r>
              <a:rPr lang="en-GB" sz="3600" b="1" dirty="0" smtClean="0">
                <a:solidFill>
                  <a:schemeClr val="tx1"/>
                </a:solidFill>
                <a:latin typeface="NikoshBAN" pitchFamily="2" charset="0"/>
                <a:cs typeface="NikoshBAN" pitchFamily="2" charset="0"/>
              </a:rPr>
              <a:t> </a:t>
            </a:r>
            <a:r>
              <a:rPr lang="en-GB" sz="3600" b="1" dirty="0">
                <a:solidFill>
                  <a:schemeClr val="tx1"/>
                </a:solidFill>
                <a:latin typeface="NikoshBAN" pitchFamily="2" charset="0"/>
                <a:cs typeface="NikoshBAN" pitchFamily="2" charset="0"/>
              </a:rPr>
              <a:t>বিভিন্ন অবস্থা  (পাঠ ৩)</a:t>
            </a:r>
          </a:p>
          <a:p>
            <a:r>
              <a:rPr lang="en-GB" sz="3600" b="1" dirty="0">
                <a:solidFill>
                  <a:schemeClr val="tx1"/>
                </a:solidFill>
                <a:latin typeface="NikoshBAN" pitchFamily="2" charset="0"/>
                <a:cs typeface="NikoshBAN" pitchFamily="2" charset="0"/>
              </a:rPr>
              <a:t>পানি একটি পদার্থ ..........বরফ গলে পানিতে পরিণত হয়।</a:t>
            </a:r>
          </a:p>
          <a:p>
            <a:r>
              <a:rPr lang="en-US" sz="3600" b="1" dirty="0" err="1">
                <a:solidFill>
                  <a:schemeClr val="tx1"/>
                </a:solidFill>
                <a:latin typeface="NikoshBAN" pitchFamily="2" charset="0"/>
                <a:cs typeface="NikoshBAN" pitchFamily="2" charset="0"/>
              </a:rPr>
              <a:t>সময়ঃ</a:t>
            </a:r>
            <a:r>
              <a:rPr lang="en-US" sz="3600" b="1" dirty="0">
                <a:solidFill>
                  <a:schemeClr val="tx1"/>
                </a:solidFill>
                <a:latin typeface="NikoshBAN" pitchFamily="2" charset="0"/>
                <a:cs typeface="NikoshBAN" pitchFamily="2" charset="0"/>
              </a:rPr>
              <a:t> </a:t>
            </a:r>
            <a:r>
              <a:rPr lang="bn-BD" sz="3600" b="1" dirty="0">
                <a:solidFill>
                  <a:schemeClr val="tx1"/>
                </a:solidFill>
                <a:latin typeface="NikoshBAN" pitchFamily="2" charset="0"/>
                <a:cs typeface="NikoshBAN" pitchFamily="2" charset="0"/>
              </a:rPr>
              <a:t>৪</a:t>
            </a:r>
            <a:r>
              <a:rPr lang="en-US" sz="3600" b="1" dirty="0">
                <a:solidFill>
                  <a:schemeClr val="tx1"/>
                </a:solidFill>
                <a:latin typeface="NikoshBAN" pitchFamily="2" charset="0"/>
                <a:cs typeface="NikoshBAN" pitchFamily="2" charset="0"/>
              </a:rPr>
              <a:t>০ </a:t>
            </a:r>
            <a:r>
              <a:rPr lang="en-US" sz="3600" b="1" dirty="0" err="1">
                <a:solidFill>
                  <a:schemeClr val="tx1"/>
                </a:solidFill>
                <a:latin typeface="NikoshBAN" pitchFamily="2" charset="0"/>
                <a:cs typeface="NikoshBAN" pitchFamily="2" charset="0"/>
              </a:rPr>
              <a:t>মিনিট</a:t>
            </a:r>
            <a:endParaRPr lang="en-US" sz="3600" b="1" dirty="0">
              <a:solidFill>
                <a:schemeClr val="tx1"/>
              </a:solidFill>
              <a:latin typeface="NikoshBAN" pitchFamily="2" charset="0"/>
              <a:cs typeface="NikoshBAN" pitchFamily="2" charset="0"/>
            </a:endParaRPr>
          </a:p>
          <a:p>
            <a:pPr algn="ctr"/>
            <a:endParaRPr lang="en-US" sz="4400" dirty="0">
              <a:solidFill>
                <a:schemeClr val="tx1"/>
              </a:solidFill>
              <a:latin typeface="NikoshBAN" pitchFamily="2" charset="0"/>
              <a:cs typeface="NikoshBAN" pitchFamily="2" charset="0"/>
            </a:endParaRPr>
          </a:p>
        </p:txBody>
      </p:sp>
    </p:spTree>
    <p:extLst>
      <p:ext uri="{BB962C8B-B14F-4D97-AF65-F5344CB8AC3E}">
        <p14:creationId xmlns="" xmlns:p14="http://schemas.microsoft.com/office/powerpoint/2010/main" val="96500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0217447-E3DE-7F49-BE5B-DCAD819CFD35}"/>
              </a:ext>
            </a:extLst>
          </p:cNvPr>
          <p:cNvSpPr txBox="1"/>
          <p:nvPr/>
        </p:nvSpPr>
        <p:spPr>
          <a:xfrm>
            <a:off x="7231331" y="2390096"/>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 xmlns:a16="http://schemas.microsoft.com/office/drawing/2014/main" id="{116AE570-710B-F64A-89EC-6FE0F99402DB}"/>
              </a:ext>
            </a:extLst>
          </p:cNvPr>
          <p:cNvSpPr txBox="1"/>
          <p:nvPr/>
        </p:nvSpPr>
        <p:spPr>
          <a:xfrm>
            <a:off x="609848" y="805047"/>
            <a:ext cx="10972304" cy="1938992"/>
          </a:xfrm>
          <a:prstGeom prst="rect">
            <a:avLst/>
          </a:prstGeom>
          <a:noFill/>
        </p:spPr>
        <p:txBody>
          <a:bodyPr wrap="square" rtlCol="0">
            <a:spAutoFit/>
          </a:bodyPr>
          <a:lstStyle/>
          <a:p>
            <a:pPr algn="l"/>
            <a:r>
              <a:rPr lang="en-GB" sz="4000" b="1" u="sng" dirty="0">
                <a:latin typeface="NikoshBAN" pitchFamily="2" charset="0"/>
              </a:rPr>
              <a:t>শিখনফল</a:t>
            </a:r>
          </a:p>
          <a:p>
            <a:pPr algn="l"/>
            <a:r>
              <a:rPr lang="en-GB" sz="4000" b="1" dirty="0">
                <a:latin typeface="NikoshBAN" pitchFamily="2" charset="0"/>
              </a:rPr>
              <a:t>১৬.১.২ পানির  তিন অবস্থা পরীক্ষা করে দেখতে পারবে।</a:t>
            </a:r>
          </a:p>
        </p:txBody>
      </p:sp>
    </p:spTree>
    <p:extLst>
      <p:ext uri="{BB962C8B-B14F-4D97-AF65-F5344CB8AC3E}">
        <p14:creationId xmlns="" xmlns:p14="http://schemas.microsoft.com/office/powerpoint/2010/main" val="379600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05577D9-DC24-4B4F-8B9C-0997FEB02B31}"/>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 xmlns:a16="http://schemas.microsoft.com/office/drawing/2014/main" id="{48EC265D-FA59-574B-A896-91936F968D1F}"/>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4" name="TextBox 3">
            <a:extLst>
              <a:ext uri="{FF2B5EF4-FFF2-40B4-BE49-F238E27FC236}">
                <a16:creationId xmlns="" xmlns:a16="http://schemas.microsoft.com/office/drawing/2014/main" id="{7D3EAC31-CD25-BE4B-A6A8-37DF494F8650}"/>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5" name="TextBox 4">
            <a:extLst>
              <a:ext uri="{FF2B5EF4-FFF2-40B4-BE49-F238E27FC236}">
                <a16:creationId xmlns="" xmlns:a16="http://schemas.microsoft.com/office/drawing/2014/main" id="{EFD51CCA-BBC7-364E-A7F1-0B045EF53A5F}"/>
              </a:ext>
            </a:extLst>
          </p:cNvPr>
          <p:cNvSpPr txBox="1"/>
          <p:nvPr/>
        </p:nvSpPr>
        <p:spPr>
          <a:xfrm rot="10800000" flipV="1">
            <a:off x="1042802" y="1039107"/>
            <a:ext cx="10106395" cy="830997"/>
          </a:xfrm>
          <a:prstGeom prst="rect">
            <a:avLst/>
          </a:prstGeom>
          <a:noFill/>
        </p:spPr>
        <p:txBody>
          <a:bodyPr wrap="square" rtlCol="0">
            <a:spAutoFit/>
          </a:bodyPr>
          <a:lstStyle/>
          <a:p>
            <a:pPr algn="l"/>
            <a:r>
              <a:rPr lang="en-GB" sz="4800" b="1" dirty="0">
                <a:latin typeface="NikoshBAN" pitchFamily="2" charset="0"/>
              </a:rPr>
              <a:t>১।পদার্থ কী?</a:t>
            </a:r>
            <a:endParaRPr lang="en-US" sz="4800"/>
          </a:p>
        </p:txBody>
      </p:sp>
      <p:sp>
        <p:nvSpPr>
          <p:cNvPr id="7" name="TextBox 6">
            <a:extLst>
              <a:ext uri="{FF2B5EF4-FFF2-40B4-BE49-F238E27FC236}">
                <a16:creationId xmlns="" xmlns:a16="http://schemas.microsoft.com/office/drawing/2014/main" id="{0B843F24-2B3D-6B48-BA6F-04ED7E82D270}"/>
              </a:ext>
            </a:extLst>
          </p:cNvPr>
          <p:cNvSpPr txBox="1"/>
          <p:nvPr/>
        </p:nvSpPr>
        <p:spPr>
          <a:xfrm rot="10800000" flipV="1">
            <a:off x="1042802" y="2512126"/>
            <a:ext cx="10106395" cy="1569660"/>
          </a:xfrm>
          <a:prstGeom prst="rect">
            <a:avLst/>
          </a:prstGeom>
          <a:noFill/>
        </p:spPr>
        <p:txBody>
          <a:bodyPr wrap="square" rtlCol="0">
            <a:spAutoFit/>
          </a:bodyPr>
          <a:lstStyle/>
          <a:p>
            <a:pPr algn="l"/>
            <a:r>
              <a:rPr lang="en-GB" sz="4800" b="1" dirty="0">
                <a:latin typeface="NikoshBAN" pitchFamily="2" charset="0"/>
              </a:rPr>
              <a:t>২।পদার্থের সাধারণ  বৈশিষ্ট্যগুলো কী কী?</a:t>
            </a:r>
            <a:endParaRPr lang="en-US" sz="4800"/>
          </a:p>
        </p:txBody>
      </p:sp>
    </p:spTree>
    <p:extLst>
      <p:ext uri="{BB962C8B-B14F-4D97-AF65-F5344CB8AC3E}">
        <p14:creationId xmlns="" xmlns:p14="http://schemas.microsoft.com/office/powerpoint/2010/main" val="251931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643FD52-2E3F-EB41-98A6-3BF61870C688}"/>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 xmlns:a16="http://schemas.microsoft.com/office/drawing/2014/main" id="{FA469990-A0EB-5C45-B6A6-F046A7D87559}"/>
              </a:ext>
            </a:extLst>
          </p:cNvPr>
          <p:cNvSpPr txBox="1"/>
          <p:nvPr/>
        </p:nvSpPr>
        <p:spPr>
          <a:xfrm rot="10800000" flipV="1">
            <a:off x="2017320" y="940130"/>
            <a:ext cx="8571511" cy="830997"/>
          </a:xfrm>
          <a:prstGeom prst="rect">
            <a:avLst/>
          </a:prstGeom>
          <a:noFill/>
        </p:spPr>
        <p:txBody>
          <a:bodyPr wrap="square" rtlCol="0">
            <a:spAutoFit/>
          </a:bodyPr>
          <a:lstStyle/>
          <a:p>
            <a:pPr algn="ctr"/>
            <a:r>
              <a:rPr lang="en-GB" sz="4800" b="1"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latin typeface="NikoshBAN" pitchFamily="2" charset="0"/>
              </a:rPr>
              <a:t>এসো  ছবি  দেখি</a:t>
            </a:r>
            <a:endParaRPr lang="en-US" sz="4800">
              <a:solidFill>
                <a:srgbClr val="00B0F0"/>
              </a:solidFill>
            </a:endParaRPr>
          </a:p>
        </p:txBody>
      </p:sp>
    </p:spTree>
    <p:extLst>
      <p:ext uri="{BB962C8B-B14F-4D97-AF65-F5344CB8AC3E}">
        <p14:creationId xmlns="" xmlns:p14="http://schemas.microsoft.com/office/powerpoint/2010/main" val="10541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 xmlns:a16="http://schemas.microsoft.com/office/drawing/2014/main" id="{E0B89810-88CE-ED49-A85E-3AADA5ED31B5}"/>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409949" y="2362199"/>
            <a:ext cx="5372100" cy="4038600"/>
          </a:xfrm>
          <a:prstGeom prst="rect">
            <a:avLst/>
          </a:prstGeom>
        </p:spPr>
      </p:pic>
      <p:sp>
        <p:nvSpPr>
          <p:cNvPr id="4" name="TextBox 3">
            <a:extLst>
              <a:ext uri="{FF2B5EF4-FFF2-40B4-BE49-F238E27FC236}">
                <a16:creationId xmlns="" xmlns:a16="http://schemas.microsoft.com/office/drawing/2014/main" id="{B1BD9A09-4C8A-054F-BF39-8D098AC20E53}"/>
              </a:ext>
            </a:extLst>
          </p:cNvPr>
          <p:cNvSpPr txBox="1"/>
          <p:nvPr/>
        </p:nvSpPr>
        <p:spPr>
          <a:xfrm rot="10800000" flipV="1">
            <a:off x="1042802" y="1039107"/>
            <a:ext cx="10106395" cy="830997"/>
          </a:xfrm>
          <a:prstGeom prst="rect">
            <a:avLst/>
          </a:prstGeom>
          <a:noFill/>
        </p:spPr>
        <p:txBody>
          <a:bodyPr wrap="square" rtlCol="0">
            <a:spAutoFit/>
          </a:bodyPr>
          <a:lstStyle/>
          <a:p>
            <a:pPr algn="ctr"/>
            <a:r>
              <a:rPr lang="en-GB" sz="4800" b="1" dirty="0">
                <a:latin typeface="NikoshBAN" pitchFamily="2" charset="0"/>
              </a:rPr>
              <a:t>নীচের চিত্রে কী দেখতে পারছ? </a:t>
            </a:r>
            <a:endParaRPr lang="en-US" sz="4800"/>
          </a:p>
        </p:txBody>
      </p:sp>
    </p:spTree>
    <p:extLst>
      <p:ext uri="{BB962C8B-B14F-4D97-AF65-F5344CB8AC3E}">
        <p14:creationId xmlns="" xmlns:p14="http://schemas.microsoft.com/office/powerpoint/2010/main" val="219082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4F570C3-23B2-BA4A-99E2-9B595A3ED97A}"/>
              </a:ext>
            </a:extLst>
          </p:cNvPr>
          <p:cNvSpPr txBox="1"/>
          <p:nvPr/>
        </p:nvSpPr>
        <p:spPr>
          <a:xfrm>
            <a:off x="5184074" y="2512126"/>
            <a:ext cx="1828800" cy="1828800"/>
          </a:xfrm>
          <a:prstGeom prst="rect">
            <a:avLst/>
          </a:prstGeom>
          <a:noFill/>
        </p:spPr>
        <p:txBody>
          <a:bodyPr wrap="square" rtlCol="0">
            <a:spAutoFit/>
          </a:bodyPr>
          <a:lstStyle/>
          <a:p>
            <a:pPr algn="l"/>
            <a:endParaRPr lang="en-US"/>
          </a:p>
        </p:txBody>
      </p:sp>
      <p:sp>
        <p:nvSpPr>
          <p:cNvPr id="2" name="TextBox 1">
            <a:extLst>
              <a:ext uri="{FF2B5EF4-FFF2-40B4-BE49-F238E27FC236}">
                <a16:creationId xmlns="" xmlns:a16="http://schemas.microsoft.com/office/drawing/2014/main" id="{7AC63D84-B1EF-9542-9432-8CFBD3FE75CB}"/>
              </a:ext>
            </a:extLst>
          </p:cNvPr>
          <p:cNvSpPr txBox="1"/>
          <p:nvPr/>
        </p:nvSpPr>
        <p:spPr>
          <a:xfrm>
            <a:off x="2091541" y="2301834"/>
            <a:ext cx="7421089" cy="2492990"/>
          </a:xfrm>
          <a:prstGeom prst="rect">
            <a:avLst/>
          </a:prstGeom>
          <a:noFill/>
        </p:spPr>
        <p:txBody>
          <a:bodyPr wrap="square" rtlCol="0">
            <a:spAutoFit/>
          </a:bodyPr>
          <a:lstStyle/>
          <a:p>
            <a:pPr algn="ctr"/>
            <a:r>
              <a:rPr lang="en-GB" sz="4800" b="1" dirty="0">
                <a:latin typeface="NikoshBAN" pitchFamily="2" charset="0"/>
              </a:rPr>
              <a:t>আজকের পাঠ</a:t>
            </a:r>
          </a:p>
          <a:p>
            <a:pPr algn="ctr"/>
            <a:endParaRPr lang="en-GB" sz="4800" b="1" u="sng" dirty="0">
              <a:latin typeface="NikoshBAN" pitchFamily="2" charset="0"/>
            </a:endParaRPr>
          </a:p>
          <a:p>
            <a:pPr algn="ctr"/>
            <a:r>
              <a:rPr lang="en-GB" sz="5400" b="1" u="sng" dirty="0">
                <a:latin typeface="NikoshBAN" pitchFamily="2" charset="0"/>
              </a:rPr>
              <a:t>পানির তিন অবস্থা  </a:t>
            </a:r>
            <a:endParaRPr lang="en-GB" sz="5400" u="sng"/>
          </a:p>
        </p:txBody>
      </p:sp>
    </p:spTree>
    <p:extLst>
      <p:ext uri="{BB962C8B-B14F-4D97-AF65-F5344CB8AC3E}">
        <p14:creationId xmlns="" xmlns:p14="http://schemas.microsoft.com/office/powerpoint/2010/main" val="418927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996EF1B-D864-CA43-9CAE-439586188D8C}"/>
              </a:ext>
            </a:extLst>
          </p:cNvPr>
          <p:cNvSpPr txBox="1"/>
          <p:nvPr/>
        </p:nvSpPr>
        <p:spPr>
          <a:xfrm rot="10800000" flipV="1">
            <a:off x="0" y="0"/>
            <a:ext cx="12239007" cy="1200329"/>
          </a:xfrm>
          <a:prstGeom prst="rect">
            <a:avLst/>
          </a:prstGeom>
          <a:noFill/>
        </p:spPr>
        <p:txBody>
          <a:bodyPr wrap="square" rtlCol="0">
            <a:spAutoFit/>
          </a:bodyPr>
          <a:lstStyle/>
          <a:p>
            <a:pPr algn="l"/>
            <a:r>
              <a:rPr lang="en-GB" sz="3600" b="1" dirty="0">
                <a:latin typeface="NikoshBAN" pitchFamily="2" charset="0"/>
              </a:rPr>
              <a:t>নীচের ছকের মত একটি করে ছক সবাই নিজ নিজ খাতায় এঁকে নির্দেশনা মত দলে ভাগ হয়ে যাও।</a:t>
            </a:r>
            <a:endParaRPr lang="en-US" sz="3600"/>
          </a:p>
        </p:txBody>
      </p:sp>
      <p:graphicFrame>
        <p:nvGraphicFramePr>
          <p:cNvPr id="4" name="Table 4">
            <a:extLst>
              <a:ext uri="{FF2B5EF4-FFF2-40B4-BE49-F238E27FC236}">
                <a16:creationId xmlns="" xmlns:a16="http://schemas.microsoft.com/office/drawing/2014/main" id="{5E883686-B898-3243-9A58-BC23A7B90B60}"/>
              </a:ext>
            </a:extLst>
          </p:cNvPr>
          <p:cNvGraphicFramePr>
            <a:graphicFrameLocks noGrp="1"/>
          </p:cNvGraphicFramePr>
          <p:nvPr>
            <p:extLst>
              <p:ext uri="{D42A27DB-BD31-4B8C-83A1-F6EECF244321}">
                <p14:modId xmlns="" xmlns:p14="http://schemas.microsoft.com/office/powerpoint/2010/main" val="854967664"/>
              </p:ext>
            </p:extLst>
          </p:nvPr>
        </p:nvGraphicFramePr>
        <p:xfrm>
          <a:off x="317499" y="1200330"/>
          <a:ext cx="11780488" cy="5763814"/>
        </p:xfrm>
        <a:graphic>
          <a:graphicData uri="http://schemas.openxmlformats.org/drawingml/2006/table">
            <a:tbl>
              <a:tblPr firstRow="1" lastRow="1" bandRow="1">
                <a:tableStyleId>{5940675A-B579-460E-94D1-54222C63F5DA}</a:tableStyleId>
              </a:tblPr>
              <a:tblGrid>
                <a:gridCol w="5890244">
                  <a:extLst>
                    <a:ext uri="{9D8B030D-6E8A-4147-A177-3AD203B41FA5}">
                      <a16:colId xmlns="" xmlns:a16="http://schemas.microsoft.com/office/drawing/2014/main" val="3500190489"/>
                    </a:ext>
                  </a:extLst>
                </a:gridCol>
                <a:gridCol w="5890244">
                  <a:extLst>
                    <a:ext uri="{9D8B030D-6E8A-4147-A177-3AD203B41FA5}">
                      <a16:colId xmlns="" xmlns:a16="http://schemas.microsoft.com/office/drawing/2014/main" val="2972313917"/>
                    </a:ext>
                  </a:extLst>
                </a:gridCol>
              </a:tblGrid>
              <a:tr h="865524">
                <a:tc>
                  <a:txBody>
                    <a:bodyPr/>
                    <a:lstStyle/>
                    <a:p>
                      <a:pPr algn="ctr"/>
                      <a:r>
                        <a:rPr lang="en-GB" sz="3600" b="1" dirty="0">
                          <a:latin typeface="NikoshBAN" pitchFamily="2" charset="0"/>
                        </a:rPr>
                        <a:t>কী লক্ষ করবে</a:t>
                      </a:r>
                      <a:endParaRPr lang="en-US" sz="3600"/>
                    </a:p>
                  </a:txBody>
                  <a:tcPr/>
                </a:tc>
                <a:tc>
                  <a:txBody>
                    <a:bodyPr/>
                    <a:lstStyle/>
                    <a:p>
                      <a:pPr algn="ctr"/>
                      <a:r>
                        <a:rPr lang="en-GB" sz="3600" b="1" dirty="0">
                          <a:latin typeface="NikoshBAN" pitchFamily="2" charset="0"/>
                        </a:rPr>
                        <a:t>তুমি যা দেখছ ছবিতে দেখাও</a:t>
                      </a:r>
                    </a:p>
                  </a:txBody>
                  <a:tcPr/>
                </a:tc>
                <a:extLst>
                  <a:ext uri="{0D108BD9-81ED-4DB2-BD59-A6C34878D82A}">
                    <a16:rowId xmlns="" xmlns:a16="http://schemas.microsoft.com/office/drawing/2014/main" val="807537691"/>
                  </a:ext>
                </a:extLst>
              </a:tr>
              <a:tr h="3612108">
                <a:tc>
                  <a:txBody>
                    <a:bodyPr/>
                    <a:lstStyle/>
                    <a:p>
                      <a:pPr algn="ctr"/>
                      <a:endParaRPr lang="en-GB" sz="3600" dirty="0"/>
                    </a:p>
                    <a:p>
                      <a:pPr algn="ctr"/>
                      <a:r>
                        <a:rPr lang="en-GB" sz="3600" b="1" dirty="0">
                          <a:latin typeface="NikoshBAN" pitchFamily="2" charset="0"/>
                        </a:rPr>
                        <a:t>কেটলির নলের মুখ</a:t>
                      </a:r>
                    </a:p>
                    <a:p>
                      <a:pPr algn="ctr"/>
                      <a:endParaRPr lang="en-GB" sz="3600" b="1" dirty="0">
                        <a:latin typeface="NikoshBAN" pitchFamily="2" charset="0"/>
                      </a:endParaRPr>
                    </a:p>
                    <a:p>
                      <a:pPr algn="ctr"/>
                      <a:endParaRPr lang="en-GB" sz="3600" b="1" dirty="0">
                        <a:latin typeface="NikoshBAN" pitchFamily="2" charset="0"/>
                      </a:endParaRPr>
                    </a:p>
                    <a:p>
                      <a:pPr algn="ctr"/>
                      <a:endParaRPr lang="en-GB" sz="3600" b="1" dirty="0">
                        <a:latin typeface="NikoshBAN" pitchFamily="2" charset="0"/>
                      </a:endParaRPr>
                    </a:p>
                    <a:p>
                      <a:pPr algn="ctr"/>
                      <a:endParaRPr lang="en-GB" sz="3600"/>
                    </a:p>
                    <a:p>
                      <a:pPr algn="ctr"/>
                      <a:endParaRPr lang="en-US" sz="3600"/>
                    </a:p>
                  </a:txBody>
                  <a:tcPr/>
                </a:tc>
                <a:tc>
                  <a:txBody>
                    <a:bodyPr/>
                    <a:lstStyle/>
                    <a:p>
                      <a:endParaRPr lang="en-US" sz="3600"/>
                    </a:p>
                  </a:txBody>
                  <a:tcPr/>
                </a:tc>
                <a:extLst>
                  <a:ext uri="{0D108BD9-81ED-4DB2-BD59-A6C34878D82A}">
                    <a16:rowId xmlns="" xmlns:a16="http://schemas.microsoft.com/office/drawing/2014/main" val="1377790135"/>
                  </a:ext>
                </a:extLst>
              </a:tr>
              <a:tr h="643174">
                <a:tc>
                  <a:txBody>
                    <a:bodyPr/>
                    <a:lstStyle/>
                    <a:p>
                      <a:pPr algn="ctr"/>
                      <a:r>
                        <a:rPr lang="en-GB" sz="3600" b="1" dirty="0">
                          <a:latin typeface="NikoshBAN" pitchFamily="2" charset="0"/>
                        </a:rPr>
                        <a:t>চামচের গা</a:t>
                      </a:r>
                      <a:endParaRPr lang="en-US" sz="3600"/>
                    </a:p>
                  </a:txBody>
                  <a:tcPr/>
                </a:tc>
                <a:tc>
                  <a:txBody>
                    <a:bodyPr/>
                    <a:lstStyle/>
                    <a:p>
                      <a:endParaRPr lang="en-US"/>
                    </a:p>
                  </a:txBody>
                  <a:tcPr/>
                </a:tc>
                <a:extLst>
                  <a:ext uri="{0D108BD9-81ED-4DB2-BD59-A6C34878D82A}">
                    <a16:rowId xmlns="" xmlns:a16="http://schemas.microsoft.com/office/drawing/2014/main" val="2770317026"/>
                  </a:ext>
                </a:extLst>
              </a:tr>
            </a:tbl>
          </a:graphicData>
        </a:graphic>
      </p:graphicFrame>
      <p:pic>
        <p:nvPicPr>
          <p:cNvPr id="12" name="Picture 12">
            <a:extLst>
              <a:ext uri="{FF2B5EF4-FFF2-40B4-BE49-F238E27FC236}">
                <a16:creationId xmlns="" xmlns:a16="http://schemas.microsoft.com/office/drawing/2014/main" id="{77D43C38-9122-D94C-BB39-D66EC56B2948}"/>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240563" y="2069943"/>
            <a:ext cx="4850003" cy="3917199"/>
          </a:xfrm>
          <a:prstGeom prst="rect">
            <a:avLst/>
          </a:prstGeom>
        </p:spPr>
      </p:pic>
    </p:spTree>
    <p:extLst>
      <p:ext uri="{BB962C8B-B14F-4D97-AF65-F5344CB8AC3E}">
        <p14:creationId xmlns="" xmlns:p14="http://schemas.microsoft.com/office/powerpoint/2010/main" val="335068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344</Words>
  <Application>Microsoft Office PowerPoint</Application>
  <PresentationFormat>Custom</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shakhawat041086@gmail.com</dc:creator>
  <cp:lastModifiedBy>E-Center</cp:lastModifiedBy>
  <cp:revision>32</cp:revision>
  <dcterms:created xsi:type="dcterms:W3CDTF">2021-03-28T08:48:46Z</dcterms:created>
  <dcterms:modified xsi:type="dcterms:W3CDTF">2021-06-14T04:22:41Z</dcterms:modified>
</cp:coreProperties>
</file>