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72" r:id="rId6"/>
    <p:sldId id="270" r:id="rId7"/>
    <p:sldId id="273" r:id="rId8"/>
    <p:sldId id="274" r:id="rId9"/>
    <p:sldId id="275" r:id="rId10"/>
    <p:sldId id="284" r:id="rId11"/>
    <p:sldId id="283" r:id="rId12"/>
    <p:sldId id="282" r:id="rId13"/>
    <p:sldId id="278" r:id="rId14"/>
    <p:sldId id="27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D69F8-8E0A-45E1-ABE8-1CEDA7AB9F30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156FBC6-9540-475E-AAE9-B0BEBBB5EE5B}" type="pres">
      <dgm:prSet presAssocID="{34ED69F8-8E0A-45E1-ABE8-1CEDA7AB9F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BFB8B469-5602-48D4-9242-4BAE6771AC04}" type="presOf" srcId="{34ED69F8-8E0A-45E1-ABE8-1CEDA7AB9F30}" destId="{A156FBC6-9540-475E-AAE9-B0BEBBB5EE5B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31521-323D-487C-9904-A65D736754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FF05AE3-F491-48E3-8AA2-A2179D7FBE9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B050"/>
              </a:solidFill>
            </a:rPr>
            <a:t>নির্দিষ্ট</a:t>
          </a:r>
          <a:r>
            <a:rPr lang="en-US" sz="3200" dirty="0" smtClean="0">
              <a:solidFill>
                <a:srgbClr val="00B050"/>
              </a:solidFill>
            </a:rPr>
            <a:t> </a:t>
          </a:r>
          <a:r>
            <a:rPr lang="en-US" sz="3200" dirty="0" err="1" smtClean="0">
              <a:solidFill>
                <a:srgbClr val="00B050"/>
              </a:solidFill>
            </a:rPr>
            <a:t>কাজের</a:t>
          </a:r>
          <a:r>
            <a:rPr lang="en-US" sz="3200" dirty="0" smtClean="0">
              <a:solidFill>
                <a:srgbClr val="00B050"/>
              </a:solidFill>
            </a:rPr>
            <a:t> </a:t>
          </a:r>
          <a:r>
            <a:rPr lang="en-US" sz="3200" dirty="0" err="1" smtClean="0">
              <a:solidFill>
                <a:srgbClr val="00B050"/>
              </a:solidFill>
            </a:rPr>
            <a:t>পরিমান</a:t>
          </a:r>
          <a:endParaRPr lang="en-US" sz="3200" dirty="0">
            <a:solidFill>
              <a:srgbClr val="00B050"/>
            </a:solidFill>
          </a:endParaRPr>
        </a:p>
      </dgm:t>
    </dgm:pt>
    <dgm:pt modelId="{E9388322-9448-45D1-81C5-1E10B4DFA373}" type="parTrans" cxnId="{7951A823-5B97-4026-8AC9-970C7A3F1EBB}">
      <dgm:prSet/>
      <dgm:spPr/>
      <dgm:t>
        <a:bodyPr/>
        <a:lstStyle/>
        <a:p>
          <a:endParaRPr lang="en-US"/>
        </a:p>
      </dgm:t>
    </dgm:pt>
    <dgm:pt modelId="{1D4BB1AA-42DE-4688-8FEC-609649A54FFD}" type="sibTrans" cxnId="{7951A823-5B97-4026-8AC9-970C7A3F1EBB}">
      <dgm:prSet/>
      <dgm:spPr/>
      <dgm:t>
        <a:bodyPr/>
        <a:lstStyle/>
        <a:p>
          <a:endParaRPr lang="en-US"/>
        </a:p>
      </dgm:t>
    </dgm:pt>
    <dgm:pt modelId="{FC707333-54AE-4852-8E08-54D4B6A10B0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+</a:t>
          </a:r>
          <a:endParaRPr lang="en-US" dirty="0">
            <a:solidFill>
              <a:schemeClr val="tx1"/>
            </a:solidFill>
          </a:endParaRPr>
        </a:p>
      </dgm:t>
    </dgm:pt>
    <dgm:pt modelId="{1372F649-783E-4379-92D7-16584B615E79}" type="parTrans" cxnId="{4B04B64C-BD64-41DD-B60E-FAB6FC04F85D}">
      <dgm:prSet/>
      <dgm:spPr/>
      <dgm:t>
        <a:bodyPr/>
        <a:lstStyle/>
        <a:p>
          <a:endParaRPr lang="en-US"/>
        </a:p>
      </dgm:t>
    </dgm:pt>
    <dgm:pt modelId="{95306849-827C-4893-A28B-8AAB8E1447F8}" type="sibTrans" cxnId="{4B04B64C-BD64-41DD-B60E-FAB6FC04F85D}">
      <dgm:prSet/>
      <dgm:spPr/>
      <dgm:t>
        <a:bodyPr/>
        <a:lstStyle/>
        <a:p>
          <a:endParaRPr lang="en-US"/>
        </a:p>
      </dgm:t>
    </dgm:pt>
    <dgm:pt modelId="{3288916F-7209-40D8-92B6-0579332C1C1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en-US" sz="6000" dirty="0" err="1" smtClean="0">
              <a:solidFill>
                <a:schemeClr val="accent4">
                  <a:lumMod val="20000"/>
                  <a:lumOff val="80000"/>
                </a:schemeClr>
              </a:solidFill>
            </a:rPr>
            <a:t>মজুরি</a:t>
          </a:r>
          <a:endParaRPr lang="en-US" sz="60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9A0B1676-A84E-42AF-816E-9D8482A4ACEA}" type="sibTrans" cxnId="{6589250B-1E1B-49D8-9695-762EA9A261A1}">
      <dgm:prSet/>
      <dgm:spPr/>
      <dgm:t>
        <a:bodyPr/>
        <a:lstStyle/>
        <a:p>
          <a:endParaRPr lang="en-US"/>
        </a:p>
      </dgm:t>
    </dgm:pt>
    <dgm:pt modelId="{337DE12B-B566-4D04-9B00-F3522F7A1465}" type="parTrans" cxnId="{6589250B-1E1B-49D8-9695-762EA9A261A1}">
      <dgm:prSet/>
      <dgm:spPr/>
      <dgm:t>
        <a:bodyPr/>
        <a:lstStyle/>
        <a:p>
          <a:endParaRPr lang="en-US"/>
        </a:p>
      </dgm:t>
    </dgm:pt>
    <dgm:pt modelId="{63E91333-3AB3-4B96-88DC-A61EEF4C35E8}" type="pres">
      <dgm:prSet presAssocID="{E7D31521-323D-487C-9904-A65D736754D8}" presName="CompostProcess" presStyleCnt="0">
        <dgm:presLayoutVars>
          <dgm:dir/>
          <dgm:resizeHandles val="exact"/>
        </dgm:presLayoutVars>
      </dgm:prSet>
      <dgm:spPr/>
    </dgm:pt>
    <dgm:pt modelId="{41C0EFD7-E1A5-46D8-98C6-15FDC199306E}" type="pres">
      <dgm:prSet presAssocID="{E7D31521-323D-487C-9904-A65D736754D8}" presName="arrow" presStyleLbl="bgShp" presStyleIdx="0" presStyleCnt="1" custLinFactY="-6573" custLinFactNeighborX="84363" custLinFactNeighborY="-10000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AF2F2C13-C307-44E3-813F-ECCD6039F592}" type="pres">
      <dgm:prSet presAssocID="{E7D31521-323D-487C-9904-A65D736754D8}" presName="linearProcess" presStyleCnt="0"/>
      <dgm:spPr/>
    </dgm:pt>
    <dgm:pt modelId="{FADB9E48-D946-4B2C-BCA0-09016D3A8636}" type="pres">
      <dgm:prSet presAssocID="{7FF05AE3-F491-48E3-8AA2-A2179D7FBE99}" presName="textNode" presStyleLbl="node1" presStyleIdx="0" presStyleCnt="3" custScaleX="183524" custScaleY="234462" custLinFactNeighborX="-17531" custLinFactNeighborY="-2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803CE-5566-455B-A318-4CEB3D06356F}" type="pres">
      <dgm:prSet presAssocID="{1D4BB1AA-42DE-4688-8FEC-609649A54FFD}" presName="sibTrans" presStyleCnt="0"/>
      <dgm:spPr/>
    </dgm:pt>
    <dgm:pt modelId="{54502A07-38BC-4475-88F3-3C4A57308387}" type="pres">
      <dgm:prSet presAssocID="{FC707333-54AE-4852-8E08-54D4B6A10B0B}" presName="textNode" presStyleLbl="node1" presStyleIdx="1" presStyleCnt="3" custScaleX="26688" custLinFactNeighborX="-93618" custLinFactNeighborY="-1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2EDE1-9CD2-4805-8E8E-7D35C51623BE}" type="pres">
      <dgm:prSet presAssocID="{95306849-827C-4893-A28B-8AAB8E1447F8}" presName="sibTrans" presStyleCnt="0"/>
      <dgm:spPr/>
    </dgm:pt>
    <dgm:pt modelId="{66458B0B-183A-43B0-B6A2-21ADCBD5D0D8}" type="pres">
      <dgm:prSet presAssocID="{3288916F-7209-40D8-92B6-0579332C1C15}" presName="textNode" presStyleLbl="node1" presStyleIdx="2" presStyleCnt="3" custLinFactX="-11885" custLinFactNeighborX="-100000" custLinFactNeighborY="-1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F482-E7C3-4369-84FB-27FAB5EBDC1E}" type="presOf" srcId="{7FF05AE3-F491-48E3-8AA2-A2179D7FBE99}" destId="{FADB9E48-D946-4B2C-BCA0-09016D3A8636}" srcOrd="0" destOrd="0" presId="urn:microsoft.com/office/officeart/2005/8/layout/hProcess9"/>
    <dgm:cxn modelId="{EF08F5A4-66C0-402F-9470-C7F3215EFE75}" type="presOf" srcId="{FC707333-54AE-4852-8E08-54D4B6A10B0B}" destId="{54502A07-38BC-4475-88F3-3C4A57308387}" srcOrd="0" destOrd="0" presId="urn:microsoft.com/office/officeart/2005/8/layout/hProcess9"/>
    <dgm:cxn modelId="{B299A1BC-5CDC-40E5-B3F3-5C2F4E8A2B5B}" type="presOf" srcId="{E7D31521-323D-487C-9904-A65D736754D8}" destId="{63E91333-3AB3-4B96-88DC-A61EEF4C35E8}" srcOrd="0" destOrd="0" presId="urn:microsoft.com/office/officeart/2005/8/layout/hProcess9"/>
    <dgm:cxn modelId="{4B04B64C-BD64-41DD-B60E-FAB6FC04F85D}" srcId="{E7D31521-323D-487C-9904-A65D736754D8}" destId="{FC707333-54AE-4852-8E08-54D4B6A10B0B}" srcOrd="1" destOrd="0" parTransId="{1372F649-783E-4379-92D7-16584B615E79}" sibTransId="{95306849-827C-4893-A28B-8AAB8E1447F8}"/>
    <dgm:cxn modelId="{7951A823-5B97-4026-8AC9-970C7A3F1EBB}" srcId="{E7D31521-323D-487C-9904-A65D736754D8}" destId="{7FF05AE3-F491-48E3-8AA2-A2179D7FBE99}" srcOrd="0" destOrd="0" parTransId="{E9388322-9448-45D1-81C5-1E10B4DFA373}" sibTransId="{1D4BB1AA-42DE-4688-8FEC-609649A54FFD}"/>
    <dgm:cxn modelId="{6589250B-1E1B-49D8-9695-762EA9A261A1}" srcId="{E7D31521-323D-487C-9904-A65D736754D8}" destId="{3288916F-7209-40D8-92B6-0579332C1C15}" srcOrd="2" destOrd="0" parTransId="{337DE12B-B566-4D04-9B00-F3522F7A1465}" sibTransId="{9A0B1676-A84E-42AF-816E-9D8482A4ACEA}"/>
    <dgm:cxn modelId="{1C6F74E6-20C4-45F1-B017-0AF6BEA1FFF6}" type="presOf" srcId="{3288916F-7209-40D8-92B6-0579332C1C15}" destId="{66458B0B-183A-43B0-B6A2-21ADCBD5D0D8}" srcOrd="0" destOrd="0" presId="urn:microsoft.com/office/officeart/2005/8/layout/hProcess9"/>
    <dgm:cxn modelId="{FE400999-1567-481C-850D-450F72FAEE1C}" type="presParOf" srcId="{63E91333-3AB3-4B96-88DC-A61EEF4C35E8}" destId="{41C0EFD7-E1A5-46D8-98C6-15FDC199306E}" srcOrd="0" destOrd="0" presId="urn:microsoft.com/office/officeart/2005/8/layout/hProcess9"/>
    <dgm:cxn modelId="{39D77DA1-031F-47BE-90C5-0A6D6EBA502D}" type="presParOf" srcId="{63E91333-3AB3-4B96-88DC-A61EEF4C35E8}" destId="{AF2F2C13-C307-44E3-813F-ECCD6039F592}" srcOrd="1" destOrd="0" presId="urn:microsoft.com/office/officeart/2005/8/layout/hProcess9"/>
    <dgm:cxn modelId="{90D9CC4E-3882-4166-8A6A-964EF04B5974}" type="presParOf" srcId="{AF2F2C13-C307-44E3-813F-ECCD6039F592}" destId="{FADB9E48-D946-4B2C-BCA0-09016D3A8636}" srcOrd="0" destOrd="0" presId="urn:microsoft.com/office/officeart/2005/8/layout/hProcess9"/>
    <dgm:cxn modelId="{21447699-1E98-4A4B-9763-374682C6FAD2}" type="presParOf" srcId="{AF2F2C13-C307-44E3-813F-ECCD6039F592}" destId="{65E803CE-5566-455B-A318-4CEB3D06356F}" srcOrd="1" destOrd="0" presId="urn:microsoft.com/office/officeart/2005/8/layout/hProcess9"/>
    <dgm:cxn modelId="{39CAE42E-08E6-4F19-8203-F1CF918C0943}" type="presParOf" srcId="{AF2F2C13-C307-44E3-813F-ECCD6039F592}" destId="{54502A07-38BC-4475-88F3-3C4A57308387}" srcOrd="2" destOrd="0" presId="urn:microsoft.com/office/officeart/2005/8/layout/hProcess9"/>
    <dgm:cxn modelId="{456C0A0A-BA7A-4AB6-9CE0-8997B7EA4EA2}" type="presParOf" srcId="{AF2F2C13-C307-44E3-813F-ECCD6039F592}" destId="{E5C2EDE1-9CD2-4805-8E8E-7D35C51623BE}" srcOrd="3" destOrd="0" presId="urn:microsoft.com/office/officeart/2005/8/layout/hProcess9"/>
    <dgm:cxn modelId="{FB759891-920F-4CE9-99C6-0BE39100105E}" type="presParOf" srcId="{AF2F2C13-C307-44E3-813F-ECCD6039F592}" destId="{66458B0B-183A-43B0-B6A2-21ADCBD5D0D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0EFD7-E1A5-46D8-98C6-15FDC199306E}">
      <dsp:nvSpPr>
        <dsp:cNvPr id="0" name=""/>
        <dsp:cNvSpPr/>
      </dsp:nvSpPr>
      <dsp:spPr>
        <a:xfrm>
          <a:off x="1051151" y="0"/>
          <a:ext cx="5956526" cy="2133600"/>
        </a:xfrm>
        <a:prstGeom prst="rightArrow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ADB9E48-D946-4B2C-BCA0-09016D3A8636}">
      <dsp:nvSpPr>
        <dsp:cNvPr id="0" name=""/>
        <dsp:cNvSpPr/>
      </dsp:nvSpPr>
      <dsp:spPr>
        <a:xfrm>
          <a:off x="0" y="42552"/>
          <a:ext cx="3767647" cy="200099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</a:rPr>
            <a:t>নির্দিষ্ট</a:t>
          </a:r>
          <a:r>
            <a:rPr lang="en-US" sz="3200" kern="1200" dirty="0" smtClean="0">
              <a:solidFill>
                <a:srgbClr val="00B050"/>
              </a:solidFill>
            </a:rPr>
            <a:t> </a:t>
          </a:r>
          <a:r>
            <a:rPr lang="en-US" sz="3200" kern="1200" dirty="0" err="1" smtClean="0">
              <a:solidFill>
                <a:srgbClr val="00B050"/>
              </a:solidFill>
            </a:rPr>
            <a:t>কাজের</a:t>
          </a:r>
          <a:r>
            <a:rPr lang="en-US" sz="3200" kern="1200" dirty="0" smtClean="0">
              <a:solidFill>
                <a:srgbClr val="00B050"/>
              </a:solidFill>
            </a:rPr>
            <a:t> </a:t>
          </a:r>
          <a:r>
            <a:rPr lang="en-US" sz="3200" kern="1200" dirty="0" err="1" smtClean="0">
              <a:solidFill>
                <a:srgbClr val="00B050"/>
              </a:solidFill>
            </a:rPr>
            <a:t>পরিমান</a:t>
          </a:r>
          <a:endParaRPr lang="en-US" sz="3200" kern="1200" dirty="0">
            <a:solidFill>
              <a:srgbClr val="00B050"/>
            </a:solidFill>
          </a:endParaRPr>
        </a:p>
      </dsp:txBody>
      <dsp:txXfrm>
        <a:off x="97680" y="140232"/>
        <a:ext cx="3572287" cy="1805632"/>
      </dsp:txXfrm>
    </dsp:sp>
    <dsp:sp modelId="{54502A07-38BC-4475-88F3-3C4A57308387}">
      <dsp:nvSpPr>
        <dsp:cNvPr id="0" name=""/>
        <dsp:cNvSpPr/>
      </dsp:nvSpPr>
      <dsp:spPr>
        <a:xfrm>
          <a:off x="3788693" y="628200"/>
          <a:ext cx="547889" cy="8534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+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815439" y="654946"/>
        <a:ext cx="494397" cy="799948"/>
      </dsp:txXfrm>
    </dsp:sp>
    <dsp:sp modelId="{66458B0B-183A-43B0-B6A2-21ADCBD5D0D8}">
      <dsp:nvSpPr>
        <dsp:cNvPr id="0" name=""/>
        <dsp:cNvSpPr/>
      </dsp:nvSpPr>
      <dsp:spPr>
        <a:xfrm>
          <a:off x="4391142" y="629377"/>
          <a:ext cx="2052945" cy="85344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chemeClr val="accent4">
                  <a:lumMod val="20000"/>
                  <a:lumOff val="80000"/>
                </a:schemeClr>
              </a:solidFill>
            </a:rPr>
            <a:t>মজুরি</a:t>
          </a:r>
          <a:endParaRPr lang="en-US" sz="60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4432804" y="671039"/>
        <a:ext cx="1969621" cy="7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0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0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7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8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8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8E57-E652-4272-9573-2B5511967FE0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9EF58-6C7B-4663-8B2E-3FE9F0A8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742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39" y="0"/>
            <a:ext cx="5894522" cy="540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2026" y="5489849"/>
            <a:ext cx="5718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WELCOME TO ALL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641" y="274658"/>
            <a:ext cx="8502192" cy="17543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সময়ভিত্তিক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(Time based wages)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0" y="274658"/>
            <a:ext cx="1393641" cy="6753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758" y="2636321"/>
            <a:ext cx="5890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একটি নির্দিষ্ট সময় কাজ করে শ্রমিক যে পরিমান মজুরি লাভ করে তাকে সময়ভিত্তিক মজুরি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75" y="2028984"/>
            <a:ext cx="6057530" cy="34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071336"/>
              </p:ext>
            </p:extLst>
          </p:nvPr>
        </p:nvGraphicFramePr>
        <p:xfrm>
          <a:off x="415637" y="2433452"/>
          <a:ext cx="7007678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55666" y="4914404"/>
            <a:ext cx="11367160" cy="1943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কর্মভিত্তিক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272" y="637242"/>
            <a:ext cx="8502192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কর্মভিত্তিক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prece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based wages)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0" y="415636"/>
            <a:ext cx="1460665" cy="1006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578" y="1440794"/>
            <a:ext cx="4953248" cy="32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90334" y="2325940"/>
            <a:ext cx="4037610" cy="166254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পেশায় মজুরি পার্থক্যের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928928" y="987455"/>
            <a:ext cx="1033153" cy="1353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3936" y="18564"/>
            <a:ext cx="3390405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শিক্ষাগত যোগ্যতার পার্থক্য।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nt-Up Arrow 4"/>
          <p:cNvSpPr/>
          <p:nvPr/>
        </p:nvSpPr>
        <p:spPr>
          <a:xfrm>
            <a:off x="7518853" y="2002672"/>
            <a:ext cx="2173185" cy="13062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97451" y="878632"/>
            <a:ext cx="2404752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(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২)অভিজ্ঞতার পার্থক্য।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105" y="987455"/>
            <a:ext cx="272809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(৩)দক্ষতার অভাব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990940" y="3972186"/>
            <a:ext cx="878774" cy="1496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3543" y="5453327"/>
            <a:ext cx="4573567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(৪)কাজের পরিমানের পার্থক্য।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 rot="18811097">
            <a:off x="2811823" y="1393314"/>
            <a:ext cx="644501" cy="16660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479436">
            <a:off x="2661181" y="3315465"/>
            <a:ext cx="871322" cy="1992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826" y="4950041"/>
            <a:ext cx="2954377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(৫)কাজের ঝুকি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9240738">
            <a:off x="7311900" y="3446756"/>
            <a:ext cx="664291" cy="1233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97451" y="4519154"/>
            <a:ext cx="4249799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(৬)ভৌগোলিক গতিশীলতার কারন।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81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467" y="356259"/>
            <a:ext cx="4583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1958" y="5683213"/>
            <a:ext cx="567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প্রকৃত মজুরি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8" y="1464255"/>
            <a:ext cx="5628904" cy="37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190" y="40824"/>
            <a:ext cx="4797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93" y="1229590"/>
            <a:ext cx="5505759" cy="3863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8176" y="5174052"/>
            <a:ext cx="913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প্রশ্নঃবাংলাদেশের প্রেক্ষাপটে মজুরি ও এর শ্রেণিবিভাগ উদাহরণসহ লিখে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2" y="783977"/>
            <a:ext cx="10284032" cy="55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063834" y="1828799"/>
            <a:ext cx="6293921" cy="4061361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WAGES)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6920" y="1757551"/>
            <a:ext cx="76714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pPr marL="742950" lvl="0" indent="-742950">
              <a:buAutoNum type="arabicParenR"/>
              <a:defRPr/>
            </a:pPr>
            <a:r>
              <a:rPr lang="en-US" sz="4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IN" sz="440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4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bn-IN" sz="4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একই পেশায় মজুরি বিভিন্ন হওয়ার কারণ সম্পর্কে অবগত হবে।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645725" y="1"/>
            <a:ext cx="3135086" cy="130628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শ্রম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296"/>
            <a:ext cx="4587835" cy="2875043"/>
          </a:xfrm>
          <a:prstGeom prst="rect">
            <a:avLst/>
          </a:prstGeom>
        </p:spPr>
      </p:pic>
      <p:sp>
        <p:nvSpPr>
          <p:cNvPr id="8" name="Flowchart: Manual Input 7"/>
          <p:cNvSpPr/>
          <p:nvPr/>
        </p:nvSpPr>
        <p:spPr>
          <a:xfrm>
            <a:off x="838200" y="4944947"/>
            <a:ext cx="3835731" cy="131816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শ্রম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13" y="1793174"/>
            <a:ext cx="5023611" cy="27881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104237" y="4683764"/>
            <a:ext cx="4061361" cy="1389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 শ্রম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0068" y="617516"/>
            <a:ext cx="817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 ও সেবা উৎপাদনের জন্য শ্রমিক তার শারীরিক ও মানসিক শ্রম দানের বিনিময়ে যে পারিশ্রমিক লাভ করে তাকে মজুরি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37" y="2837212"/>
            <a:ext cx="6851284" cy="38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97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8575205"/>
              </p:ext>
            </p:extLst>
          </p:nvPr>
        </p:nvGraphicFramePr>
        <p:xfrm>
          <a:off x="2286000" y="546100"/>
          <a:ext cx="7620000" cy="57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106878" y="403761"/>
            <a:ext cx="5343896" cy="2042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 প্রদানের পদ্ধতিসমুহ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5106389" y="403761"/>
            <a:ext cx="3123212" cy="22681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3378529" y="3028208"/>
            <a:ext cx="2434442" cy="138941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মজুরি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519553" y="2446315"/>
            <a:ext cx="344385" cy="1235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7459683" y="3149849"/>
            <a:ext cx="2529444" cy="126777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মজুরি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812971" y="3562597"/>
            <a:ext cx="1646712" cy="4156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-Up Arrow 11"/>
          <p:cNvSpPr/>
          <p:nvPr/>
        </p:nvSpPr>
        <p:spPr>
          <a:xfrm>
            <a:off x="2398816" y="4417621"/>
            <a:ext cx="2185059" cy="105690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27512" y="4773881"/>
            <a:ext cx="1971304" cy="1538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কর্মভিত্তিক মজুরি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4552207" y="4699741"/>
            <a:ext cx="2466109" cy="151105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সময়ভিত্তিক মজুরি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433" y="1280339"/>
            <a:ext cx="105215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নির্দিষ্ট সময়ে একজন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মানসিক ও শারীরিক শ্রম প্রদানের মাধ্যমে চুক্তি অনুযায়ী অর্থ পায় তাকে আর্থিক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 বলে।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633849" y="190005"/>
            <a:ext cx="4310743" cy="914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মজুরির সংজ্ঞা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7" y="2741221"/>
            <a:ext cx="5635335" cy="3220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9" y="3044535"/>
            <a:ext cx="5208709" cy="2916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433" y="5961412"/>
            <a:ext cx="4524499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600208" y="6139543"/>
            <a:ext cx="3716976" cy="71845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067" y="-262742"/>
            <a:ext cx="3932237" cy="1600200"/>
          </a:xfrm>
        </p:spPr>
        <p:txBody>
          <a:bodyPr>
            <a:norm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মজুরির সংজ্ঞা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888304" y="106997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984375"/>
            <a:ext cx="5082639" cy="3727656"/>
          </a:xfrm>
        </p:spPr>
        <p:txBody>
          <a:bodyPr>
            <a:normAutofit fontScale="85000" lnSpcReduction="10000"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শ্রমিক তার আর্থিক মজুরি দ্বারা যে পরিমান দ্রব্য ও সেবা আয় করতে পারে এবং বিনিয়োগকারীর নিকট হতে প্রাপ্ত অন্যান্য সুযোগ সুবিধার সমষ্টিই হল প্রকৃত মজুরি।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মজুরি দ্বারা ক্রয়কৃত দ্রব্য ও সেবা ই হলো প্রকৃত মজুরি। যেমন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220685" y="1337458"/>
            <a:ext cx="3360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550315">
            <a:off x="154678" y="1606441"/>
            <a:ext cx="1199408" cy="66382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Flowchart: Terminator 7"/>
          <p:cNvSpPr/>
          <p:nvPr/>
        </p:nvSpPr>
        <p:spPr>
          <a:xfrm>
            <a:off x="7493329" y="6216732"/>
            <a:ext cx="2671948" cy="6412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241964" y="5094514"/>
            <a:ext cx="2339439" cy="8431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ক্রয়কৃত দ্রব্য ও সেবা</a:t>
            </a:r>
            <a:r>
              <a:rPr lang="bn-IN" dirty="0" smtClean="0"/>
              <a:t>।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6"/>
            <a:ext cx="5889929" cy="325701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89" y="1996419"/>
            <a:ext cx="6342413" cy="3919610"/>
          </a:xfrm>
        </p:spPr>
      </p:pic>
      <p:sp>
        <p:nvSpPr>
          <p:cNvPr id="9" name="Flowchart: Terminator 8"/>
          <p:cNvSpPr/>
          <p:nvPr/>
        </p:nvSpPr>
        <p:spPr>
          <a:xfrm>
            <a:off x="1163782" y="5284519"/>
            <a:ext cx="2826327" cy="81939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7113319" y="6103917"/>
            <a:ext cx="3218213" cy="93815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মেডিসিন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281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আজকের পাঠের বিষয়</vt:lpstr>
      <vt:lpstr>PowerPoint Presentation</vt:lpstr>
      <vt:lpstr>বিভিন্ন প্রকারের শ্রম</vt:lpstr>
      <vt:lpstr>PowerPoint Presentation</vt:lpstr>
      <vt:lpstr>PowerPoint Presentation</vt:lpstr>
      <vt:lpstr>PowerPoint Presentation</vt:lpstr>
      <vt:lpstr>প্রকৃত মজুরির সংজ্ঞা</vt:lpstr>
      <vt:lpstr>ক্রয়কৃত দ্রব্য ও সেবা।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333</dc:creator>
  <cp:lastModifiedBy>333</cp:lastModifiedBy>
  <cp:revision>99</cp:revision>
  <dcterms:created xsi:type="dcterms:W3CDTF">2021-06-08T03:52:09Z</dcterms:created>
  <dcterms:modified xsi:type="dcterms:W3CDTF">2021-06-15T06:56:10Z</dcterms:modified>
</cp:coreProperties>
</file>