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8" r:id="rId1"/>
  </p:sldMasterIdLst>
  <p:notesMasterIdLst>
    <p:notesMasterId r:id="rId12"/>
  </p:notesMasterIdLst>
  <p:sldIdLst>
    <p:sldId id="269" r:id="rId2"/>
    <p:sldId id="264" r:id="rId3"/>
    <p:sldId id="274" r:id="rId4"/>
    <p:sldId id="265" r:id="rId5"/>
    <p:sldId id="260" r:id="rId6"/>
    <p:sldId id="262" r:id="rId7"/>
    <p:sldId id="261" r:id="rId8"/>
    <p:sldId id="263" r:id="rId9"/>
    <p:sldId id="272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2149F-CA95-468D-A69E-DD40AE367CA3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E96E0-E3B4-4B11-A99A-CF1F1AF6A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29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E96E0-E3B4-4B11-A99A-CF1F1AF6A5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9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</a:t>
            </a:r>
            <a:r>
              <a:rPr lang="en-US" baseline="0" dirty="0" smtClean="0"/>
              <a:t> can be a pair work or teachers can ask few students to describe the picture.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E96E0-E3B4-4B11-A99A-CF1F1AF6A5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45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students can write the paragraph</a:t>
            </a:r>
            <a:r>
              <a:rPr lang="en-US" baseline="0" dirty="0" smtClean="0"/>
              <a:t> using the clue. Then the teacher can ask 1 /2  students to read out the paragraph and tell the other students to check their answers. If it is needed teacher can correct their answers here.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E96E0-E3B4-4B11-A99A-CF1F1AF6A5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44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772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54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564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96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17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456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048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44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14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950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0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27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4.jp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gif"/><Relationship Id="rId4" Type="http://schemas.openxmlformats.org/officeDocument/2006/relationships/image" Target="../media/image10.jp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0.jp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1963" y="1559958"/>
            <a:ext cx="129774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endParaRPr lang="en-US" sz="115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94630" y="1535639"/>
            <a:ext cx="1236812" cy="18533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</a:t>
            </a:r>
            <a:endParaRPr lang="en-US" sz="115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8390" y="1600200"/>
            <a:ext cx="1895929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</a:t>
            </a:r>
            <a:endParaRPr lang="en-US" sz="115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40454" y="1505367"/>
            <a:ext cx="135325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</a:t>
            </a:r>
            <a:endParaRPr lang="en-US" sz="115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278" y="1492857"/>
            <a:ext cx="127631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</a:t>
            </a:r>
            <a:endParaRPr lang="en-US" sz="115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07775" y="1537212"/>
            <a:ext cx="104387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endParaRPr lang="en-US" sz="115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15264" y="1447800"/>
            <a:ext cx="89159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endParaRPr lang="en-US" sz="115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068" y="3429266"/>
            <a:ext cx="3679289" cy="1788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90068" y="5486400"/>
            <a:ext cx="4672732" cy="533400"/>
          </a:xfrm>
        </p:spPr>
        <p:txBody>
          <a:bodyPr/>
          <a:lstStyle/>
          <a:p>
            <a:pPr algn="ctr"/>
            <a:fld id="{D42D1869-6ACA-4D20-98FF-129DC30223BF}" type="datetime8">
              <a:rPr lang="en-US" sz="5400" smtClean="0"/>
              <a:pPr algn="ctr"/>
              <a:t>6/16/2021 12:51 AM</a:t>
            </a:fld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5851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9059856">
            <a:off x="1893143" y="3333570"/>
            <a:ext cx="701493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 ALL</a:t>
            </a:r>
            <a:endParaRPr lang="en-US" sz="8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02937">
            <a:off x="838140" y="1537633"/>
            <a:ext cx="4781870" cy="29089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155" y="5334266"/>
            <a:ext cx="1185845" cy="1560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305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2427085"/>
            <a:ext cx="5895640" cy="267765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mtClean="0">
                <a:solidFill>
                  <a:srgbClr val="E7318C"/>
                </a:solidFill>
                <a:latin typeface="Arial" pitchFamily="34" charset="0"/>
                <a:cs typeface="Arial" pitchFamily="34" charset="0"/>
              </a:rPr>
              <a:t>MUHAMMAD MIZANUR </a:t>
            </a:r>
            <a:r>
              <a:rPr lang="en-US" sz="2800" b="1" dirty="0" smtClean="0">
                <a:solidFill>
                  <a:srgbClr val="E7318C"/>
                </a:solidFill>
                <a:latin typeface="Arial" pitchFamily="34" charset="0"/>
                <a:cs typeface="Arial" pitchFamily="34" charset="0"/>
              </a:rPr>
              <a:t>RAHMAN</a:t>
            </a:r>
            <a:endParaRPr lang="en-US" sz="2800" b="1" dirty="0">
              <a:solidFill>
                <a:srgbClr val="E7318C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Assistant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Teacher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Fulgazi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Govt.Pilot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High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School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Fulgazi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Feni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01862-532289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mmrahman227@gmail.com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524000" y="434081"/>
            <a:ext cx="5943600" cy="1228725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E7318C"/>
                </a:solidFill>
                <a:latin typeface="+mj-lt"/>
              </a:rPr>
              <a:t>INTRODUCTION</a:t>
            </a:r>
            <a:endParaRPr lang="en-US" sz="3600" b="1" dirty="0">
              <a:solidFill>
                <a:srgbClr val="E7318C"/>
              </a:solidFill>
              <a:latin typeface="+mj-lt"/>
            </a:endParaRPr>
          </a:p>
        </p:txBody>
      </p:sp>
      <p:sp>
        <p:nvSpPr>
          <p:cNvPr id="2" name="Oval 1"/>
          <p:cNvSpPr/>
          <p:nvPr/>
        </p:nvSpPr>
        <p:spPr>
          <a:xfrm>
            <a:off x="914400" y="2427085"/>
            <a:ext cx="2209800" cy="219688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155" y="5297872"/>
            <a:ext cx="1185845" cy="1560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762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66" y="0"/>
            <a:ext cx="9096233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2286000"/>
            <a:ext cx="7696200" cy="18619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Subject: 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English 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For Today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Class: 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Six/Seven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Topic: 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Paragraph on 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“Your Reading Room”</a:t>
            </a:r>
            <a:endParaRPr lang="en-US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155" y="5334266"/>
            <a:ext cx="1185845" cy="1560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242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3007" y="829270"/>
            <a:ext cx="5729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Learning Outcomes</a:t>
            </a:r>
            <a:endParaRPr lang="en-US" sz="5400" b="1" cap="none" spc="0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hevron 2"/>
          <p:cNvSpPr/>
          <p:nvPr/>
        </p:nvSpPr>
        <p:spPr>
          <a:xfrm>
            <a:off x="713509" y="4267200"/>
            <a:ext cx="429491" cy="381000"/>
          </a:xfrm>
          <a:prstGeom prst="chevron">
            <a:avLst>
              <a:gd name="adj" fmla="val 64545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427982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After this lesson the students will be able to-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2072" y="4067034"/>
            <a:ext cx="7523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write a paragraph on </a:t>
            </a:r>
            <a:r>
              <a:rPr lang="en-US" sz="3200" b="1" dirty="0" smtClean="0"/>
              <a:t>“Your reading room”</a:t>
            </a:r>
            <a:endParaRPr lang="en-US" sz="3200" b="1" dirty="0"/>
          </a:p>
        </p:txBody>
      </p:sp>
      <p:sp>
        <p:nvSpPr>
          <p:cNvPr id="8" name="Chevron 7"/>
          <p:cNvSpPr/>
          <p:nvPr/>
        </p:nvSpPr>
        <p:spPr>
          <a:xfrm>
            <a:off x="713509" y="3480375"/>
            <a:ext cx="429491" cy="381000"/>
          </a:xfrm>
          <a:prstGeom prst="chevron">
            <a:avLst>
              <a:gd name="adj" fmla="val 64545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33528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</a:t>
            </a:r>
            <a:r>
              <a:rPr lang="en-US" sz="3200" dirty="0" smtClean="0"/>
              <a:t>alk about a picture.</a:t>
            </a:r>
            <a:endParaRPr lang="en-US" sz="3200" dirty="0"/>
          </a:p>
        </p:txBody>
      </p:sp>
      <p:sp>
        <p:nvSpPr>
          <p:cNvPr id="9" name="Chevron 8"/>
          <p:cNvSpPr/>
          <p:nvPr/>
        </p:nvSpPr>
        <p:spPr>
          <a:xfrm>
            <a:off x="873869" y="5080281"/>
            <a:ext cx="429491" cy="381000"/>
          </a:xfrm>
          <a:prstGeom prst="chevron">
            <a:avLst>
              <a:gd name="adj" fmla="val 64545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6512" y="4876506"/>
            <a:ext cx="7037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write a paragraph on </a:t>
            </a:r>
            <a:r>
              <a:rPr lang="en-US" sz="3200" b="1" dirty="0" smtClean="0"/>
              <a:t>“Your class room”</a:t>
            </a:r>
            <a:endParaRPr lang="en-US" sz="3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155" y="5334266"/>
            <a:ext cx="1185845" cy="1560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640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 animBg="1"/>
      <p:bldP spid="6" grpId="0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00" y="1630068"/>
            <a:ext cx="2817893" cy="16934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502853"/>
            <a:ext cx="205740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2" t="4106" r="18821"/>
          <a:stretch/>
        </p:blipFill>
        <p:spPr>
          <a:xfrm flipH="1">
            <a:off x="602316" y="4262662"/>
            <a:ext cx="1307912" cy="1720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82"/>
          <a:stretch/>
        </p:blipFill>
        <p:spPr>
          <a:xfrm>
            <a:off x="5867400" y="4457950"/>
            <a:ext cx="2169005" cy="14914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688" y="1652652"/>
            <a:ext cx="1809248" cy="1846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659" y="4439753"/>
            <a:ext cx="1865846" cy="18658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2316" y="315616"/>
            <a:ext cx="80082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Look at the pictures and find out which things are usually needed in a reading room?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34282" y="3294188"/>
            <a:ext cx="1908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B050"/>
                </a:solidFill>
              </a:rPr>
              <a:t>Bookshelf</a:t>
            </a:r>
            <a:endParaRPr lang="en-US" sz="3200" b="1" i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49781" y="3380510"/>
            <a:ext cx="2341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B050"/>
                </a:solidFill>
              </a:rPr>
              <a:t>Refrigerator</a:t>
            </a:r>
            <a:endParaRPr lang="en-US" sz="3200" b="1" i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2661" y="3470382"/>
            <a:ext cx="2179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B050"/>
                </a:solidFill>
              </a:rPr>
              <a:t>Table clock</a:t>
            </a:r>
            <a:endParaRPr lang="en-US" sz="3200" b="1" i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9508" y="6040416"/>
            <a:ext cx="1297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B050"/>
                </a:solidFill>
              </a:rPr>
              <a:t>Chair</a:t>
            </a:r>
            <a:endParaRPr lang="en-US" sz="3200" b="1" i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1175" y="5846995"/>
            <a:ext cx="1453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B050"/>
                </a:solidFill>
              </a:rPr>
              <a:t>Bowl</a:t>
            </a:r>
            <a:endParaRPr lang="en-US" sz="3200" b="1" i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88755" y="5554051"/>
            <a:ext cx="1367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B050"/>
                </a:solidFill>
              </a:rPr>
              <a:t>Table</a:t>
            </a:r>
            <a:endParaRPr lang="en-US" sz="32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96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3291" y="184219"/>
            <a:ext cx="89154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picture. This is Karim’s reading room. Now describe the picture.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4800" y="1524000"/>
            <a:ext cx="8305800" cy="5181599"/>
            <a:chOff x="0" y="1352729"/>
            <a:chExt cx="9144000" cy="565767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2" t="13531" b="8171"/>
            <a:stretch/>
          </p:blipFill>
          <p:spPr>
            <a:xfrm>
              <a:off x="0" y="1352729"/>
              <a:ext cx="9144000" cy="565767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2119470"/>
              <a:ext cx="3581718" cy="334329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248323"/>
              <a:ext cx="3238500" cy="24288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EFCFD"/>
                </a:clrFrom>
                <a:clrTo>
                  <a:srgbClr val="FEFC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400" y="3530461"/>
              <a:ext cx="3327539" cy="332753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7554" y="3530461"/>
              <a:ext cx="540360" cy="54036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599" y="3301861"/>
              <a:ext cx="846074" cy="84607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DCDADB"/>
                </a:clrFrom>
                <a:clrTo>
                  <a:srgbClr val="DCDAD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37" t="7146" r="13938"/>
            <a:stretch/>
          </p:blipFill>
          <p:spPr>
            <a:xfrm>
              <a:off x="6320121" y="5676666"/>
              <a:ext cx="947456" cy="11466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559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999" y="938049"/>
            <a:ext cx="263378" cy="26337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49196" y="40039"/>
            <a:ext cx="2846480" cy="2190772"/>
            <a:chOff x="0" y="1"/>
            <a:chExt cx="2846480" cy="219077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2"/>
            <a:stretch/>
          </p:blipFill>
          <p:spPr>
            <a:xfrm>
              <a:off x="0" y="1"/>
              <a:ext cx="2846480" cy="219077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979" y="602682"/>
              <a:ext cx="1114970" cy="104074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65383"/>
              <a:ext cx="1008128" cy="75609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EFCFD"/>
                </a:clrFrom>
                <a:clrTo>
                  <a:srgbClr val="FEFC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985633"/>
              <a:ext cx="1035846" cy="103584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463" y="985633"/>
              <a:ext cx="168211" cy="16821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DCDADB"/>
                </a:clrFrom>
                <a:clrTo>
                  <a:srgbClr val="DCDAD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37" t="7146" r="13938"/>
            <a:stretch/>
          </p:blipFill>
          <p:spPr>
            <a:xfrm>
              <a:off x="1905000" y="1777108"/>
              <a:ext cx="294938" cy="356961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4106" y="0"/>
            <a:ext cx="1699894" cy="22708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14" name="TextBox 13"/>
          <p:cNvSpPr txBox="1"/>
          <p:nvPr/>
        </p:nvSpPr>
        <p:spPr>
          <a:xfrm>
            <a:off x="307020" y="2209800"/>
            <a:ext cx="82273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Karim is a student. He has a reading room. It has two windows and one door. There are a         , a        and a       . On the table there are a       and a       . Books are nicely arranged in the bookshelf. His reading room is very neat and clean. It also serves the purpose  of his           room.       loves his reading room very much.</a:t>
            </a:r>
            <a:endParaRPr lang="en-US" sz="3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" t="5178" r="2673" b="10492"/>
          <a:stretch/>
        </p:blipFill>
        <p:spPr>
          <a:xfrm>
            <a:off x="2354920" y="3452516"/>
            <a:ext cx="797340" cy="4740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64" y="3320412"/>
            <a:ext cx="721382" cy="7382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546" y="3305566"/>
            <a:ext cx="838200" cy="6851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173" y="3926523"/>
            <a:ext cx="588817" cy="5888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463" y="3950224"/>
            <a:ext cx="762000" cy="762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448" y="5484655"/>
            <a:ext cx="1008128" cy="7560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96199" y="5562601"/>
            <a:ext cx="584205" cy="7804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6" name="TextBox 5"/>
          <p:cNvSpPr txBox="1"/>
          <p:nvPr/>
        </p:nvSpPr>
        <p:spPr>
          <a:xfrm>
            <a:off x="3333027" y="340090"/>
            <a:ext cx="3880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smtClean="0"/>
              <a:t>Re-write the following passage using the name of the pictures. 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57042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95071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Answering the following questions write a paragraph on “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Your Reading Room</a:t>
            </a:r>
            <a:r>
              <a:rPr lang="en-US" sz="3200" b="1" dirty="0" smtClean="0">
                <a:solidFill>
                  <a:srgbClr val="00B050"/>
                </a:solidFill>
              </a:rPr>
              <a:t>”. (10 minutes)</a:t>
            </a: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811018"/>
            <a:ext cx="660095" cy="66009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659220" y="4258433"/>
            <a:ext cx="3951380" cy="2294767"/>
            <a:chOff x="4610100" y="4280241"/>
            <a:chExt cx="4408580" cy="242535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2"/>
            <a:stretch/>
          </p:blipFill>
          <p:spPr>
            <a:xfrm>
              <a:off x="4610100" y="4280241"/>
              <a:ext cx="4408580" cy="2425359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4610100" y="4811018"/>
              <a:ext cx="3428821" cy="1808023"/>
              <a:chOff x="4610100" y="4811018"/>
              <a:chExt cx="3428821" cy="180802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49717" y="4811018"/>
                <a:ext cx="1224449" cy="120878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0100" y="5520994"/>
                <a:ext cx="1418464" cy="1063849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EFCFD"/>
                  </a:clrFrom>
                  <a:clrTo>
                    <a:srgbClr val="FEFC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0800" y="5172266"/>
                <a:ext cx="1638121" cy="1412577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4390" y="5066009"/>
                <a:ext cx="320490" cy="32049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8" cstate="print">
                <a:clrChange>
                  <a:clrFrom>
                    <a:srgbClr val="DCDADB"/>
                  </a:clrFrom>
                  <a:clrTo>
                    <a:srgbClr val="DCDAD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7146" r="13938"/>
              <a:stretch/>
            </p:blipFill>
            <p:spPr>
              <a:xfrm>
                <a:off x="7543800" y="6019800"/>
                <a:ext cx="495121" cy="599241"/>
              </a:xfrm>
              <a:prstGeom prst="rect">
                <a:avLst/>
              </a:prstGeom>
            </p:spPr>
          </p:pic>
        </p:grpSp>
      </p:grpSp>
      <p:sp>
        <p:nvSpPr>
          <p:cNvPr id="10" name="TextBox 9"/>
          <p:cNvSpPr txBox="1"/>
          <p:nvPr/>
        </p:nvSpPr>
        <p:spPr>
          <a:xfrm>
            <a:off x="152400" y="1472625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1. What is a reading room?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208222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2</a:t>
            </a:r>
            <a:r>
              <a:rPr lang="en-US" sz="3200" dirty="0" smtClean="0">
                <a:solidFill>
                  <a:schemeClr val="bg1"/>
                </a:solidFill>
              </a:rPr>
              <a:t>. What things are there in your reading room?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2667000"/>
            <a:ext cx="7373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3</a:t>
            </a:r>
            <a:r>
              <a:rPr lang="en-US" sz="3200" dirty="0" smtClean="0">
                <a:solidFill>
                  <a:schemeClr val="bg1"/>
                </a:solidFill>
              </a:rPr>
              <a:t>. How is your reading room arranged?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3200400"/>
            <a:ext cx="4229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4</a:t>
            </a:r>
            <a:r>
              <a:rPr lang="en-US" sz="3200" dirty="0" smtClean="0">
                <a:solidFill>
                  <a:schemeClr val="bg1"/>
                </a:solidFill>
              </a:rPr>
              <a:t>. How does it look?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9836" y="3733800"/>
            <a:ext cx="61809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5</a:t>
            </a:r>
            <a:r>
              <a:rPr lang="en-US" sz="3200" dirty="0" smtClean="0">
                <a:solidFill>
                  <a:schemeClr val="bg1"/>
                </a:solidFill>
              </a:rPr>
              <a:t>. How do you feel in your reading room?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729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64286" y="152400"/>
            <a:ext cx="28793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US" sz="4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5191273"/>
            <a:ext cx="510540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a paragraph about your own classroom.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921841"/>
            <a:ext cx="4038600" cy="403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155" y="5334266"/>
            <a:ext cx="1185845" cy="1560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5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757</TotalTime>
  <Words>335</Words>
  <Application>Microsoft Office PowerPoint</Application>
  <PresentationFormat>On-screen Show (4:3)</PresentationFormat>
  <Paragraphs>47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Dell</cp:lastModifiedBy>
  <cp:revision>135</cp:revision>
  <dcterms:created xsi:type="dcterms:W3CDTF">2006-08-16T00:00:00Z</dcterms:created>
  <dcterms:modified xsi:type="dcterms:W3CDTF">2021-06-15T19:22:57Z</dcterms:modified>
</cp:coreProperties>
</file>