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7" r:id="rId7"/>
    <p:sldId id="268" r:id="rId8"/>
    <p:sldId id="276" r:id="rId9"/>
    <p:sldId id="265" r:id="rId10"/>
    <p:sldId id="263" r:id="rId11"/>
    <p:sldId id="269" r:id="rId12"/>
    <p:sldId id="26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DB-23DC-4C78-AA3B-9B36E351AE5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6BE3-CD05-4E2F-84C4-25092B4C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8623"/>
            <a:ext cx="6101542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bn-IN" dirty="0" smtClean="0"/>
              <a:t>অষ্টম শ্রেণীর শিক্ষার্থীবৃ</a:t>
            </a:r>
            <a:r>
              <a:rPr lang="en-US" dirty="0" err="1" smtClean="0"/>
              <a:t>ন্দ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3680" y="312709"/>
            <a:ext cx="4954385" cy="12311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624186"/>
            <a:ext cx="11970327" cy="5233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88987" y="0"/>
            <a:ext cx="6669926" cy="16225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1495567" y="2402362"/>
            <a:ext cx="8922774" cy="3487023"/>
          </a:xfrm>
          <a:prstGeom prst="round2Same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/>
              <a:t>আফজাল সাহেব ব্যাংকে ৩০০০টাকা জমা রাখেন।শতকরা বাষিক</a:t>
            </a:r>
            <a:r>
              <a:rPr lang="bn-IN" sz="4000" dirty="0" smtClean="0"/>
              <a:t> </a:t>
            </a:r>
            <a:r>
              <a:rPr lang="bn-BD" sz="4000" dirty="0" smtClean="0"/>
              <a:t>মুনাফার </a:t>
            </a:r>
            <a:r>
              <a:rPr lang="bn-BD" sz="4400" dirty="0" smtClean="0"/>
              <a:t>হার</a:t>
            </a:r>
            <a:r>
              <a:rPr lang="bn-IN" sz="4400" dirty="0" smtClean="0"/>
              <a:t> ৬ </a:t>
            </a:r>
            <a:r>
              <a:rPr lang="bn-BD" sz="4400" dirty="0" smtClean="0"/>
              <a:t>টাকা হলে </a:t>
            </a:r>
            <a:r>
              <a:rPr lang="bn-IN" sz="4400" dirty="0" smtClean="0"/>
              <a:t>৩</a:t>
            </a:r>
            <a:r>
              <a:rPr lang="bn-BD" sz="4400" dirty="0" smtClean="0"/>
              <a:t>বছর</a:t>
            </a:r>
            <a:r>
              <a:rPr lang="bn-IN" sz="4400" dirty="0" smtClean="0"/>
              <a:t>৬মাস</a:t>
            </a:r>
            <a:r>
              <a:rPr lang="bn-BD" sz="4400" dirty="0" smtClean="0"/>
              <a:t> পরে মুনাফা </a:t>
            </a:r>
            <a:r>
              <a:rPr lang="bn-BD" sz="3600" dirty="0" smtClean="0"/>
              <a:t>আসলে তিনি কত টাকা পাবেন</a:t>
            </a:r>
            <a:r>
              <a:rPr lang="bn-BD" sz="36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74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330" y="0"/>
            <a:ext cx="5636029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   মূল্যায়ন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" y="1765069"/>
            <a:ext cx="11637818" cy="2215991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   </a:t>
            </a:r>
            <a:r>
              <a:rPr lang="bn-IN" sz="6600" dirty="0" smtClean="0">
                <a:solidFill>
                  <a:srgbClr val="7030A0"/>
                </a:solidFill>
              </a:rPr>
              <a:t>৬% হারে ৪০০০টাকার </a:t>
            </a:r>
            <a:r>
              <a:rPr lang="bn-IN" sz="6600" dirty="0" smtClean="0">
                <a:solidFill>
                  <a:srgbClr val="FFFF00"/>
                </a:solidFill>
              </a:rPr>
              <a:t>২ বছরের সরল মুনাফা </a:t>
            </a:r>
            <a:r>
              <a:rPr lang="bn-IN" sz="6600" dirty="0" smtClean="0">
                <a:solidFill>
                  <a:srgbClr val="0070C0"/>
                </a:solidFill>
              </a:rPr>
              <a:t>কত? 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6352" y="853440"/>
            <a:ext cx="6809786" cy="1323439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2682240"/>
            <a:ext cx="11321934" cy="2862322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/>
                </a:solidFill>
              </a:rPr>
              <a:t>শতকরা বার্ষিক কত মুনাফায় ৫০০</a:t>
            </a:r>
            <a:r>
              <a:rPr lang="bn-IN" sz="6000" dirty="0" smtClean="0">
                <a:solidFill>
                  <a:schemeClr val="accent3"/>
                </a:solidFill>
              </a:rPr>
              <a:t>০</a:t>
            </a:r>
            <a:r>
              <a:rPr lang="bn-BD" sz="6000" dirty="0" smtClean="0">
                <a:solidFill>
                  <a:schemeClr val="accent3"/>
                </a:solidFill>
              </a:rPr>
              <a:t> </a:t>
            </a:r>
            <a:r>
              <a:rPr lang="bn-BD" sz="6000" dirty="0" smtClean="0">
                <a:solidFill>
                  <a:srgbClr val="00B050"/>
                </a:solidFill>
              </a:rPr>
              <a:t>টাকার </a:t>
            </a:r>
            <a:r>
              <a:rPr lang="bn-IN" sz="6000" dirty="0" smtClean="0">
                <a:solidFill>
                  <a:srgbClr val="00B050"/>
                </a:solidFill>
              </a:rPr>
              <a:t>৮</a:t>
            </a:r>
            <a:r>
              <a:rPr lang="bn-BD" sz="6000" dirty="0" smtClean="0">
                <a:solidFill>
                  <a:srgbClr val="00B050"/>
                </a:solidFill>
              </a:rPr>
              <a:t> বছরের মুনাফা </a:t>
            </a:r>
            <a:r>
              <a:rPr lang="bn-IN" sz="6000" dirty="0" smtClean="0">
                <a:solidFill>
                  <a:srgbClr val="00B050"/>
                </a:solidFill>
              </a:rPr>
              <a:t>১০</a:t>
            </a:r>
            <a:r>
              <a:rPr lang="bn-BD" sz="6000" dirty="0" smtClean="0">
                <a:solidFill>
                  <a:srgbClr val="00B050"/>
                </a:solidFill>
              </a:rPr>
              <a:t>০০ </a:t>
            </a:r>
            <a:r>
              <a:rPr lang="bn-BD" sz="6000" dirty="0" smtClean="0">
                <a:solidFill>
                  <a:srgbClr val="002060"/>
                </a:solidFill>
              </a:rPr>
              <a:t>টাকা হবে।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875" y="0"/>
            <a:ext cx="8836365" cy="1862048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b="1" i="1" dirty="0" smtClean="0"/>
              <a:t>ধন্যবাদ</a:t>
            </a:r>
            <a:endParaRPr lang="en-US" sz="115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424"/>
            <a:ext cx="12192000" cy="5012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35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458" y="0"/>
            <a:ext cx="8722822" cy="86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05" y="864524"/>
            <a:ext cx="7378411" cy="5791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79974" y="1565563"/>
            <a:ext cx="7079671" cy="41148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DhonooOMJ" panose="00000400000000000000" pitchFamily="2" charset="0"/>
                <a:cs typeface="DhonooOMJ" panose="00000400000000000000" pitchFamily="2" charset="0"/>
              </a:rPr>
              <a:t>মফিজুল ইসলাম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KumarkhaliOMJ" panose="00000400000000000000" pitchFamily="2" charset="0"/>
                <a:cs typeface="KumarkhaliOMJ" panose="00000400000000000000" pitchFamily="2" charset="0"/>
              </a:rPr>
              <a:t>বিএসসি(সম্মান), এমএসসি(গণিত)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KumarkhaliOMJ" panose="00000400000000000000" pitchFamily="2" charset="0"/>
                <a:cs typeface="KumarkhaliOMJ" panose="00000400000000000000" pitchFamily="2" charset="0"/>
              </a:rPr>
              <a:t>সহকারি শিক্ষক(গণিত)</a:t>
            </a:r>
          </a:p>
          <a:p>
            <a:pPr algn="ctr"/>
            <a:r>
              <a:rPr lang="bn-IN" sz="6600" dirty="0" smtClean="0">
                <a:solidFill>
                  <a:srgbClr val="BE189E"/>
                </a:solidFill>
                <a:latin typeface="DhonooOMJ" panose="00000400000000000000" pitchFamily="2" charset="0"/>
                <a:cs typeface="DhonooOMJ" panose="00000400000000000000" pitchFamily="2" charset="0"/>
              </a:rPr>
              <a:t>শিবপুর মাধ্যমিক বিদ্যালয়</a:t>
            </a:r>
          </a:p>
          <a:p>
            <a:pPr algn="ctr"/>
            <a:r>
              <a:rPr lang="bn-IN" sz="3600" dirty="0" smtClean="0">
                <a:solidFill>
                  <a:schemeClr val="accent6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তজুমদ্দিন, ভোলা। </a:t>
            </a:r>
          </a:p>
          <a:p>
            <a:pPr algn="ctr"/>
            <a:r>
              <a:rPr lang="bn-IN" sz="3600" dirty="0" smtClean="0">
                <a:solidFill>
                  <a:schemeClr val="accent6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মোবাইলঃ ০১৭১১-৯৩৮৯২০ </a:t>
            </a:r>
            <a:endParaRPr lang="en-US" sz="3600" dirty="0">
              <a:solidFill>
                <a:schemeClr val="accent6"/>
              </a:solidFill>
              <a:latin typeface="MeghnaOMJ" panose="00000400000000000000" pitchFamily="2" charset="0"/>
              <a:cs typeface="MeghnaOMJ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4" y="2341418"/>
            <a:ext cx="2382986" cy="431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" y="2341418"/>
            <a:ext cx="2382986" cy="4314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61" y="-1"/>
            <a:ext cx="1784009" cy="2339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-2"/>
            <a:ext cx="1784009" cy="2339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67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8732"/>
            <a:ext cx="12192000" cy="559926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   </a:t>
            </a:r>
            <a:r>
              <a:rPr lang="en-US" dirty="0" smtClean="0"/>
              <a:t>                        </a:t>
            </a:r>
            <a:r>
              <a:rPr lang="bn-BD" dirty="0" smtClean="0"/>
              <a:t> </a:t>
            </a:r>
            <a:r>
              <a:rPr lang="bn-BD" dirty="0" smtClean="0">
                <a:solidFill>
                  <a:srgbClr val="C00000"/>
                </a:solidFill>
              </a:rPr>
              <a:t>শেনীঃ  ৮ম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       </a:t>
            </a:r>
            <a:r>
              <a:rPr lang="bn-BD" dirty="0" smtClean="0">
                <a:solidFill>
                  <a:srgbClr val="C00000"/>
                </a:solidFill>
              </a:rPr>
              <a:t> বিষয়ঃ  সাধারন গনিত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              </a:t>
            </a:r>
            <a:r>
              <a:rPr lang="bn-BD" dirty="0" smtClean="0">
                <a:solidFill>
                  <a:srgbClr val="C00000"/>
                </a:solidFill>
              </a:rPr>
              <a:t>অধ্যায়ঃ দ্বিতীয়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             </a:t>
            </a:r>
            <a:r>
              <a:rPr lang="bn-BD" dirty="0" smtClean="0">
                <a:solidFill>
                  <a:srgbClr val="C00000"/>
                </a:solidFill>
              </a:rPr>
              <a:t> সময়ঃ ৪০মিনিট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bn-BD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258733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prstTxWarp prst="textChevron">
              <a:avLst/>
            </a:prstTxWarp>
            <a:noAutofit/>
          </a:bodyPr>
          <a:lstStyle/>
          <a:p>
            <a:pPr marL="0" indent="0">
              <a:buNone/>
            </a:pP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-501445" y="-864523"/>
            <a:ext cx="12693445" cy="715296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endParaRPr lang="bn-BD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44636" y="0"/>
            <a:ext cx="282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মুনাফা কি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  <a:endParaRPr lang="bn-IN" sz="20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210" y="2940192"/>
            <a:ext cx="958596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</a:rPr>
              <a:t>কোন প্রতিষ্টানে কিছু টাকা রাখলে মুল টাকা বাদে কিছু অতিরিক্ত টাকা দেয়?এই অতিরিক্ত টাকাকে কি বলে ?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8114" y="1094765"/>
            <a:ext cx="6310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শতকরা </a:t>
            </a:r>
            <a:r>
              <a:rPr lang="bn-IN" sz="4800" dirty="0" smtClean="0">
                <a:solidFill>
                  <a:srgbClr val="002060"/>
                </a:solidFill>
              </a:rPr>
              <a:t>প্রকাশের</a:t>
            </a:r>
            <a:r>
              <a:rPr lang="bn-IN" sz="4000" dirty="0" smtClean="0">
                <a:solidFill>
                  <a:srgbClr val="002060"/>
                </a:solidFill>
              </a:rPr>
              <a:t> চিহ্ন কি?</a:t>
            </a:r>
            <a:endParaRPr lang="bn-IN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423" y="266007"/>
            <a:ext cx="9459884" cy="1396538"/>
          </a:xfrm>
          <a:solidFill>
            <a:srgbClr val="7030A0"/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7300" dirty="0" smtClean="0">
                <a:solidFill>
                  <a:srgbClr val="FF0000"/>
                </a:solidFill>
              </a:rPr>
              <a:t/>
            </a:r>
            <a:br>
              <a:rPr lang="bn-BD" sz="7300" dirty="0" smtClean="0">
                <a:solidFill>
                  <a:srgbClr val="FF0000"/>
                </a:solidFill>
              </a:rPr>
            </a:br>
            <a:r>
              <a:rPr lang="bn-BD" sz="7300" b="1" dirty="0" smtClean="0">
                <a:solidFill>
                  <a:srgbClr val="FF0000"/>
                </a:solidFill>
              </a:rPr>
              <a:t>পাঠের </a:t>
            </a:r>
            <a:r>
              <a:rPr lang="bn-BD" sz="7300" b="1" dirty="0" smtClean="0">
                <a:solidFill>
                  <a:srgbClr val="00B050"/>
                </a:solidFill>
              </a:rPr>
              <a:t>শিরোনাম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6388608" y="2828544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0993" y="2108258"/>
            <a:ext cx="8189422" cy="249699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</a:rPr>
              <a:t>মুনাফা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0"/>
          </a:xfr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শিখন</a:t>
            </a:r>
            <a:r>
              <a:rPr lang="en-US" sz="8000" b="1" dirty="0" smtClean="0">
                <a:solidFill>
                  <a:srgbClr val="FF0000"/>
                </a:solidFill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</a:rPr>
              <a:t>ফল</a:t>
            </a:r>
            <a:r>
              <a:rPr lang="en-US" sz="8000" b="1" dirty="0" smtClean="0">
                <a:solidFill>
                  <a:srgbClr val="FF0000"/>
                </a:solidFill>
              </a:rPr>
              <a:t>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094260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1183340"/>
            <a:ext cx="12192000" cy="567466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bn-IN" sz="3600" dirty="0" smtClean="0"/>
              <a:t>১। সরল মুনাফার সুত্র বলতে পারবে।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২। প্রতীক সমূহের অর্থ বলতে পারবে।</a:t>
            </a:r>
          </a:p>
          <a:p>
            <a:r>
              <a:rPr lang="bn-IN" sz="3600" dirty="0" smtClean="0">
                <a:solidFill>
                  <a:srgbClr val="FFFF00"/>
                </a:solidFill>
              </a:rPr>
              <a:t>৩।সুত্র প্রয়োগ করে সমস্যার সমাধান করতে পারবে।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-1" y="3451213"/>
            <a:ext cx="12192000" cy="2123658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bn-BD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অর্থসহ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মুনাফার সুত্র লিখ? </a:t>
            </a:r>
            <a:endParaRPr lang="en-US" sz="66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787235" y="0"/>
            <a:ext cx="8212975" cy="2909454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একক কাজ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5078"/>
            <a:ext cx="12191999" cy="5172922"/>
          </a:xfrm>
          <a:solidFill>
            <a:srgbClr val="00B050"/>
          </a:solidFill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I=</a:t>
            </a:r>
            <a:r>
              <a:rPr lang="en-US" sz="7200" dirty="0" err="1" smtClean="0">
                <a:solidFill>
                  <a:srgbClr val="FF0000"/>
                </a:solidFill>
              </a:rPr>
              <a:t>Pnr</a:t>
            </a:r>
            <a:endParaRPr lang="en-US" sz="7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I= </a:t>
            </a:r>
            <a:r>
              <a:rPr lang="bn-IN" sz="7200" dirty="0" smtClean="0">
                <a:solidFill>
                  <a:srgbClr val="FF0000"/>
                </a:solidFill>
              </a:rPr>
              <a:t>সরল মুনাফা</a:t>
            </a:r>
            <a:r>
              <a:rPr lang="bn-IN" sz="7200" dirty="0" smtClean="0">
                <a:solidFill>
                  <a:srgbClr val="FFFF00"/>
                </a:solidFill>
              </a:rPr>
              <a:t>,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P=</a:t>
            </a:r>
            <a:r>
              <a:rPr lang="bn-IN" sz="7200" dirty="0" smtClean="0">
                <a:solidFill>
                  <a:srgbClr val="7030A0"/>
                </a:solidFill>
              </a:rPr>
              <a:t> মুলধন 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0070C0"/>
                </a:solidFill>
              </a:rPr>
              <a:t>n=</a:t>
            </a:r>
            <a:r>
              <a:rPr lang="bn-IN" sz="7200" dirty="0" smtClean="0">
                <a:solidFill>
                  <a:srgbClr val="0070C0"/>
                </a:solidFill>
              </a:rPr>
              <a:t>সময়</a:t>
            </a:r>
            <a:r>
              <a:rPr lang="bn-IN" sz="7200" dirty="0" smtClean="0">
                <a:solidFill>
                  <a:srgbClr val="002060"/>
                </a:solidFill>
              </a:rPr>
              <a:t>,</a:t>
            </a:r>
            <a:r>
              <a:rPr lang="en-US" sz="7200" dirty="0" smtClean="0">
                <a:solidFill>
                  <a:srgbClr val="002060"/>
                </a:solidFill>
              </a:rPr>
              <a:t> r=</a:t>
            </a:r>
            <a:r>
              <a:rPr lang="bn-IN" sz="7200" dirty="0" smtClean="0">
                <a:solidFill>
                  <a:srgbClr val="002060"/>
                </a:solidFill>
              </a:rPr>
              <a:t>মুনাফার হার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85077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7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07996"/>
            <a:ext cx="12192000" cy="5750004"/>
          </a:xfrm>
          <a:solidFill>
            <a:srgbClr val="00B0F0"/>
          </a:solidFill>
          <a:ln w="7620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IN" dirty="0" smtClean="0">
                <a:solidFill>
                  <a:srgbClr val="7030A0"/>
                </a:solidFill>
              </a:rPr>
              <a:t>আন্না</a:t>
            </a:r>
            <a:r>
              <a:rPr lang="bn-BD" dirty="0" smtClean="0">
                <a:solidFill>
                  <a:srgbClr val="7030A0"/>
                </a:solidFill>
              </a:rPr>
              <a:t> সাহেব ব্যাংকে </a:t>
            </a:r>
            <a:r>
              <a:rPr lang="bn-IN" dirty="0" smtClean="0">
                <a:solidFill>
                  <a:srgbClr val="7030A0"/>
                </a:solidFill>
              </a:rPr>
              <a:t>৭</a:t>
            </a:r>
            <a:r>
              <a:rPr lang="bn-BD" dirty="0" smtClean="0">
                <a:solidFill>
                  <a:srgbClr val="7030A0"/>
                </a:solidFill>
              </a:rPr>
              <a:t>০০০০টাকা জমা রাখেন।</a:t>
            </a:r>
            <a:br>
              <a:rPr lang="bn-BD" dirty="0" smtClean="0">
                <a:solidFill>
                  <a:srgbClr val="7030A0"/>
                </a:solidFill>
              </a:rPr>
            </a:br>
            <a:r>
              <a:rPr lang="bn-IN" dirty="0" smtClean="0">
                <a:solidFill>
                  <a:srgbClr val="7030A0"/>
                </a:solidFill>
              </a:rPr>
              <a:t>৭</a:t>
            </a:r>
            <a:r>
              <a:rPr lang="bn-BD" dirty="0" smtClean="0">
                <a:solidFill>
                  <a:srgbClr val="7030A0"/>
                </a:solidFill>
              </a:rPr>
              <a:t>%হারে </a:t>
            </a:r>
            <a:r>
              <a:rPr lang="bn-IN" dirty="0" smtClean="0">
                <a:solidFill>
                  <a:srgbClr val="7030A0"/>
                </a:solidFill>
              </a:rPr>
              <a:t>২</a:t>
            </a: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 </a:t>
            </a:r>
            <a:r>
              <a:rPr lang="bn-BD" dirty="0" smtClean="0">
                <a:solidFill>
                  <a:srgbClr val="7030A0"/>
                </a:solidFill>
              </a:rPr>
              <a:t>মুনাফা কত?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6600" dirty="0" smtClean="0"/>
              <a:t> </a:t>
            </a:r>
            <a:r>
              <a:rPr lang="bn-IN" sz="6600" dirty="0" smtClean="0">
                <a:solidFill>
                  <a:srgbClr val="002060"/>
                </a:solidFill>
              </a:rPr>
              <a:t>জোড়ের কাজ 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175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অষ্টম শ্রেণীর শিক্ষার্থীবৃন্দ </vt:lpstr>
      <vt:lpstr>PowerPoint Presentation</vt:lpstr>
      <vt:lpstr>                            শেনীঃ  ৮ম                   বিষয়ঃ  সাধারন গনিত                   অধ্যায়ঃ দ্বিতীয়                   সময়ঃ ৪০মিনিট                 </vt:lpstr>
      <vt:lpstr> </vt:lpstr>
      <vt:lpstr> পাঠের শিরোনাম </vt:lpstr>
      <vt:lpstr>শিখন  ফল  </vt:lpstr>
      <vt:lpstr>PowerPoint Presentation</vt:lpstr>
      <vt:lpstr> একক কাজেরসমাধান</vt:lpstr>
      <vt:lpstr> আন্না সাহেব ব্যাংকে ৭০০০০টাকা জমা রাখেন। ৭%হারে ২ বছরের মুনাফা কত?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MISLAM</cp:lastModifiedBy>
  <cp:revision>924</cp:revision>
  <dcterms:created xsi:type="dcterms:W3CDTF">2016-02-08T06:20:02Z</dcterms:created>
  <dcterms:modified xsi:type="dcterms:W3CDTF">2021-06-17T05:57:20Z</dcterms:modified>
</cp:coreProperties>
</file>