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1" r:id="rId2"/>
    <p:sldId id="302" r:id="rId3"/>
    <p:sldId id="312" r:id="rId4"/>
    <p:sldId id="311" r:id="rId5"/>
    <p:sldId id="307" r:id="rId6"/>
    <p:sldId id="285" r:id="rId7"/>
    <p:sldId id="309" r:id="rId8"/>
    <p:sldId id="287" r:id="rId9"/>
    <p:sldId id="286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310" r:id="rId19"/>
    <p:sldId id="297" r:id="rId20"/>
    <p:sldId id="298" r:id="rId21"/>
    <p:sldId id="299" r:id="rId22"/>
    <p:sldId id="300" r:id="rId23"/>
    <p:sldId id="30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6613D"/>
    <a:srgbClr val="FF33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8DDBC6-ED4A-4A1F-85DC-5E62D5E8C989}" type="doc">
      <dgm:prSet loTypeId="urn:microsoft.com/office/officeart/2005/8/layout/radial5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7348A156-00E8-4E5D-ADD3-3ADB6E07E836}">
      <dgm:prSet phldrT="[Text]" custT="1"/>
      <dgm:spPr>
        <a:solidFill>
          <a:schemeClr val="accent4">
            <a:lumMod val="40000"/>
            <a:lumOff val="60000"/>
            <a:alpha val="80000"/>
          </a:schemeClr>
        </a:solidFill>
      </dgm:spPr>
      <dgm:t>
        <a:bodyPr/>
        <a:lstStyle/>
        <a:p>
          <a:r>
            <a:rPr lang="bn-IN" sz="3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মনিপুরিদের উৎসব</a:t>
          </a:r>
          <a:endParaRPr lang="en-US" sz="3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065D1048-33ED-4ED1-A9F2-D3AC593BCA48}" type="parTrans" cxnId="{EF8B7C54-1E5E-400B-99CF-CA819BC07F0B}">
      <dgm:prSet/>
      <dgm:spPr/>
      <dgm:t>
        <a:bodyPr/>
        <a:lstStyle/>
        <a:p>
          <a:endParaRPr lang="en-US"/>
        </a:p>
      </dgm:t>
    </dgm:pt>
    <dgm:pt modelId="{A9A9A360-4C3A-464B-BBD8-B0D0EB103F69}" type="sibTrans" cxnId="{EF8B7C54-1E5E-400B-99CF-CA819BC07F0B}">
      <dgm:prSet/>
      <dgm:spPr/>
      <dgm:t>
        <a:bodyPr/>
        <a:lstStyle/>
        <a:p>
          <a:endParaRPr lang="en-US"/>
        </a:p>
      </dgm:t>
    </dgm:pt>
    <dgm:pt modelId="{3027021B-29FB-4F52-8B56-815374A1A927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bn-IN" sz="3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দোলযাত্রা</a:t>
          </a:r>
          <a:endParaRPr lang="en-US" sz="3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9E8910E4-46BD-47E7-898C-DDC29BF2556B}" type="parTrans" cxnId="{BE5E4BBD-7BDE-4C94-B10E-450BA54D8EEE}">
      <dgm:prSet/>
      <dgm:spPr/>
      <dgm:t>
        <a:bodyPr/>
        <a:lstStyle/>
        <a:p>
          <a:endParaRPr lang="en-US"/>
        </a:p>
      </dgm:t>
    </dgm:pt>
    <dgm:pt modelId="{79C7D463-7AC3-4D58-8D14-03053F68DA6A}" type="sibTrans" cxnId="{BE5E4BBD-7BDE-4C94-B10E-450BA54D8EEE}">
      <dgm:prSet/>
      <dgm:spPr/>
      <dgm:t>
        <a:bodyPr/>
        <a:lstStyle/>
        <a:p>
          <a:endParaRPr lang="en-US"/>
        </a:p>
      </dgm:t>
    </dgm:pt>
    <dgm:pt modelId="{8B3CC6F7-4525-4374-B855-74DB4355AFD6}">
      <dgm:prSet phldrT="[Text]" custT="1"/>
      <dgm:spPr>
        <a:solidFill>
          <a:schemeClr val="accent6">
            <a:lumMod val="40000"/>
            <a:lumOff val="60000"/>
            <a:alpha val="76667"/>
          </a:schemeClr>
        </a:solidFill>
      </dgm:spPr>
      <dgm:t>
        <a:bodyPr/>
        <a:lstStyle/>
        <a:p>
          <a:r>
            <a:rPr lang="bn-IN" sz="3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রাসপূর্ণিমা</a:t>
          </a:r>
          <a:endParaRPr lang="en-US" sz="3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70E08DFD-D3DF-4B82-99CD-8B1C6BD783F4}" type="parTrans" cxnId="{8D0D463F-CBC9-4033-B67E-9C2A48CA5E9A}">
      <dgm:prSet/>
      <dgm:spPr/>
      <dgm:t>
        <a:bodyPr/>
        <a:lstStyle/>
        <a:p>
          <a:endParaRPr lang="en-US" dirty="0"/>
        </a:p>
      </dgm:t>
    </dgm:pt>
    <dgm:pt modelId="{D0ADBE37-B165-4264-88A0-BB25F6EC7684}" type="sibTrans" cxnId="{8D0D463F-CBC9-4033-B67E-9C2A48CA5E9A}">
      <dgm:prSet/>
      <dgm:spPr/>
      <dgm:t>
        <a:bodyPr/>
        <a:lstStyle/>
        <a:p>
          <a:endParaRPr lang="en-US"/>
        </a:p>
      </dgm:t>
    </dgm:pt>
    <dgm:pt modelId="{1BB35844-1533-4524-8997-8FEFB2957A93}">
      <dgm:prSet phldrT="[Text]" custT="1"/>
      <dgm:spPr>
        <a:solidFill>
          <a:schemeClr val="accent2">
            <a:lumMod val="40000"/>
            <a:lumOff val="60000"/>
            <a:alpha val="63333"/>
          </a:schemeClr>
        </a:solidFill>
      </dgm:spPr>
      <dgm:t>
        <a:bodyPr/>
        <a:lstStyle/>
        <a:p>
          <a:r>
            <a:rPr lang="bn-IN" sz="3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চৈত্রসংক্রান্তি</a:t>
          </a:r>
          <a:endParaRPr lang="en-US" sz="3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7E3A42E5-7E09-46F7-AFCD-5D1EF75B4C43}" type="parTrans" cxnId="{5795BA04-1FE6-455A-A85A-8FD08638C9FD}">
      <dgm:prSet/>
      <dgm:spPr/>
      <dgm:t>
        <a:bodyPr/>
        <a:lstStyle/>
        <a:p>
          <a:endParaRPr lang="en-US"/>
        </a:p>
      </dgm:t>
    </dgm:pt>
    <dgm:pt modelId="{D481295C-36F5-4350-BA91-24E3B36B53A3}" type="sibTrans" cxnId="{5795BA04-1FE6-455A-A85A-8FD08638C9FD}">
      <dgm:prSet/>
      <dgm:spPr/>
      <dgm:t>
        <a:bodyPr/>
        <a:lstStyle/>
        <a:p>
          <a:endParaRPr lang="en-US"/>
        </a:p>
      </dgm:t>
    </dgm:pt>
    <dgm:pt modelId="{B8EB6986-3754-4B0E-B55E-BB679F32B72A}">
      <dgm:prSet phldrT="[Text]" custT="1"/>
      <dgm:spPr>
        <a:solidFill>
          <a:schemeClr val="tx2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bn-IN" sz="3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রথযাত্রা</a:t>
          </a:r>
          <a:endParaRPr lang="en-US" sz="3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85F27C3E-BDA0-4DEC-8651-434DCF56E9AA}" type="parTrans" cxnId="{0E57F5BE-648F-487D-8440-C2F128242802}">
      <dgm:prSet/>
      <dgm:spPr/>
      <dgm:t>
        <a:bodyPr/>
        <a:lstStyle/>
        <a:p>
          <a:endParaRPr lang="en-US" dirty="0"/>
        </a:p>
      </dgm:t>
    </dgm:pt>
    <dgm:pt modelId="{E3766D89-F673-482D-9C70-7B5055672A88}" type="sibTrans" cxnId="{0E57F5BE-648F-487D-8440-C2F128242802}">
      <dgm:prSet/>
      <dgm:spPr/>
      <dgm:t>
        <a:bodyPr/>
        <a:lstStyle/>
        <a:p>
          <a:endParaRPr lang="en-US"/>
        </a:p>
      </dgm:t>
    </dgm:pt>
    <dgm:pt modelId="{4BA30DBE-2C6B-460B-950F-9EB0190464B4}" type="pres">
      <dgm:prSet presAssocID="{A58DDBC6-ED4A-4A1F-85DC-5E62D5E8C98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189336-BF00-452D-823A-2DD58A941259}" type="pres">
      <dgm:prSet presAssocID="{7348A156-00E8-4E5D-ADD3-3ADB6E07E836}" presName="centerShape" presStyleLbl="node0" presStyleIdx="0" presStyleCnt="1" custScaleX="219206" custLinFactNeighborX="-5274" custLinFactNeighborY="303"/>
      <dgm:spPr/>
      <dgm:t>
        <a:bodyPr/>
        <a:lstStyle/>
        <a:p>
          <a:endParaRPr lang="en-US"/>
        </a:p>
      </dgm:t>
    </dgm:pt>
    <dgm:pt modelId="{111340E6-6650-4165-B0CC-C3E195F5AE54}" type="pres">
      <dgm:prSet presAssocID="{9E8910E4-46BD-47E7-898C-DDC29BF2556B}" presName="parTrans" presStyleLbl="sibTrans2D1" presStyleIdx="0" presStyleCnt="4"/>
      <dgm:spPr/>
      <dgm:t>
        <a:bodyPr/>
        <a:lstStyle/>
        <a:p>
          <a:endParaRPr lang="en-US"/>
        </a:p>
      </dgm:t>
    </dgm:pt>
    <dgm:pt modelId="{FE9B0488-901F-4256-AA2D-04183D74E91B}" type="pres">
      <dgm:prSet presAssocID="{9E8910E4-46BD-47E7-898C-DDC29BF2556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DADF699-B2A2-4999-A77C-53A60AAD074C}" type="pres">
      <dgm:prSet presAssocID="{3027021B-29FB-4F52-8B56-815374A1A927}" presName="node" presStyleLbl="node1" presStyleIdx="0" presStyleCnt="4" custScaleX="161929" custRadScaleRad="96005" custRadScaleInc="-22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D84B7-BCE7-4D51-9783-AE7B1BC87DF2}" type="pres">
      <dgm:prSet presAssocID="{70E08DFD-D3DF-4B82-99CD-8B1C6BD783F4}" presName="parTrans" presStyleLbl="sibTrans2D1" presStyleIdx="1" presStyleCnt="4" custScaleX="87175" custLinFactNeighborX="414" custLinFactNeighborY="0"/>
      <dgm:spPr/>
      <dgm:t>
        <a:bodyPr/>
        <a:lstStyle/>
        <a:p>
          <a:endParaRPr lang="en-US"/>
        </a:p>
      </dgm:t>
    </dgm:pt>
    <dgm:pt modelId="{E396E8F9-D508-43A3-8618-61D7D7FCE539}" type="pres">
      <dgm:prSet presAssocID="{70E08DFD-D3DF-4B82-99CD-8B1C6BD783F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39B086A4-230C-4924-AB02-121E86DDECCB}" type="pres">
      <dgm:prSet presAssocID="{8B3CC6F7-4525-4374-B855-74DB4355AFD6}" presName="node" presStyleLbl="node1" presStyleIdx="1" presStyleCnt="4" custScaleX="177332" custRadScaleRad="155033" custRadScaleInc="-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48068-E99A-4713-8F47-7D0E953919D4}" type="pres">
      <dgm:prSet presAssocID="{7E3A42E5-7E09-46F7-AFCD-5D1EF75B4C43}" presName="parTrans" presStyleLbl="sibTrans2D1" presStyleIdx="2" presStyleCnt="4"/>
      <dgm:spPr/>
      <dgm:t>
        <a:bodyPr/>
        <a:lstStyle/>
        <a:p>
          <a:endParaRPr lang="en-US"/>
        </a:p>
      </dgm:t>
    </dgm:pt>
    <dgm:pt modelId="{9F8A4D1F-DC33-419B-837A-72539D8500D2}" type="pres">
      <dgm:prSet presAssocID="{7E3A42E5-7E09-46F7-AFCD-5D1EF75B4C43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FA64362-993C-43FB-B863-0849FE999C2F}" type="pres">
      <dgm:prSet presAssocID="{1BB35844-1533-4524-8997-8FEFB2957A93}" presName="node" presStyleLbl="node1" presStyleIdx="2" presStyleCnt="4" custScaleX="192453" custRadScaleRad="93333" custRadScaleInc="240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51173-8023-4C1E-A095-240BF61D57E5}" type="pres">
      <dgm:prSet presAssocID="{85F27C3E-BDA0-4DEC-8651-434DCF56E9AA}" presName="parTrans" presStyleLbl="sibTrans2D1" presStyleIdx="3" presStyleCnt="4" custScaleX="153336" custLinFactNeighborX="9473" custLinFactNeighborY="13061"/>
      <dgm:spPr/>
      <dgm:t>
        <a:bodyPr/>
        <a:lstStyle/>
        <a:p>
          <a:endParaRPr lang="en-US"/>
        </a:p>
      </dgm:t>
    </dgm:pt>
    <dgm:pt modelId="{2934FA9B-3C96-41E3-9799-65B640442EED}" type="pres">
      <dgm:prSet presAssocID="{85F27C3E-BDA0-4DEC-8651-434DCF56E9A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BE1528E5-9B1F-4BB1-84EE-FC1E5D8B73D9}" type="pres">
      <dgm:prSet presAssocID="{B8EB6986-3754-4B0E-B55E-BB679F32B72A}" presName="node" presStyleLbl="node1" presStyleIdx="3" presStyleCnt="4" custScaleX="158284" custScaleY="91900" custRadScaleRad="159366" custRadScaleInc="1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ED4188-DE7F-4964-BED7-1B66A2B1CC9E}" type="presOf" srcId="{A58DDBC6-ED4A-4A1F-85DC-5E62D5E8C989}" destId="{4BA30DBE-2C6B-460B-950F-9EB0190464B4}" srcOrd="0" destOrd="0" presId="urn:microsoft.com/office/officeart/2005/8/layout/radial5"/>
    <dgm:cxn modelId="{2E03E5AD-F54A-4495-9E2E-B3C516E5D69C}" type="presOf" srcId="{70E08DFD-D3DF-4B82-99CD-8B1C6BD783F4}" destId="{429D84B7-BCE7-4D51-9783-AE7B1BC87DF2}" srcOrd="0" destOrd="0" presId="urn:microsoft.com/office/officeart/2005/8/layout/radial5"/>
    <dgm:cxn modelId="{5795BA04-1FE6-455A-A85A-8FD08638C9FD}" srcId="{7348A156-00E8-4E5D-ADD3-3ADB6E07E836}" destId="{1BB35844-1533-4524-8997-8FEFB2957A93}" srcOrd="2" destOrd="0" parTransId="{7E3A42E5-7E09-46F7-AFCD-5D1EF75B4C43}" sibTransId="{D481295C-36F5-4350-BA91-24E3B36B53A3}"/>
    <dgm:cxn modelId="{8D0D463F-CBC9-4033-B67E-9C2A48CA5E9A}" srcId="{7348A156-00E8-4E5D-ADD3-3ADB6E07E836}" destId="{8B3CC6F7-4525-4374-B855-74DB4355AFD6}" srcOrd="1" destOrd="0" parTransId="{70E08DFD-D3DF-4B82-99CD-8B1C6BD783F4}" sibTransId="{D0ADBE37-B165-4264-88A0-BB25F6EC7684}"/>
    <dgm:cxn modelId="{AA563795-B854-40C6-BD1D-2D667E97EB3D}" type="presOf" srcId="{9E8910E4-46BD-47E7-898C-DDC29BF2556B}" destId="{111340E6-6650-4165-B0CC-C3E195F5AE54}" srcOrd="0" destOrd="0" presId="urn:microsoft.com/office/officeart/2005/8/layout/radial5"/>
    <dgm:cxn modelId="{FDA416B1-0915-4D9A-8082-CDAB5A72A1BB}" type="presOf" srcId="{9E8910E4-46BD-47E7-898C-DDC29BF2556B}" destId="{FE9B0488-901F-4256-AA2D-04183D74E91B}" srcOrd="1" destOrd="0" presId="urn:microsoft.com/office/officeart/2005/8/layout/radial5"/>
    <dgm:cxn modelId="{BE5E4BBD-7BDE-4C94-B10E-450BA54D8EEE}" srcId="{7348A156-00E8-4E5D-ADD3-3ADB6E07E836}" destId="{3027021B-29FB-4F52-8B56-815374A1A927}" srcOrd="0" destOrd="0" parTransId="{9E8910E4-46BD-47E7-898C-DDC29BF2556B}" sibTransId="{79C7D463-7AC3-4D58-8D14-03053F68DA6A}"/>
    <dgm:cxn modelId="{CF389196-682B-4946-A8E9-1FA3327C669C}" type="presOf" srcId="{3027021B-29FB-4F52-8B56-815374A1A927}" destId="{4DADF699-B2A2-4999-A77C-53A60AAD074C}" srcOrd="0" destOrd="0" presId="urn:microsoft.com/office/officeart/2005/8/layout/radial5"/>
    <dgm:cxn modelId="{50DE286E-3E56-42B8-BF65-B770B038EE3A}" type="presOf" srcId="{70E08DFD-D3DF-4B82-99CD-8B1C6BD783F4}" destId="{E396E8F9-D508-43A3-8618-61D7D7FCE539}" srcOrd="1" destOrd="0" presId="urn:microsoft.com/office/officeart/2005/8/layout/radial5"/>
    <dgm:cxn modelId="{0E57F5BE-648F-487D-8440-C2F128242802}" srcId="{7348A156-00E8-4E5D-ADD3-3ADB6E07E836}" destId="{B8EB6986-3754-4B0E-B55E-BB679F32B72A}" srcOrd="3" destOrd="0" parTransId="{85F27C3E-BDA0-4DEC-8651-434DCF56E9AA}" sibTransId="{E3766D89-F673-482D-9C70-7B5055672A88}"/>
    <dgm:cxn modelId="{E50A9633-8896-440C-B6DD-B485FE4E80D5}" type="presOf" srcId="{85F27C3E-BDA0-4DEC-8651-434DCF56E9AA}" destId="{5EA51173-8023-4C1E-A095-240BF61D57E5}" srcOrd="0" destOrd="0" presId="urn:microsoft.com/office/officeart/2005/8/layout/radial5"/>
    <dgm:cxn modelId="{B77FA744-E22D-46B2-B926-F8073650D222}" type="presOf" srcId="{1BB35844-1533-4524-8997-8FEFB2957A93}" destId="{3FA64362-993C-43FB-B863-0849FE999C2F}" srcOrd="0" destOrd="0" presId="urn:microsoft.com/office/officeart/2005/8/layout/radial5"/>
    <dgm:cxn modelId="{DE9AC7D0-5DB8-42A0-8EA4-D1C1AC12F1DB}" type="presOf" srcId="{7E3A42E5-7E09-46F7-AFCD-5D1EF75B4C43}" destId="{9F8A4D1F-DC33-419B-837A-72539D8500D2}" srcOrd="1" destOrd="0" presId="urn:microsoft.com/office/officeart/2005/8/layout/radial5"/>
    <dgm:cxn modelId="{58E75162-6A96-4C5D-9390-C168EE6BA5B4}" type="presOf" srcId="{7348A156-00E8-4E5D-ADD3-3ADB6E07E836}" destId="{CE189336-BF00-452D-823A-2DD58A941259}" srcOrd="0" destOrd="0" presId="urn:microsoft.com/office/officeart/2005/8/layout/radial5"/>
    <dgm:cxn modelId="{EF8B7C54-1E5E-400B-99CF-CA819BC07F0B}" srcId="{A58DDBC6-ED4A-4A1F-85DC-5E62D5E8C989}" destId="{7348A156-00E8-4E5D-ADD3-3ADB6E07E836}" srcOrd="0" destOrd="0" parTransId="{065D1048-33ED-4ED1-A9F2-D3AC593BCA48}" sibTransId="{A9A9A360-4C3A-464B-BBD8-B0D0EB103F69}"/>
    <dgm:cxn modelId="{C55D3A66-0F2B-4F76-A2BB-93A84A8072DA}" type="presOf" srcId="{8B3CC6F7-4525-4374-B855-74DB4355AFD6}" destId="{39B086A4-230C-4924-AB02-121E86DDECCB}" srcOrd="0" destOrd="0" presId="urn:microsoft.com/office/officeart/2005/8/layout/radial5"/>
    <dgm:cxn modelId="{8BD54FE8-82C6-41D9-8F88-DA31F3F752B7}" type="presOf" srcId="{7E3A42E5-7E09-46F7-AFCD-5D1EF75B4C43}" destId="{E3448068-E99A-4713-8F47-7D0E953919D4}" srcOrd="0" destOrd="0" presId="urn:microsoft.com/office/officeart/2005/8/layout/radial5"/>
    <dgm:cxn modelId="{3896AA5F-2895-4528-A93A-C530B0021F16}" type="presOf" srcId="{B8EB6986-3754-4B0E-B55E-BB679F32B72A}" destId="{BE1528E5-9B1F-4BB1-84EE-FC1E5D8B73D9}" srcOrd="0" destOrd="0" presId="urn:microsoft.com/office/officeart/2005/8/layout/radial5"/>
    <dgm:cxn modelId="{6AA0FDEC-C500-4933-8C34-70318E87151B}" type="presOf" srcId="{85F27C3E-BDA0-4DEC-8651-434DCF56E9AA}" destId="{2934FA9B-3C96-41E3-9799-65B640442EED}" srcOrd="1" destOrd="0" presId="urn:microsoft.com/office/officeart/2005/8/layout/radial5"/>
    <dgm:cxn modelId="{8CB4BE31-42BA-482D-B6B8-4CCB9745D16C}" type="presParOf" srcId="{4BA30DBE-2C6B-460B-950F-9EB0190464B4}" destId="{CE189336-BF00-452D-823A-2DD58A941259}" srcOrd="0" destOrd="0" presId="urn:microsoft.com/office/officeart/2005/8/layout/radial5"/>
    <dgm:cxn modelId="{72A6C5F7-1FCA-4B6A-8172-82AF78E00EC0}" type="presParOf" srcId="{4BA30DBE-2C6B-460B-950F-9EB0190464B4}" destId="{111340E6-6650-4165-B0CC-C3E195F5AE54}" srcOrd="1" destOrd="0" presId="urn:microsoft.com/office/officeart/2005/8/layout/radial5"/>
    <dgm:cxn modelId="{25889A47-1905-4E5A-AF5F-193F453147D5}" type="presParOf" srcId="{111340E6-6650-4165-B0CC-C3E195F5AE54}" destId="{FE9B0488-901F-4256-AA2D-04183D74E91B}" srcOrd="0" destOrd="0" presId="urn:microsoft.com/office/officeart/2005/8/layout/radial5"/>
    <dgm:cxn modelId="{625ADD7A-F67D-4FF0-9CCF-C1F058E8BD4B}" type="presParOf" srcId="{4BA30DBE-2C6B-460B-950F-9EB0190464B4}" destId="{4DADF699-B2A2-4999-A77C-53A60AAD074C}" srcOrd="2" destOrd="0" presId="urn:microsoft.com/office/officeart/2005/8/layout/radial5"/>
    <dgm:cxn modelId="{2C501AFC-E811-45AA-9756-9FFAAD6C238A}" type="presParOf" srcId="{4BA30DBE-2C6B-460B-950F-9EB0190464B4}" destId="{429D84B7-BCE7-4D51-9783-AE7B1BC87DF2}" srcOrd="3" destOrd="0" presId="urn:microsoft.com/office/officeart/2005/8/layout/radial5"/>
    <dgm:cxn modelId="{0745AEB5-4774-46DD-8656-DA74881A532A}" type="presParOf" srcId="{429D84B7-BCE7-4D51-9783-AE7B1BC87DF2}" destId="{E396E8F9-D508-43A3-8618-61D7D7FCE539}" srcOrd="0" destOrd="0" presId="urn:microsoft.com/office/officeart/2005/8/layout/radial5"/>
    <dgm:cxn modelId="{86241F83-3931-41AF-9F66-C1F20B1EAA6D}" type="presParOf" srcId="{4BA30DBE-2C6B-460B-950F-9EB0190464B4}" destId="{39B086A4-230C-4924-AB02-121E86DDECCB}" srcOrd="4" destOrd="0" presId="urn:microsoft.com/office/officeart/2005/8/layout/radial5"/>
    <dgm:cxn modelId="{523222BB-9F9A-42EB-962C-CC50D072D834}" type="presParOf" srcId="{4BA30DBE-2C6B-460B-950F-9EB0190464B4}" destId="{E3448068-E99A-4713-8F47-7D0E953919D4}" srcOrd="5" destOrd="0" presId="urn:microsoft.com/office/officeart/2005/8/layout/radial5"/>
    <dgm:cxn modelId="{BBAC6669-BA30-42EA-AEE0-CED42C235056}" type="presParOf" srcId="{E3448068-E99A-4713-8F47-7D0E953919D4}" destId="{9F8A4D1F-DC33-419B-837A-72539D8500D2}" srcOrd="0" destOrd="0" presId="urn:microsoft.com/office/officeart/2005/8/layout/radial5"/>
    <dgm:cxn modelId="{329CA0A6-F3DD-4144-810F-F0C7E776E662}" type="presParOf" srcId="{4BA30DBE-2C6B-460B-950F-9EB0190464B4}" destId="{3FA64362-993C-43FB-B863-0849FE999C2F}" srcOrd="6" destOrd="0" presId="urn:microsoft.com/office/officeart/2005/8/layout/radial5"/>
    <dgm:cxn modelId="{6567CB4D-FFFB-4BDD-B052-3934C150B491}" type="presParOf" srcId="{4BA30DBE-2C6B-460B-950F-9EB0190464B4}" destId="{5EA51173-8023-4C1E-A095-240BF61D57E5}" srcOrd="7" destOrd="0" presId="urn:microsoft.com/office/officeart/2005/8/layout/radial5"/>
    <dgm:cxn modelId="{52D2849D-595D-4E7D-8A1D-ED6066867E83}" type="presParOf" srcId="{5EA51173-8023-4C1E-A095-240BF61D57E5}" destId="{2934FA9B-3C96-41E3-9799-65B640442EED}" srcOrd="0" destOrd="0" presId="urn:microsoft.com/office/officeart/2005/8/layout/radial5"/>
    <dgm:cxn modelId="{13524218-3430-41F3-AD4A-408E31166899}" type="presParOf" srcId="{4BA30DBE-2C6B-460B-950F-9EB0190464B4}" destId="{BE1528E5-9B1F-4BB1-84EE-FC1E5D8B73D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89336-BF00-452D-823A-2DD58A941259}">
      <dsp:nvSpPr>
        <dsp:cNvPr id="0" name=""/>
        <dsp:cNvSpPr/>
      </dsp:nvSpPr>
      <dsp:spPr>
        <a:xfrm>
          <a:off x="3066911" y="2147459"/>
          <a:ext cx="2866743" cy="1307785"/>
        </a:xfrm>
        <a:prstGeom prst="ellipse">
          <a:avLst/>
        </a:prstGeom>
        <a:solidFill>
          <a:schemeClr val="accent4">
            <a:lumMod val="40000"/>
            <a:lumOff val="60000"/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মনিপুরিদের উৎসব</a:t>
          </a:r>
          <a:endParaRPr lang="en-US" sz="3200" kern="1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3486736" y="2338980"/>
        <a:ext cx="2027093" cy="924743"/>
      </dsp:txXfrm>
    </dsp:sp>
    <dsp:sp modelId="{111340E6-6650-4165-B0CC-C3E195F5AE54}">
      <dsp:nvSpPr>
        <dsp:cNvPr id="0" name=""/>
        <dsp:cNvSpPr/>
      </dsp:nvSpPr>
      <dsp:spPr>
        <a:xfrm rot="15970145">
          <a:off x="4287980" y="1624415"/>
          <a:ext cx="300348" cy="4982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4336042" y="1769012"/>
        <a:ext cx="210244" cy="298938"/>
      </dsp:txXfrm>
    </dsp:sp>
    <dsp:sp modelId="{4DADF699-B2A2-4999-A77C-53A60AAD074C}">
      <dsp:nvSpPr>
        <dsp:cNvPr id="0" name=""/>
        <dsp:cNvSpPr/>
      </dsp:nvSpPr>
      <dsp:spPr>
        <a:xfrm>
          <a:off x="3183195" y="117577"/>
          <a:ext cx="2372879" cy="1465382"/>
        </a:xfrm>
        <a:prstGeom prst="ellipse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দোলযাত্রা</a:t>
          </a:r>
          <a:endParaRPr lang="en-US" sz="3200" kern="1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3530695" y="332177"/>
        <a:ext cx="1677879" cy="1036182"/>
      </dsp:txXfrm>
    </dsp:sp>
    <dsp:sp modelId="{429D84B7-BCE7-4D51-9783-AE7B1BC87DF2}">
      <dsp:nvSpPr>
        <dsp:cNvPr id="0" name=""/>
        <dsp:cNvSpPr/>
      </dsp:nvSpPr>
      <dsp:spPr>
        <a:xfrm rot="21586786">
          <a:off x="6103752" y="2545489"/>
          <a:ext cx="306870" cy="4982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191560"/>
            <a:satOff val="136"/>
            <a:lumOff val="107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6103752" y="2645312"/>
        <a:ext cx="214809" cy="298938"/>
      </dsp:txXfrm>
    </dsp:sp>
    <dsp:sp modelId="{39B086A4-230C-4924-AB02-121E86DDECCB}">
      <dsp:nvSpPr>
        <dsp:cNvPr id="0" name=""/>
        <dsp:cNvSpPr/>
      </dsp:nvSpPr>
      <dsp:spPr>
        <a:xfrm>
          <a:off x="6597751" y="2055604"/>
          <a:ext cx="2598592" cy="1465382"/>
        </a:xfrm>
        <a:prstGeom prst="ellipse">
          <a:avLst/>
        </a:prstGeom>
        <a:solidFill>
          <a:schemeClr val="accent6">
            <a:lumMod val="40000"/>
            <a:lumOff val="60000"/>
            <a:alpha val="7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রাসপূর্ণিমা</a:t>
          </a:r>
          <a:endParaRPr lang="en-US" sz="3200" kern="1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6978306" y="2270204"/>
        <a:ext cx="1837482" cy="1036182"/>
      </dsp:txXfrm>
    </dsp:sp>
    <dsp:sp modelId="{E3448068-E99A-4713-8F47-7D0E953919D4}">
      <dsp:nvSpPr>
        <dsp:cNvPr id="0" name=""/>
        <dsp:cNvSpPr/>
      </dsp:nvSpPr>
      <dsp:spPr>
        <a:xfrm rot="5663985">
          <a:off x="4303771" y="3439717"/>
          <a:ext cx="256456" cy="4982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383121"/>
            <a:satOff val="273"/>
            <a:lumOff val="214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4345191" y="3501008"/>
        <a:ext cx="179519" cy="298938"/>
      </dsp:txXfrm>
    </dsp:sp>
    <dsp:sp modelId="{3FA64362-993C-43FB-B863-0849FE999C2F}">
      <dsp:nvSpPr>
        <dsp:cNvPr id="0" name=""/>
        <dsp:cNvSpPr/>
      </dsp:nvSpPr>
      <dsp:spPr>
        <a:xfrm>
          <a:off x="2946466" y="3936711"/>
          <a:ext cx="2820172" cy="1465382"/>
        </a:xfrm>
        <a:prstGeom prst="ellipse">
          <a:avLst/>
        </a:prstGeom>
        <a:solidFill>
          <a:schemeClr val="accent2">
            <a:lumMod val="40000"/>
            <a:lumOff val="60000"/>
            <a:alpha val="6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চৈত্রসংক্রান্তি</a:t>
          </a:r>
          <a:endParaRPr lang="en-US" sz="3200" kern="1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3359471" y="4151311"/>
        <a:ext cx="1994162" cy="1036182"/>
      </dsp:txXfrm>
    </dsp:sp>
    <dsp:sp modelId="{5EA51173-8023-4C1E-A095-240BF61D57E5}">
      <dsp:nvSpPr>
        <dsp:cNvPr id="0" name=""/>
        <dsp:cNvSpPr/>
      </dsp:nvSpPr>
      <dsp:spPr>
        <a:xfrm rot="10844126">
          <a:off x="2680106" y="2596051"/>
          <a:ext cx="374287" cy="4982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574681"/>
            <a:satOff val="409"/>
            <a:lumOff val="321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 rot="10800000">
        <a:off x="2792387" y="2696418"/>
        <a:ext cx="262001" cy="298938"/>
      </dsp:txXfrm>
    </dsp:sp>
    <dsp:sp modelId="{BE1528E5-9B1F-4BB1-84EE-FC1E5D8B73D9}">
      <dsp:nvSpPr>
        <dsp:cNvPr id="0" name=""/>
        <dsp:cNvSpPr/>
      </dsp:nvSpPr>
      <dsp:spPr>
        <a:xfrm>
          <a:off x="287775" y="2088821"/>
          <a:ext cx="2319466" cy="1346686"/>
        </a:xfrm>
        <a:prstGeom prst="ellipse">
          <a:avLst/>
        </a:prstGeom>
        <a:solidFill>
          <a:schemeClr val="tx2">
            <a:lumMod val="20000"/>
            <a:lumOff val="8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রথযাত্রা</a:t>
          </a:r>
          <a:endParaRPr lang="en-US" sz="3200" kern="1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627453" y="2286039"/>
        <a:ext cx="1640110" cy="952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4F331-D474-46D4-B41F-A40B1DDC422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7357B-60C0-434A-A370-95D235D97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93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DA68CE-927F-45D2-A8B1-C707D4FAA0C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17E9C-1E70-4A71-9136-C02F9AA04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DA68CE-927F-45D2-A8B1-C707D4FAA0C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17E9C-1E70-4A71-9136-C02F9AA04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8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DA68CE-927F-45D2-A8B1-C707D4FAA0C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17E9C-1E70-4A71-9136-C02F9AA04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7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82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DA68CE-927F-45D2-A8B1-C707D4FAA0C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17E9C-1E70-4A71-9136-C02F9AA04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7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DA68CE-927F-45D2-A8B1-C707D4FAA0C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17E9C-1E70-4A71-9136-C02F9AA04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70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DA68CE-927F-45D2-A8B1-C707D4FAA0C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17E9C-1E70-4A71-9136-C02F9AA04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1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DA68CE-927F-45D2-A8B1-C707D4FAA0C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17E9C-1E70-4A71-9136-C02F9AA04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21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DA68CE-927F-45D2-A8B1-C707D4FAA0C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17E9C-1E70-4A71-9136-C02F9AA04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68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DA68CE-927F-45D2-A8B1-C707D4FAA0C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17E9C-1E70-4A71-9136-C02F9AA04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5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DA68CE-927F-45D2-A8B1-C707D4FAA0C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17E9C-1E70-4A71-9136-C02F9AA04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6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12192000" cy="6857999"/>
          </a:xfrm>
          <a:prstGeom prst="frame">
            <a:avLst>
              <a:gd name="adj1" fmla="val 1337"/>
            </a:avLst>
          </a:prstGeom>
          <a:solidFill>
            <a:srgbClr val="FF3399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127000">
                  <a:schemeClr val="accent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856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-m9lXccA6c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27" y="1175657"/>
            <a:ext cx="635522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পাঠে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স্বাগতম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27" y="2002131"/>
            <a:ext cx="6355223" cy="383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2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686" y="1110342"/>
            <a:ext cx="3308588" cy="2899955"/>
          </a:xfrm>
          <a:prstGeom prst="rect">
            <a:avLst/>
          </a:prstGeom>
          <a:ln w="381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b="5374"/>
          <a:stretch/>
        </p:blipFill>
        <p:spPr>
          <a:xfrm>
            <a:off x="8003845" y="1110342"/>
            <a:ext cx="3178964" cy="2899955"/>
          </a:xfrm>
          <a:prstGeom prst="rect">
            <a:avLst/>
          </a:prstGeom>
          <a:ln w="38100">
            <a:noFill/>
          </a:ln>
        </p:spPr>
      </p:pic>
      <p:sp>
        <p:nvSpPr>
          <p:cNvPr id="5" name="Rectangle 4"/>
          <p:cNvSpPr/>
          <p:nvPr/>
        </p:nvSpPr>
        <p:spPr>
          <a:xfrm>
            <a:off x="948229" y="4595837"/>
            <a:ext cx="1023458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spc="50" dirty="0" err="1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মণিপুরিদের</a:t>
            </a:r>
            <a:r>
              <a:rPr lang="en-US" sz="4000" spc="50" dirty="0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4000" spc="50" dirty="0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প্রিয়</a:t>
            </a:r>
            <a:r>
              <a:rPr lang="en-US" sz="4000" spc="50" dirty="0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খাবার</a:t>
            </a:r>
            <a:r>
              <a:rPr lang="bn-IN" sz="4000" spc="50" dirty="0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spc="50" dirty="0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‘</a:t>
            </a:r>
            <a:r>
              <a:rPr lang="en-US" sz="4000" spc="50" dirty="0" err="1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সিঞ্জেদা</a:t>
            </a:r>
            <a:r>
              <a:rPr lang="en-US" sz="4000" spc="50" dirty="0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’ </a:t>
            </a:r>
            <a:r>
              <a:rPr lang="en-US" sz="4000" spc="50" dirty="0" err="1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যা</a:t>
            </a:r>
            <a:r>
              <a:rPr lang="en-US" sz="4000" spc="50" dirty="0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নানা</a:t>
            </a:r>
            <a:r>
              <a:rPr lang="en-US" sz="4000" spc="50" dirty="0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4000" spc="50" dirty="0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spc="50" dirty="0" err="1" smtClean="0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শাক-সবজি</a:t>
            </a:r>
            <a:r>
              <a:rPr lang="en-US" sz="4000" spc="50" dirty="0" smtClean="0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4000" spc="50" dirty="0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4000" spc="50" dirty="0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0" t="27102" r="432"/>
          <a:stretch/>
        </p:blipFill>
        <p:spPr>
          <a:xfrm>
            <a:off x="948229" y="1110342"/>
            <a:ext cx="3231886" cy="2899955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177752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255" y="1052944"/>
            <a:ext cx="10543309" cy="969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 কাজ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255" y="2355272"/>
            <a:ext cx="10543309" cy="34497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মণিপুরিদের</a:t>
            </a: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প্রধান খাবার কি কি?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IN" sz="40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48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67" y="1554480"/>
            <a:ext cx="3840479" cy="2390503"/>
          </a:xfrm>
          <a:prstGeom prst="rect">
            <a:avLst/>
          </a:prstGeom>
          <a:ln w="381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841864" y="4382812"/>
            <a:ext cx="821653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spc="50" dirty="0" err="1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মণিপুরিরা</a:t>
            </a:r>
            <a:r>
              <a:rPr lang="en-US" sz="4000" spc="50" dirty="0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মূলত</a:t>
            </a:r>
            <a:r>
              <a:rPr lang="en-US" sz="4000" spc="50" dirty="0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কৃষিজীবী</a:t>
            </a:r>
            <a:r>
              <a:rPr lang="bn-IN" sz="4000" spc="50" dirty="0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4000" spc="50" dirty="0">
              <a:ln w="11430">
                <a:noFill/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2"/>
          <a:stretch/>
        </p:blipFill>
        <p:spPr>
          <a:xfrm>
            <a:off x="6453051" y="1554480"/>
            <a:ext cx="3709852" cy="2390503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345991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6469" y="4595111"/>
            <a:ext cx="10059405" cy="7054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spc="50" dirty="0" err="1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মুণিপুরিরা</a:t>
            </a:r>
            <a:r>
              <a:rPr lang="en-US" sz="4000" spc="50" dirty="0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কৃষিকাজ</a:t>
            </a:r>
            <a:r>
              <a:rPr lang="en-US" sz="4000" spc="50" dirty="0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ছাড়াও</a:t>
            </a:r>
            <a:r>
              <a:rPr lang="en-US" sz="4000" spc="50" dirty="0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তাঁতের</a:t>
            </a:r>
            <a:r>
              <a:rPr lang="en-US" sz="4000" spc="50" dirty="0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000" spc="50" dirty="0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4000" spc="50" dirty="0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থাকেন</a:t>
            </a:r>
            <a:r>
              <a:rPr lang="bn-IN" sz="4000" spc="50" dirty="0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4000" spc="50" dirty="0">
              <a:ln w="11430">
                <a:noFill/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9" y="1151371"/>
            <a:ext cx="4598126" cy="2961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998" y="1162567"/>
            <a:ext cx="4545876" cy="293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4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9" y="916545"/>
            <a:ext cx="4905200" cy="3332824"/>
          </a:xfrm>
          <a:prstGeom prst="rect">
            <a:avLst/>
          </a:prstGeom>
          <a:ln w="381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366" y="916545"/>
            <a:ext cx="4859383" cy="3332824"/>
          </a:xfrm>
          <a:prstGeom prst="rect">
            <a:avLst/>
          </a:prstGeom>
          <a:ln w="381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953589" y="4735510"/>
            <a:ext cx="1058091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মণিপুরি</a:t>
            </a:r>
            <a:r>
              <a:rPr lang="en-US" sz="3200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মেয়েরা</a:t>
            </a:r>
            <a:r>
              <a:rPr lang="en-US" sz="3200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‘</a:t>
            </a:r>
            <a:r>
              <a:rPr lang="en-US" sz="3200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লাহিং</a:t>
            </a:r>
            <a:r>
              <a:rPr lang="en-US" sz="3200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’(</a:t>
            </a:r>
            <a:r>
              <a:rPr lang="en-US" sz="3200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এক</a:t>
            </a:r>
            <a:r>
              <a:rPr lang="en-US" sz="3200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3200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ঘাগড়া</a:t>
            </a:r>
            <a:r>
              <a:rPr lang="en-US" sz="3200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spc="50" dirty="0" err="1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জাতীয়</a:t>
            </a:r>
            <a:r>
              <a:rPr lang="bn-IN" sz="3200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spc="50" dirty="0" err="1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পোশাক</a:t>
            </a:r>
            <a:r>
              <a:rPr lang="en-US" sz="3200" spc="50" dirty="0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),</a:t>
            </a:r>
            <a:r>
              <a:rPr lang="bn-IN" sz="3200" spc="50" dirty="0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spc="50" dirty="0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‘</a:t>
            </a:r>
            <a:r>
              <a:rPr lang="en-US" sz="3200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আহিং</a:t>
            </a:r>
            <a:r>
              <a:rPr lang="en-US" sz="3200" spc="50" dirty="0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’</a:t>
            </a:r>
            <a:r>
              <a:rPr lang="bn-IN" sz="3200" spc="50" dirty="0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spc="50" dirty="0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3200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ব্লাউজ</a:t>
            </a:r>
            <a:r>
              <a:rPr lang="en-US" sz="3200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) </a:t>
            </a:r>
            <a:r>
              <a:rPr lang="en-US" sz="3200" spc="50" dirty="0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sz="3200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ওড়না</a:t>
            </a:r>
            <a:r>
              <a:rPr lang="en-US" sz="3200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পরেন</a:t>
            </a:r>
            <a:r>
              <a:rPr lang="en-US" sz="3200" spc="50" dirty="0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IN" sz="3200" spc="50" dirty="0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spc="50" dirty="0" err="1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মণিপুরি</a:t>
            </a:r>
            <a:r>
              <a:rPr lang="en-US" sz="3200" spc="50" dirty="0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ছেলেরা</a:t>
            </a:r>
            <a:r>
              <a:rPr lang="en-US" sz="3200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ধুতি</a:t>
            </a:r>
            <a:r>
              <a:rPr lang="en-US" sz="3200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পাঞ্জাবি</a:t>
            </a:r>
            <a:r>
              <a:rPr lang="en-US" sz="3200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পরেন</a:t>
            </a:r>
            <a:r>
              <a:rPr lang="en-US" sz="3200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0192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06321" y="480986"/>
            <a:ext cx="328565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spc="50" dirty="0" err="1" smtClean="0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4000" spc="50" dirty="0" smtClean="0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spc="50" dirty="0" err="1" smtClean="0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4000" spc="50" dirty="0">
              <a:ln w="11430">
                <a:noFill/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51B9BC-6970-4536-A9E8-A0223701796F}"/>
              </a:ext>
            </a:extLst>
          </p:cNvPr>
          <p:cNvGrpSpPr/>
          <p:nvPr/>
        </p:nvGrpSpPr>
        <p:grpSpPr>
          <a:xfrm>
            <a:off x="4606321" y="1668775"/>
            <a:ext cx="3285655" cy="2746471"/>
            <a:chOff x="2799397" y="1644455"/>
            <a:chExt cx="3447144" cy="4840775"/>
          </a:xfrm>
        </p:grpSpPr>
        <p:pic>
          <p:nvPicPr>
            <p:cNvPr id="6" name="Picture 5" descr="Bangladesh Map.jpg">
              <a:extLst>
                <a:ext uri="{FF2B5EF4-FFF2-40B4-BE49-F238E27FC236}">
                  <a16:creationId xmlns:a16="http://schemas.microsoft.com/office/drawing/2014/main" id="{0AA2749D-61B6-426C-9688-F5CD5EBBD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799397" y="1644455"/>
              <a:ext cx="3447144" cy="48407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2DFC18-D305-4648-AD2D-BB5F3824F870}"/>
                </a:ext>
              </a:extLst>
            </p:cNvPr>
            <p:cNvSpPr/>
            <p:nvPr/>
          </p:nvSpPr>
          <p:spPr>
            <a:xfrm>
              <a:off x="2799397" y="6013751"/>
              <a:ext cx="1996068" cy="39029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2580416" y="4702294"/>
            <a:ext cx="744582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মণিপুরি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জনগণ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সব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জেলায়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বাস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মানচিত্র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জেলাগুলোর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লে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খ।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808" y="1992183"/>
            <a:ext cx="3905795" cy="2374286"/>
          </a:xfrm>
          <a:prstGeom prst="rect">
            <a:avLst/>
          </a:prstGeom>
          <a:ln w="381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671" y="1992182"/>
            <a:ext cx="3960369" cy="2374287"/>
          </a:xfrm>
          <a:prstGeom prst="rect">
            <a:avLst/>
          </a:prstGeom>
          <a:ln w="381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657808" y="854171"/>
            <a:ext cx="867423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spc="50" dirty="0" err="1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মণিপুরিদের</a:t>
            </a:r>
            <a:r>
              <a:rPr lang="en-US" sz="4000" spc="50" dirty="0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নানা</a:t>
            </a:r>
            <a:r>
              <a:rPr lang="en-US" sz="4000" spc="50" dirty="0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4000" spc="50" dirty="0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উৎসব</a:t>
            </a:r>
            <a:r>
              <a:rPr lang="en-US" sz="4000" spc="50" dirty="0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7808" y="4904886"/>
            <a:ext cx="390579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রথযাত্রা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1672" y="4904886"/>
            <a:ext cx="396036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দোলযাত্রা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88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730" y="2194436"/>
            <a:ext cx="4041995" cy="26208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64514" y="1058091"/>
            <a:ext cx="916421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spc="50" dirty="0" err="1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মণিপুরিরা</a:t>
            </a:r>
            <a:r>
              <a:rPr lang="en-US" sz="3600" spc="50" dirty="0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spc="50" dirty="0" err="1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প্রায়</a:t>
            </a:r>
            <a:r>
              <a:rPr lang="en-US" sz="3600" spc="50" dirty="0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spc="50" dirty="0" err="1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সারাবছরই</a:t>
            </a:r>
            <a:r>
              <a:rPr lang="en-US" sz="3600" spc="50" dirty="0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spc="50" dirty="0" err="1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উৎসবে</a:t>
            </a:r>
            <a:r>
              <a:rPr lang="en-US" sz="3600" spc="50" dirty="0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spc="50" dirty="0" err="1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মেতে</a:t>
            </a:r>
            <a:r>
              <a:rPr lang="en-US" sz="3600" spc="50" dirty="0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spc="50" dirty="0" err="1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থাকেন</a:t>
            </a:r>
            <a:r>
              <a:rPr lang="en-US" sz="3600" spc="50" dirty="0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9" name="Rectangle 8"/>
          <p:cNvSpPr/>
          <p:nvPr/>
        </p:nvSpPr>
        <p:spPr>
          <a:xfrm>
            <a:off x="1264514" y="5243757"/>
            <a:ext cx="422882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spc="50" dirty="0" err="1" smtClean="0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রাসপূর্ণিমা</a:t>
            </a:r>
            <a:r>
              <a:rPr lang="en-US" sz="4000" spc="50" dirty="0" smtClean="0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spc="50" dirty="0">
              <a:ln w="11430">
                <a:noFill/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86730" y="5243757"/>
            <a:ext cx="404199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spc="50" dirty="0" err="1" smtClean="0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চৈত্রসংক্রান্তি</a:t>
            </a:r>
            <a:r>
              <a:rPr lang="en-US" sz="4000" spc="50" dirty="0" smtClean="0">
                <a:ln w="1143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spc="50" dirty="0">
              <a:ln w="11430">
                <a:noFill/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14" y="2194436"/>
            <a:ext cx="4228824" cy="262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5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08485441"/>
              </p:ext>
            </p:extLst>
          </p:nvPr>
        </p:nvGraphicFramePr>
        <p:xfrm>
          <a:off x="1569719" y="561704"/>
          <a:ext cx="957289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144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189336-BF00-452D-823A-2DD58A941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CE189336-BF00-452D-823A-2DD58A941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CE189336-BF00-452D-823A-2DD58A941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CE189336-BF00-452D-823A-2DD58A941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graphicEl>
                                              <a:dgm id="{CE189336-BF00-452D-823A-2DD58A9412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1340E6-6650-4165-B0CC-C3E195F5A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111340E6-6650-4165-B0CC-C3E195F5A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111340E6-6650-4165-B0CC-C3E195F5A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111340E6-6650-4165-B0CC-C3E195F5A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graphicEl>
                                              <a:dgm id="{111340E6-6650-4165-B0CC-C3E195F5AE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ADF699-B2A2-4999-A77C-53A60AAD0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4DADF699-B2A2-4999-A77C-53A60AAD0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4DADF699-B2A2-4999-A77C-53A60AAD0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4DADF699-B2A2-4999-A77C-53A60AAD0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4DADF699-B2A2-4999-A77C-53A60AAD07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9D84B7-BCE7-4D51-9783-AE7B1BC87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429D84B7-BCE7-4D51-9783-AE7B1BC87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429D84B7-BCE7-4D51-9783-AE7B1BC87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429D84B7-BCE7-4D51-9783-AE7B1BC87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429D84B7-BCE7-4D51-9783-AE7B1BC87D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B086A4-230C-4924-AB02-121E86DDE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39B086A4-230C-4924-AB02-121E86DDE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39B086A4-230C-4924-AB02-121E86DDE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39B086A4-230C-4924-AB02-121E86DDE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39B086A4-230C-4924-AB02-121E86DDEC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448068-E99A-4713-8F47-7D0E95391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E3448068-E99A-4713-8F47-7D0E95391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E3448068-E99A-4713-8F47-7D0E95391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E3448068-E99A-4713-8F47-7D0E95391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graphicEl>
                                              <a:dgm id="{E3448068-E99A-4713-8F47-7D0E953919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A64362-993C-43FB-B863-0849FE999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3FA64362-993C-43FB-B863-0849FE999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3FA64362-993C-43FB-B863-0849FE999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3FA64362-993C-43FB-B863-0849FE999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3FA64362-993C-43FB-B863-0849FE999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A51173-8023-4C1E-A095-240BF61D5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5EA51173-8023-4C1E-A095-240BF61D5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5EA51173-8023-4C1E-A095-240BF61D5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5EA51173-8023-4C1E-A095-240BF61D5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graphicEl>
                                              <a:dgm id="{5EA51173-8023-4C1E-A095-240BF61D5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1528E5-9B1F-4BB1-84EE-FC1E5D8B7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BE1528E5-9B1F-4BB1-84EE-FC1E5D8B7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BE1528E5-9B1F-4BB1-84EE-FC1E5D8B7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graphicEl>
                                              <a:dgm id="{BE1528E5-9B1F-4BB1-84EE-FC1E5D8B7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graphicEl>
                                              <a:dgm id="{BE1528E5-9B1F-4BB1-84EE-FC1E5D8B7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11017" y="888637"/>
            <a:ext cx="503003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দলগত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8171" y="5050972"/>
            <a:ext cx="866067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মণিপুরিদের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জীবনধারা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সম্পর্কে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চারটি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বাক্য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017" y="2161079"/>
            <a:ext cx="5030034" cy="2468666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1922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/>
          <p:cNvSpPr/>
          <p:nvPr/>
        </p:nvSpPr>
        <p:spPr>
          <a:xfrm>
            <a:off x="5547401" y="389654"/>
            <a:ext cx="1188720" cy="3288134"/>
          </a:xfrm>
          <a:prstGeom prst="diamon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63" y="746475"/>
            <a:ext cx="2583809" cy="277679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236417" y="3523266"/>
            <a:ext cx="4456817" cy="2316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4B9BB6-9A4E-44CF-B0FF-91686C13B3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336" y="746475"/>
            <a:ext cx="2351316" cy="2776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9280" y="728381"/>
            <a:ext cx="944962" cy="26106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863" y="3837400"/>
            <a:ext cx="5630543" cy="20928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মোহাম্মদ আবদুল গফুর মজুমদার</a:t>
            </a:r>
          </a:p>
          <a:p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সহকারি শিক্ষক</a:t>
            </a:r>
          </a:p>
          <a:p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গৈয়ারভাঙ্গা সরকারি প্রাথমিক বিদ্যালয়</a:t>
            </a:r>
          </a:p>
          <a:p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লালমাই, কুমিল্লা।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35824" y="3842490"/>
            <a:ext cx="5688828" cy="20928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:  ৩</a:t>
            </a:r>
          </a:p>
          <a:p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  : 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ক্ষুদ্র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নৃ-গোষ্ঠী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 :  ৩০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 মিনিট </a:t>
            </a:r>
          </a:p>
          <a:p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তারিখ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: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2800" smtClean="0">
                <a:latin typeface="Kalpurush" panose="02000600000000000000" pitchFamily="2" charset="0"/>
                <a:cs typeface="Kalpurush" panose="02000600000000000000" pitchFamily="2" charset="0"/>
              </a:rPr>
              <a:t>৬/০৬/২০২১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খ্রিস্টাব্দ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 flipV="1">
            <a:off x="6251859" y="4206240"/>
            <a:ext cx="0" cy="3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6754" y="622001"/>
            <a:ext cx="118872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বাংলাদেশ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বিশ্বপরিচয়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বইয়ের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১৬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পৃষ্ঠা খুলে দেখে দেখে নিরবে প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ড়ি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36" y="1568742"/>
            <a:ext cx="4140925" cy="44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3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8532" y="236381"/>
            <a:ext cx="229906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514587"/>
              </p:ext>
            </p:extLst>
          </p:nvPr>
        </p:nvGraphicFramePr>
        <p:xfrm>
          <a:off x="1240971" y="1795200"/>
          <a:ext cx="9509760" cy="4726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932">
                  <a:extLst>
                    <a:ext uri="{9D8B030D-6E8A-4147-A177-3AD203B41FA5}">
                      <a16:colId xmlns:a16="http://schemas.microsoft.com/office/drawing/2014/main" val="1522754004"/>
                    </a:ext>
                  </a:extLst>
                </a:gridCol>
                <a:gridCol w="5159828">
                  <a:extLst>
                    <a:ext uri="{9D8B030D-6E8A-4147-A177-3AD203B41FA5}">
                      <a16:colId xmlns:a16="http://schemas.microsoft.com/office/drawing/2014/main" val="3828558355"/>
                    </a:ext>
                  </a:extLst>
                </a:gridCol>
              </a:tblGrid>
              <a:tr h="66126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বামপাশ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ডানপাশ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537203"/>
                  </a:ext>
                </a:extLst>
              </a:tr>
              <a:tr h="580679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ক)</a:t>
                      </a:r>
                      <a:r>
                        <a:rPr lang="bn-IN" sz="3200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মণিপুরিরা</a:t>
                      </a:r>
                      <a:r>
                        <a:rPr lang="en-US" sz="3200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endParaRPr lang="en-US" sz="32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১) </a:t>
                      </a:r>
                      <a:r>
                        <a:rPr lang="en-US" sz="320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কৃষিজীবী</a:t>
                      </a:r>
                      <a:r>
                        <a:rPr lang="en-US" sz="3200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ও </a:t>
                      </a:r>
                      <a:r>
                        <a:rPr lang="en-US" sz="3200" baseline="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তাঁতি</a:t>
                      </a:r>
                      <a:r>
                        <a:rPr lang="en-US" sz="3200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।</a:t>
                      </a:r>
                      <a:endParaRPr lang="en-US" sz="32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201957"/>
                  </a:ext>
                </a:extLst>
              </a:tr>
              <a:tr h="580679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খ)</a:t>
                      </a:r>
                      <a:r>
                        <a:rPr lang="en-US" sz="3200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মণিপুরিরা</a:t>
                      </a:r>
                      <a:r>
                        <a:rPr lang="en-US" sz="3200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মূলত</a:t>
                      </a:r>
                      <a:endParaRPr lang="en-US" sz="32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২) </a:t>
                      </a:r>
                      <a:r>
                        <a:rPr lang="bn-IN" sz="32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বাঁশ,</a:t>
                      </a:r>
                      <a:r>
                        <a:rPr lang="bn-IN" sz="3200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ইট বা টিনের তৈরি।</a:t>
                      </a:r>
                      <a:endParaRPr lang="en-US" sz="32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754341"/>
                  </a:ext>
                </a:extLst>
              </a:tr>
              <a:tr h="580679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গ) </a:t>
                      </a:r>
                      <a:r>
                        <a:rPr lang="en-US" sz="320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মণিপুরিরা</a:t>
                      </a:r>
                      <a:r>
                        <a:rPr lang="en-US" sz="3200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দুইটি</a:t>
                      </a:r>
                      <a:r>
                        <a:rPr lang="en-US" sz="3200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endParaRPr lang="en-US" sz="32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৩) </a:t>
                      </a:r>
                      <a:r>
                        <a:rPr lang="en-US" sz="320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সিঞ্জেদা</a:t>
                      </a:r>
                      <a:r>
                        <a:rPr lang="en-US" sz="3200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নামক</a:t>
                      </a:r>
                      <a:r>
                        <a:rPr lang="en-US" sz="3200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খাবার</a:t>
                      </a:r>
                      <a:r>
                        <a:rPr lang="en-US" sz="3200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খান</a:t>
                      </a:r>
                      <a:r>
                        <a:rPr lang="en-US" sz="3200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।</a:t>
                      </a:r>
                      <a:endParaRPr lang="en-US" sz="32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305567"/>
                  </a:ext>
                </a:extLst>
              </a:tr>
              <a:tr h="580679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ঘ)</a:t>
                      </a:r>
                      <a:r>
                        <a:rPr lang="en-US" sz="3200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মণিপুরি</a:t>
                      </a:r>
                      <a:r>
                        <a:rPr lang="en-US" sz="3200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ছেলেরা</a:t>
                      </a:r>
                      <a:r>
                        <a:rPr lang="en-US" sz="3200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endParaRPr lang="en-US" sz="32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৪) </a:t>
                      </a:r>
                      <a:r>
                        <a:rPr lang="en-US" sz="320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ভাষাগোষ্ঠীতে</a:t>
                      </a:r>
                      <a:r>
                        <a:rPr lang="en-US" sz="3200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বিভক্ত</a:t>
                      </a:r>
                      <a:r>
                        <a:rPr lang="en-US" sz="3200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।</a:t>
                      </a:r>
                      <a:endParaRPr lang="en-US" sz="32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697724"/>
                  </a:ext>
                </a:extLst>
              </a:tr>
              <a:tr h="580679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ঙ)</a:t>
                      </a:r>
                      <a:r>
                        <a:rPr lang="bn-IN" sz="3200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মণিপুরিদের বাড়িঘর</a:t>
                      </a:r>
                      <a:endParaRPr lang="en-US" sz="32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৫) </a:t>
                      </a:r>
                      <a:r>
                        <a:rPr lang="en-US" sz="320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লাহিং</a:t>
                      </a:r>
                      <a:r>
                        <a:rPr lang="en-US" sz="3200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ও </a:t>
                      </a:r>
                      <a:r>
                        <a:rPr lang="en-US" sz="3200" baseline="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ওড়না</a:t>
                      </a:r>
                      <a:r>
                        <a:rPr lang="en-US" sz="3200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পরেন</a:t>
                      </a:r>
                      <a:r>
                        <a:rPr lang="en-US" sz="3200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।</a:t>
                      </a:r>
                      <a:endParaRPr lang="en-US" sz="32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944248"/>
                  </a:ext>
                </a:extLst>
              </a:tr>
              <a:tr h="580679">
                <a:tc>
                  <a:txBody>
                    <a:bodyPr/>
                    <a:lstStyle/>
                    <a:p>
                      <a:endParaRPr lang="en-US" sz="320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৬) </a:t>
                      </a:r>
                      <a:r>
                        <a:rPr lang="en-US" sz="320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ধুতি</a:t>
                      </a:r>
                      <a:r>
                        <a:rPr lang="en-US" sz="3200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ও </a:t>
                      </a:r>
                      <a:r>
                        <a:rPr lang="en-US" sz="3200" baseline="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পাঞ্জাবি</a:t>
                      </a:r>
                      <a:r>
                        <a:rPr lang="en-US" sz="3200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পরেন</a:t>
                      </a:r>
                      <a:r>
                        <a:rPr lang="en-US" sz="3200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।</a:t>
                      </a:r>
                      <a:endParaRPr lang="en-US" sz="32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817930"/>
                  </a:ext>
                </a:extLst>
              </a:tr>
              <a:tr h="580679">
                <a:tc>
                  <a:txBody>
                    <a:bodyPr/>
                    <a:lstStyle/>
                    <a:p>
                      <a:endParaRPr lang="en-US" sz="320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৭) সামাজিকভাবে নিষিদ্ধ।</a:t>
                      </a:r>
                      <a:endParaRPr lang="en-US" sz="32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7534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40971" y="1039084"/>
            <a:ext cx="950976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বামপাশের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ডানপাশের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বাক্যাংশের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মিল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26525" y="2647796"/>
            <a:ext cx="2540727" cy="118872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049486" y="2684306"/>
            <a:ext cx="1763485" cy="581013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065815" y="3868003"/>
            <a:ext cx="1930036" cy="692388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065815" y="4447902"/>
            <a:ext cx="1930036" cy="118218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705895" y="3265319"/>
            <a:ext cx="1289956" cy="1829195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99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53096" y="574039"/>
            <a:ext cx="497694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বাড়ির কাজ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937" y="5455194"/>
            <a:ext cx="1145612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মণিপুরিদের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উৎসব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সম্পর্কে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৩টি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বাক্য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খাতায়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লিখে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আনবে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bn-IN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096" y="1460863"/>
            <a:ext cx="4976949" cy="373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98972" y="953588"/>
            <a:ext cx="614968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সবাইকে অসংখ্য ধন্যবাদ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1" r="4713"/>
          <a:stretch/>
        </p:blipFill>
        <p:spPr>
          <a:xfrm>
            <a:off x="2798972" y="2382553"/>
            <a:ext cx="6149681" cy="32303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712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5670" y="1198729"/>
            <a:ext cx="557950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চলো আমরা একটি ভিডিও দেখি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5670" y="4951423"/>
            <a:ext cx="557950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ভিডিওতে তোমরা কী দেখতে পেলে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>
            <a:hlinkClick r:id="rId2"/>
          </p:cNvPr>
          <p:cNvSpPr/>
          <p:nvPr/>
        </p:nvSpPr>
        <p:spPr>
          <a:xfrm>
            <a:off x="3412584" y="3370682"/>
            <a:ext cx="4823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https://www.youtube.com/watch?v=J-m9lXccA6c</a:t>
            </a:r>
          </a:p>
        </p:txBody>
      </p:sp>
    </p:spTree>
    <p:extLst>
      <p:ext uri="{BB962C8B-B14F-4D97-AF65-F5344CB8AC3E}">
        <p14:creationId xmlns:p14="http://schemas.microsoft.com/office/powerpoint/2010/main" val="390509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5754" y="731520"/>
            <a:ext cx="10002129" cy="53738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87931" y="1372374"/>
            <a:ext cx="5016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মনিপুরি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57" y="2320088"/>
            <a:ext cx="5614321" cy="3153249"/>
          </a:xfrm>
          <a:prstGeom prst="ellipse">
            <a:avLst/>
          </a:prstGeom>
          <a:ln w="190500" cap="rnd">
            <a:solidFill>
              <a:schemeClr val="accent4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280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3" y="2274838"/>
            <a:ext cx="1112955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4000" spc="141" dirty="0">
                <a:ln w="11430"/>
                <a:solidFill>
                  <a:schemeClr val="accent1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</a:t>
            </a:r>
            <a:r>
              <a:rPr lang="bn-IN" sz="4000" spc="141" dirty="0">
                <a:ln w="11430"/>
                <a:solidFill>
                  <a:schemeClr val="accent1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000" spc="141" dirty="0">
                <a:ln w="11430"/>
                <a:solidFill>
                  <a:schemeClr val="accent1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 শেষে শিক্ষার্থীরা</a:t>
            </a:r>
            <a:r>
              <a:rPr lang="bn-IN" sz="4000" spc="141" dirty="0">
                <a:ln w="11430"/>
                <a:solidFill>
                  <a:schemeClr val="accent1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...</a:t>
            </a:r>
            <a:r>
              <a:rPr lang="bn-BD" sz="4000" spc="141" dirty="0">
                <a:ln w="11430"/>
                <a:solidFill>
                  <a:schemeClr val="accent1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IN" sz="4000" spc="141" dirty="0">
              <a:ln w="11430"/>
              <a:solidFill>
                <a:schemeClr val="accent1">
                  <a:lumMod val="7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২.৩.২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চাকমা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মারমা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সাঁওতাল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u="sng" dirty="0" err="1">
                <a:latin typeface="Kalpurush" panose="02000600000000000000" pitchFamily="2" charset="0"/>
                <a:cs typeface="Kalpurush" panose="02000600000000000000" pitchFamily="2" charset="0"/>
              </a:rPr>
              <a:t>মণিপুরিদের</a:t>
            </a:r>
            <a:r>
              <a:rPr lang="en-US" sz="4000" u="sng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সংস্কৃতি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(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পোষাক,খাদ্য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ও</a:t>
            </a:r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উ</a:t>
            </a:r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ৎসব ইত্যাদি) বর্ণনা করতে পারবে</a:t>
            </a:r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9965" y="942534"/>
            <a:ext cx="4999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u="sng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bn-IN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24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04419" y="357624"/>
            <a:ext cx="9900033" cy="584775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মণিপুরি</a:t>
            </a:r>
            <a:r>
              <a:rPr lang="en-US" sz="32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জনগণ</a:t>
            </a:r>
            <a:r>
              <a:rPr lang="en-US" sz="32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50" dirty="0" err="1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3200" b="1" spc="50" dirty="0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50" dirty="0" err="1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3200" b="1" spc="50" dirty="0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জেলায়</a:t>
            </a:r>
            <a:r>
              <a:rPr lang="en-US" sz="32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বাস</a:t>
            </a:r>
            <a:r>
              <a:rPr lang="en-US" sz="32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50" dirty="0" err="1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করেন</a:t>
            </a:r>
            <a:r>
              <a:rPr lang="en-US" sz="3200" b="1" spc="50" dirty="0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b="1" spc="50" dirty="0" err="1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3200" b="1" spc="50" dirty="0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50" dirty="0" err="1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জেনে</a:t>
            </a:r>
            <a:r>
              <a:rPr lang="en-US" sz="3200" b="1" spc="50" dirty="0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50" dirty="0" err="1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নিই</a:t>
            </a:r>
            <a:r>
              <a:rPr lang="en-US" sz="3200" b="1" spc="50" dirty="0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spc="50" dirty="0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spc="50" dirty="0">
              <a:ln w="11430"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08C0890-3F39-4EF5-A667-B49CBE49AAC3}"/>
              </a:ext>
            </a:extLst>
          </p:cNvPr>
          <p:cNvGrpSpPr/>
          <p:nvPr/>
        </p:nvGrpSpPr>
        <p:grpSpPr>
          <a:xfrm>
            <a:off x="1134092" y="1335758"/>
            <a:ext cx="5055304" cy="4075612"/>
            <a:chOff x="552450" y="1226794"/>
            <a:chExt cx="3562350" cy="5002556"/>
          </a:xfrm>
        </p:grpSpPr>
        <p:pic>
          <p:nvPicPr>
            <p:cNvPr id="17" name="Picture 16" descr="Bangladesh Map.jpg">
              <a:extLst>
                <a:ext uri="{FF2B5EF4-FFF2-40B4-BE49-F238E27FC236}">
                  <a16:creationId xmlns:a16="http://schemas.microsoft.com/office/drawing/2014/main" id="{9E3BFE7F-DB44-4607-8A0C-41F5FF792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552450" y="1226794"/>
              <a:ext cx="3562350" cy="50025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1" name="Picture 20" descr="Bangladesh Map.jpg">
              <a:extLst>
                <a:ext uri="{FF2B5EF4-FFF2-40B4-BE49-F238E27FC236}">
                  <a16:creationId xmlns:a16="http://schemas.microsoft.com/office/drawing/2014/main" id="{FBD9B69D-EC6D-47C7-8CA3-CE957B1BE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609600" y="5791200"/>
              <a:ext cx="2895600" cy="381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Rectangle 5"/>
          <p:cNvSpPr/>
          <p:nvPr/>
        </p:nvSpPr>
        <p:spPr>
          <a:xfrm>
            <a:off x="8244104" y="1442195"/>
            <a:ext cx="131478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সিলেট</a:t>
            </a:r>
            <a:endParaRPr lang="en-US" sz="400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44104" y="2665678"/>
            <a:ext cx="276034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মৌলভীবাজার</a:t>
            </a:r>
            <a:endParaRPr lang="en-US" sz="40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44104" y="4027051"/>
            <a:ext cx="155134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হবিগঞ্জ</a:t>
            </a:r>
            <a:endParaRPr lang="en-US" sz="40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035248" y="2263374"/>
            <a:ext cx="751598" cy="35574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454433" y="2665677"/>
            <a:ext cx="483327" cy="40409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035248" y="2665677"/>
            <a:ext cx="660158" cy="40409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120064"/>
            <a:ext cx="4323806" cy="3118683"/>
          </a:xfrm>
          <a:prstGeom prst="rect">
            <a:avLst/>
          </a:prstGeom>
          <a:ln w="38100">
            <a:noFill/>
          </a:ln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73"/>
          <a:stretch/>
        </p:blipFill>
        <p:spPr>
          <a:xfrm>
            <a:off x="6293568" y="1120064"/>
            <a:ext cx="4317218" cy="3118684"/>
          </a:xfrm>
          <a:prstGeom prst="rect">
            <a:avLst/>
          </a:prstGeom>
          <a:ln w="38100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463040" y="4809140"/>
            <a:ext cx="9147747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মনিপুরিদের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বাড়িঘর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বাঁশ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টিন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ইটের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83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4949" y="5162563"/>
            <a:ext cx="1127324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মণিপুরিরা</a:t>
            </a:r>
            <a:r>
              <a:rPr lang="en-US" sz="4000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ভাত</a:t>
            </a:r>
            <a:r>
              <a:rPr lang="en-US" sz="4000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4000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মাছ</a:t>
            </a:r>
            <a:r>
              <a:rPr lang="en-US" sz="4000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নানা</a:t>
            </a:r>
            <a:r>
              <a:rPr lang="en-US" sz="4000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4000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সবজি</a:t>
            </a:r>
            <a:r>
              <a:rPr lang="en-US" sz="4000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খান</a:t>
            </a:r>
            <a:r>
              <a:rPr lang="en-US" sz="4000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9" y="1345474"/>
            <a:ext cx="3365012" cy="31673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53" y="1345474"/>
            <a:ext cx="3422469" cy="3167398"/>
          </a:xfrm>
          <a:prstGeom prst="rect">
            <a:avLst/>
          </a:prstGeom>
          <a:ln w="38100">
            <a:noFill/>
          </a:ln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459" y="1345474"/>
            <a:ext cx="3516735" cy="3167398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279570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45" y="1254034"/>
            <a:ext cx="4236721" cy="3747762"/>
          </a:xfrm>
          <a:prstGeom prst="rect">
            <a:avLst/>
          </a:prstGeom>
          <a:ln w="38100">
            <a:noFill/>
          </a:ln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17" y="1254034"/>
            <a:ext cx="4095374" cy="3747762"/>
          </a:xfrm>
          <a:prstGeom prst="rect">
            <a:avLst/>
          </a:prstGeom>
          <a:ln w="38100">
            <a:noFill/>
          </a:ln>
        </p:spPr>
      </p:pic>
      <p:sp>
        <p:nvSpPr>
          <p:cNvPr id="9" name="Rectangle 8"/>
          <p:cNvSpPr/>
          <p:nvPr/>
        </p:nvSpPr>
        <p:spPr>
          <a:xfrm>
            <a:off x="1367245" y="5410759"/>
            <a:ext cx="929874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spc="50" dirty="0" err="1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মণিপুরিদের</a:t>
            </a:r>
            <a:r>
              <a:rPr lang="en-US" sz="4000" spc="50" dirty="0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spc="50" dirty="0" err="1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মাংস</a:t>
            </a:r>
            <a:r>
              <a:rPr lang="bn-IN" sz="4000" spc="50" dirty="0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খাওয়া</a:t>
            </a:r>
            <a:r>
              <a:rPr lang="en-US" sz="4000" spc="50" dirty="0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spc="50" dirty="0" err="1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সামাজিকভাবে</a:t>
            </a:r>
            <a:r>
              <a:rPr lang="en-US" sz="4000" spc="50" dirty="0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spc="50" dirty="0" err="1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নিষিদ্ধ</a:t>
            </a:r>
            <a:r>
              <a:rPr lang="en-US" sz="4000" spc="50" dirty="0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4000" spc="50" dirty="0">
              <a:ln w="11430"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6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329</Words>
  <Application>Microsoft Office PowerPoint</Application>
  <PresentationFormat>Widescreen</PresentationFormat>
  <Paragraphs>65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Singer</dc:creator>
  <cp:lastModifiedBy>Singer</cp:lastModifiedBy>
  <cp:revision>193</cp:revision>
  <dcterms:created xsi:type="dcterms:W3CDTF">2021-04-09T06:11:21Z</dcterms:created>
  <dcterms:modified xsi:type="dcterms:W3CDTF">2021-06-16T23:18:52Z</dcterms:modified>
</cp:coreProperties>
</file>