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AlgorithmSid="4" hashData="v2O3vS3PT76iBm7gr4zilqNt/WM=" saltData="YkYhGRU3qoMzbKivmTBKIg==" spinCount="100000" cryptProviderType="rsaAES" cryptAlgorithmClass="hash" cryptAlgorithmType="typeAny" cryptProvider="" algIdExt="0" algIdExtSource="" cryptProviderTypeExt="0" cryptProviderTypeExtSource=""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0FF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9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4874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38B39C34-0641-492E-9062-F6F277B6BE54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4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GB"/>
          </a:p>
        </p:txBody>
      </p:sp>
      <p:sp>
        <p:nvSpPr>
          <p:cNvPr id="104874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5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4875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9FED3166-4EB3-4D69-920F-9D9BC76668F0}" type="slidenum">
              <a:rPr lang="en-GB" smtClean="0"/>
              <a:t>‹#›</a:t>
            </a:fld>
            <a:endParaRPr lang="en-GB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1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GB"/>
          </a:p>
        </p:txBody>
      </p:sp>
      <p:sp>
        <p:nvSpPr>
          <p:cNvPr id="10486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9FED3166-4EB3-4D69-920F-9D9BC76668F0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1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1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2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2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3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6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41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4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08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4870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7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52C3-4654-4A22-826F-1B41387BBAE1}" type="datetimeFigureOut">
              <a:rPr lang="en-US" smtClean="0"/>
              <a:t>6/2/2021</a:t>
            </a:fld>
            <a:endParaRPr lang="en-GB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236B5-9EC1-4ED0-ABBB-ACB05F507295}" type="slidenum">
              <a:rPr lang="en-GB" smtClean="0"/>
              <a:t>‹#›</a:t>
            </a:fld>
            <a:endParaRPr lang="en-GB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5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Flowchart: Connector 15"/>
          <p:cNvSpPr/>
          <p:nvPr/>
        </p:nvSpPr>
        <p:spPr>
          <a:xfrm rot="2597084">
            <a:off x="1608827" y="2823281"/>
            <a:ext cx="180000" cy="180000"/>
          </a:xfrm>
          <a:prstGeom prst="flowChartConnector"/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GB"/>
          </a:p>
        </p:txBody>
      </p:sp>
      <p:grpSp>
        <p:nvGrpSpPr>
          <p:cNvPr id="26" name="Group 118"/>
          <p:cNvGrpSpPr/>
          <p:nvPr/>
        </p:nvGrpSpPr>
        <p:grpSpPr>
          <a:xfrm>
            <a:off x="-32" y="642918"/>
            <a:ext cx="9000000" cy="792000"/>
            <a:chOff x="1214414" y="714356"/>
            <a:chExt cx="7500990" cy="714380"/>
          </a:xfrm>
          <a:solidFill>
            <a:schemeClr val="accent6">
              <a:lumMod val="75000"/>
            </a:schemeClr>
          </a:solidFill>
        </p:grpSpPr>
        <p:sp>
          <p:nvSpPr>
            <p:cNvPr id="1048587" name="Down Arrow 5"/>
            <p:cNvSpPr/>
            <p:nvPr/>
          </p:nvSpPr>
          <p:spPr>
            <a:xfrm>
              <a:off x="5143504" y="928670"/>
              <a:ext cx="428628" cy="500066"/>
            </a:xfrm>
            <a:prstGeom prst="downArrow"/>
            <a:grpFill/>
            <a:scene3d>
              <a:camera prst="orthographicFront"/>
              <a:lightRig dir="t" rig="threeP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GB"/>
            </a:p>
          </p:txBody>
        </p:sp>
        <p:sp>
          <p:nvSpPr>
            <p:cNvPr id="1048588" name="Rectangle 6"/>
            <p:cNvSpPr/>
            <p:nvPr/>
          </p:nvSpPr>
          <p:spPr>
            <a:xfrm>
              <a:off x="1214414" y="714356"/>
              <a:ext cx="7500990" cy="214314"/>
            </a:xfrm>
            <a:prstGeom prst="rect"/>
            <a:grpFill/>
            <a:scene3d>
              <a:camera prst="orthographicFront"/>
              <a:lightRig dir="t" rig="threeP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GB"/>
            </a:p>
          </p:txBody>
        </p:sp>
        <p:sp>
          <p:nvSpPr>
            <p:cNvPr id="1048589" name="Down Arrow 47"/>
            <p:cNvSpPr/>
            <p:nvPr/>
          </p:nvSpPr>
          <p:spPr>
            <a:xfrm>
              <a:off x="7215206" y="928670"/>
              <a:ext cx="428628" cy="500066"/>
            </a:xfrm>
            <a:prstGeom prst="downArrow"/>
            <a:grpFill/>
            <a:scene3d>
              <a:camera prst="orthographicFront"/>
              <a:lightRig dir="t" rig="threeP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GB"/>
            </a:p>
          </p:txBody>
        </p:sp>
        <p:sp>
          <p:nvSpPr>
            <p:cNvPr id="1048590" name="Down Arrow 48"/>
            <p:cNvSpPr/>
            <p:nvPr/>
          </p:nvSpPr>
          <p:spPr>
            <a:xfrm>
              <a:off x="6215074" y="928670"/>
              <a:ext cx="428628" cy="500066"/>
            </a:xfrm>
            <a:prstGeom prst="downArrow"/>
            <a:grpFill/>
            <a:scene3d>
              <a:camera prst="orthographicFront"/>
              <a:lightRig dir="t" rig="threeP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GB"/>
            </a:p>
          </p:txBody>
        </p:sp>
        <p:sp>
          <p:nvSpPr>
            <p:cNvPr id="1048591" name="Down Arrow 49"/>
            <p:cNvSpPr/>
            <p:nvPr/>
          </p:nvSpPr>
          <p:spPr>
            <a:xfrm>
              <a:off x="8215338" y="928670"/>
              <a:ext cx="428628" cy="500066"/>
            </a:xfrm>
            <a:prstGeom prst="downArrow"/>
            <a:grpFill/>
            <a:scene3d>
              <a:camera prst="orthographicFront"/>
              <a:lightRig dir="t" rig="threeP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GB"/>
            </a:p>
          </p:txBody>
        </p:sp>
      </p:grpSp>
      <p:grpSp>
        <p:nvGrpSpPr>
          <p:cNvPr id="27" name="Group 77"/>
          <p:cNvGrpSpPr/>
          <p:nvPr/>
        </p:nvGrpSpPr>
        <p:grpSpPr>
          <a:xfrm>
            <a:off x="4500562" y="1643050"/>
            <a:ext cx="942000" cy="1714510"/>
            <a:chOff x="4915884" y="1643050"/>
            <a:chExt cx="942000" cy="1714510"/>
          </a:xfrm>
        </p:grpSpPr>
        <p:grpSp>
          <p:nvGrpSpPr>
            <p:cNvPr id="28" name="Group 60"/>
            <p:cNvGrpSpPr/>
            <p:nvPr/>
          </p:nvGrpSpPr>
          <p:grpSpPr>
            <a:xfrm>
              <a:off x="4915884" y="1643050"/>
              <a:ext cx="942000" cy="1714510"/>
              <a:chOff x="1201108" y="1623533"/>
              <a:chExt cx="942000" cy="1714510"/>
            </a:xfrm>
            <a:solidFill>
              <a:srgbClr val="7030A0"/>
            </a:solidFill>
            <a:effectLst>
              <a:reflection algn="bl" blurRad="6350" dir="5400000" dist="50800" endA="300" endPos="55500" rotWithShape="0" stA="50000" sy="-100000"/>
            </a:effectLst>
          </p:grpSpPr>
          <p:grpSp>
            <p:nvGrpSpPr>
              <p:cNvPr id="29" name="Group 16"/>
              <p:cNvGrpSpPr/>
              <p:nvPr/>
            </p:nvGrpSpPr>
            <p:grpSpPr>
              <a:xfrm>
                <a:off x="1201108" y="1623533"/>
                <a:ext cx="942000" cy="1714510"/>
                <a:chOff x="1194897" y="1623533"/>
                <a:chExt cx="942000" cy="1714510"/>
              </a:xfrm>
              <a:grpFill/>
            </p:grpSpPr>
            <p:grpSp>
              <p:nvGrpSpPr>
                <p:cNvPr id="30" name="Group 13"/>
                <p:cNvGrpSpPr/>
                <p:nvPr/>
              </p:nvGrpSpPr>
              <p:grpSpPr>
                <a:xfrm rot="2597084">
                  <a:off x="1194897" y="1623533"/>
                  <a:ext cx="942000" cy="942000"/>
                  <a:chOff x="2000232" y="1928802"/>
                  <a:chExt cx="942000" cy="942000"/>
                </a:xfrm>
                <a:grpFill/>
              </p:grpSpPr>
              <p:sp>
                <p:nvSpPr>
                  <p:cNvPr id="1048592" name="Flowchart: Connector 7"/>
                  <p:cNvSpPr/>
                  <p:nvPr/>
                </p:nvSpPr>
                <p:spPr>
                  <a:xfrm>
                    <a:off x="2000232" y="19288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593" name="Flowchart: Connector 8"/>
                  <p:cNvSpPr/>
                  <p:nvPr/>
                </p:nvSpPr>
                <p:spPr>
                  <a:xfrm>
                    <a:off x="2152632" y="20812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594" name="Flowchart: Connector 9"/>
                  <p:cNvSpPr/>
                  <p:nvPr/>
                </p:nvSpPr>
                <p:spPr>
                  <a:xfrm>
                    <a:off x="2305032" y="22336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595" name="Flowchart: Connector 10"/>
                  <p:cNvSpPr/>
                  <p:nvPr/>
                </p:nvSpPr>
                <p:spPr>
                  <a:xfrm>
                    <a:off x="2457432" y="23860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596" name="Flowchart: Connector 11"/>
                  <p:cNvSpPr/>
                  <p:nvPr/>
                </p:nvSpPr>
                <p:spPr>
                  <a:xfrm>
                    <a:off x="2609832" y="25384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597" name="Flowchart: Connector 12"/>
                  <p:cNvSpPr/>
                  <p:nvPr/>
                </p:nvSpPr>
                <p:spPr>
                  <a:xfrm>
                    <a:off x="2762232" y="26908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48598" name="Snip Same Side Corner Rectangle 14"/>
                <p:cNvSpPr/>
                <p:nvPr/>
              </p:nvSpPr>
              <p:spPr>
                <a:xfrm rot="10800000">
                  <a:off x="1380897" y="2798043"/>
                  <a:ext cx="756000" cy="540000"/>
                </a:xfrm>
                <a:prstGeom prst="snip2SameRect"/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GB"/>
                </a:p>
              </p:txBody>
            </p:sp>
          </p:grpSp>
          <p:sp>
            <p:nvSpPr>
              <p:cNvPr id="1048599" name="Flowchart: Connector 59"/>
              <p:cNvSpPr/>
              <p:nvPr/>
            </p:nvSpPr>
            <p:spPr>
              <a:xfrm rot="2597084">
                <a:off x="1626064" y="2815837"/>
                <a:ext cx="144000" cy="144000"/>
              </a:xfrm>
              <a:prstGeom prst="flowChartConnector"/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GB"/>
              </a:p>
            </p:txBody>
          </p:sp>
        </p:grpSp>
        <p:sp>
          <p:nvSpPr>
            <p:cNvPr id="1048600" name="TextBox 76"/>
            <p:cNvSpPr txBox="1"/>
            <p:nvPr/>
          </p:nvSpPr>
          <p:spPr>
            <a:xfrm>
              <a:off x="5143504" y="2957452"/>
              <a:ext cx="707136" cy="369332"/>
            </a:xfrm>
            <a:prstGeom prst="rect"/>
            <a:noFill/>
          </p:spPr>
          <p:txBody>
            <a:bodyPr rtlCol="0" wrap="square">
              <a:prstTxWarp prst="textCanDown"/>
              <a:spAutoFit/>
            </a:bodyPr>
            <a:p>
              <a:r>
                <a:rPr b="1" dirty="0" sz="1200" lang="en-US" err="1" smtClean="0">
                  <a:solidFill>
                    <a:srgbClr val="00B0F0"/>
                  </a:solidFill>
                </a:rPr>
                <a:t>স্বা</a:t>
              </a:r>
              <a:endParaRPr b="1" dirty="0" sz="1200" lang="en-GB">
                <a:solidFill>
                  <a:srgbClr val="00B0F0"/>
                </a:solidFill>
              </a:endParaRPr>
            </a:p>
          </p:txBody>
        </p:sp>
      </p:grpSp>
      <p:grpSp>
        <p:nvGrpSpPr>
          <p:cNvPr id="31" name="Group 79"/>
          <p:cNvGrpSpPr/>
          <p:nvPr/>
        </p:nvGrpSpPr>
        <p:grpSpPr>
          <a:xfrm>
            <a:off x="8215338" y="1643052"/>
            <a:ext cx="942000" cy="1662589"/>
            <a:chOff x="4915888" y="1643052"/>
            <a:chExt cx="942000" cy="1662589"/>
          </a:xfrm>
        </p:grpSpPr>
        <p:grpSp>
          <p:nvGrpSpPr>
            <p:cNvPr id="32" name="Group 60"/>
            <p:cNvGrpSpPr/>
            <p:nvPr/>
          </p:nvGrpSpPr>
          <p:grpSpPr>
            <a:xfrm>
              <a:off x="4915888" y="1643052"/>
              <a:ext cx="942000" cy="1662589"/>
              <a:chOff x="1201112" y="1623535"/>
              <a:chExt cx="942000" cy="1662589"/>
            </a:xfrm>
            <a:solidFill>
              <a:srgbClr val="7030A0"/>
            </a:solidFill>
            <a:effectLst>
              <a:reflection algn="bl" blurRad="6350" dir="5400000" dist="50800" endA="300" endPos="55500" rotWithShape="0" stA="50000" sy="-100000"/>
            </a:effectLst>
          </p:grpSpPr>
          <p:grpSp>
            <p:nvGrpSpPr>
              <p:cNvPr id="33" name="Group 16"/>
              <p:cNvGrpSpPr/>
              <p:nvPr/>
            </p:nvGrpSpPr>
            <p:grpSpPr>
              <a:xfrm>
                <a:off x="1201112" y="1623535"/>
                <a:ext cx="942000" cy="1662589"/>
                <a:chOff x="1194901" y="1623535"/>
                <a:chExt cx="942000" cy="1662589"/>
              </a:xfrm>
              <a:grpFill/>
            </p:grpSpPr>
            <p:grpSp>
              <p:nvGrpSpPr>
                <p:cNvPr id="34" name="Group 13"/>
                <p:cNvGrpSpPr/>
                <p:nvPr/>
              </p:nvGrpSpPr>
              <p:grpSpPr>
                <a:xfrm rot="2597084">
                  <a:off x="1194901" y="1623535"/>
                  <a:ext cx="942000" cy="942000"/>
                  <a:chOff x="2000232" y="1928802"/>
                  <a:chExt cx="942000" cy="942000"/>
                </a:xfrm>
                <a:grpFill/>
              </p:grpSpPr>
              <p:sp>
                <p:nvSpPr>
                  <p:cNvPr id="1048601" name="Flowchart: Connector 86"/>
                  <p:cNvSpPr/>
                  <p:nvPr/>
                </p:nvSpPr>
                <p:spPr>
                  <a:xfrm>
                    <a:off x="2000232" y="19288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02" name="Flowchart: Connector 87"/>
                  <p:cNvSpPr/>
                  <p:nvPr/>
                </p:nvSpPr>
                <p:spPr>
                  <a:xfrm>
                    <a:off x="2152632" y="20812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03" name="Flowchart: Connector 88"/>
                  <p:cNvSpPr/>
                  <p:nvPr/>
                </p:nvSpPr>
                <p:spPr>
                  <a:xfrm>
                    <a:off x="2305032" y="22336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04" name="Flowchart: Connector 89"/>
                  <p:cNvSpPr/>
                  <p:nvPr/>
                </p:nvSpPr>
                <p:spPr>
                  <a:xfrm>
                    <a:off x="2457432" y="23860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05" name="Flowchart: Connector 90"/>
                  <p:cNvSpPr/>
                  <p:nvPr/>
                </p:nvSpPr>
                <p:spPr>
                  <a:xfrm>
                    <a:off x="2609832" y="25384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06" name="Flowchart: Connector 91"/>
                  <p:cNvSpPr/>
                  <p:nvPr/>
                </p:nvSpPr>
                <p:spPr>
                  <a:xfrm>
                    <a:off x="2762232" y="26908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48607" name="Snip Same Side Corner Rectangle 85"/>
                <p:cNvSpPr/>
                <p:nvPr/>
              </p:nvSpPr>
              <p:spPr>
                <a:xfrm rot="10800000">
                  <a:off x="1315669" y="2746124"/>
                  <a:ext cx="756000" cy="540000"/>
                </a:xfrm>
                <a:prstGeom prst="snip2SameRect"/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GB"/>
                </a:p>
              </p:txBody>
            </p:sp>
          </p:grpSp>
          <p:sp>
            <p:nvSpPr>
              <p:cNvPr id="1048608" name="Flowchart: Connector 83"/>
              <p:cNvSpPr/>
              <p:nvPr/>
            </p:nvSpPr>
            <p:spPr>
              <a:xfrm rot="2597084">
                <a:off x="1626064" y="2815837"/>
                <a:ext cx="144000" cy="144000"/>
              </a:xfrm>
              <a:prstGeom prst="flowChartConnector"/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GB"/>
              </a:p>
            </p:txBody>
          </p:sp>
        </p:grpSp>
        <p:sp>
          <p:nvSpPr>
            <p:cNvPr id="1048609" name="TextBox 81"/>
            <p:cNvSpPr txBox="1"/>
            <p:nvPr/>
          </p:nvSpPr>
          <p:spPr>
            <a:xfrm>
              <a:off x="5143504" y="2957452"/>
              <a:ext cx="629636" cy="328672"/>
            </a:xfrm>
            <a:prstGeom prst="rect"/>
            <a:noFill/>
          </p:spPr>
          <p:txBody>
            <a:bodyPr rtlCol="0" wrap="square">
              <a:prstTxWarp prst="textCanDown"/>
              <a:spAutoFit/>
            </a:bodyPr>
            <a:p>
              <a:r>
                <a:rPr b="1" dirty="0" sz="1200" lang="bn-IN">
                  <a:solidFill>
                    <a:srgbClr val="00B0F0"/>
                  </a:solidFill>
                </a:rPr>
                <a:t>ম</a:t>
              </a:r>
              <a:endParaRPr b="1" dirty="0" sz="1200" lang="en-GB">
                <a:solidFill>
                  <a:srgbClr val="00B0F0"/>
                </a:solidFill>
              </a:endParaRPr>
            </a:p>
          </p:txBody>
        </p:sp>
      </p:grpSp>
      <p:grpSp>
        <p:nvGrpSpPr>
          <p:cNvPr id="35" name="Group 92"/>
          <p:cNvGrpSpPr/>
          <p:nvPr/>
        </p:nvGrpSpPr>
        <p:grpSpPr>
          <a:xfrm>
            <a:off x="6987590" y="1643052"/>
            <a:ext cx="942000" cy="1662589"/>
            <a:chOff x="4915888" y="1643052"/>
            <a:chExt cx="942000" cy="1662589"/>
          </a:xfrm>
        </p:grpSpPr>
        <p:grpSp>
          <p:nvGrpSpPr>
            <p:cNvPr id="36" name="Group 60"/>
            <p:cNvGrpSpPr/>
            <p:nvPr/>
          </p:nvGrpSpPr>
          <p:grpSpPr>
            <a:xfrm>
              <a:off x="4915888" y="1643052"/>
              <a:ext cx="942000" cy="1662589"/>
              <a:chOff x="1201112" y="1623535"/>
              <a:chExt cx="942000" cy="1662589"/>
            </a:xfrm>
            <a:solidFill>
              <a:srgbClr val="7030A0"/>
            </a:solidFill>
            <a:effectLst>
              <a:reflection algn="bl" blurRad="6350" dir="5400000" dist="50800" endA="300" endPos="55500" rotWithShape="0" stA="50000" sy="-100000"/>
            </a:effectLst>
          </p:grpSpPr>
          <p:grpSp>
            <p:nvGrpSpPr>
              <p:cNvPr id="37" name="Group 16"/>
              <p:cNvGrpSpPr/>
              <p:nvPr/>
            </p:nvGrpSpPr>
            <p:grpSpPr>
              <a:xfrm>
                <a:off x="1201112" y="1623535"/>
                <a:ext cx="942000" cy="1662589"/>
                <a:chOff x="1194901" y="1623535"/>
                <a:chExt cx="942000" cy="1662589"/>
              </a:xfrm>
              <a:grpFill/>
            </p:grpSpPr>
            <p:grpSp>
              <p:nvGrpSpPr>
                <p:cNvPr id="38" name="Group 13"/>
                <p:cNvGrpSpPr/>
                <p:nvPr/>
              </p:nvGrpSpPr>
              <p:grpSpPr>
                <a:xfrm rot="2597084">
                  <a:off x="1194901" y="1623535"/>
                  <a:ext cx="942000" cy="942000"/>
                  <a:chOff x="2000232" y="1928802"/>
                  <a:chExt cx="942000" cy="942000"/>
                </a:xfrm>
                <a:grpFill/>
              </p:grpSpPr>
              <p:sp>
                <p:nvSpPr>
                  <p:cNvPr id="1048610" name="Flowchart: Connector 99"/>
                  <p:cNvSpPr/>
                  <p:nvPr/>
                </p:nvSpPr>
                <p:spPr>
                  <a:xfrm>
                    <a:off x="2000232" y="19288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11" name="Flowchart: Connector 100"/>
                  <p:cNvSpPr/>
                  <p:nvPr/>
                </p:nvSpPr>
                <p:spPr>
                  <a:xfrm>
                    <a:off x="2152632" y="20812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12" name="Flowchart: Connector 101"/>
                  <p:cNvSpPr/>
                  <p:nvPr/>
                </p:nvSpPr>
                <p:spPr>
                  <a:xfrm>
                    <a:off x="2305032" y="22336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13" name="Flowchart: Connector 102"/>
                  <p:cNvSpPr/>
                  <p:nvPr/>
                </p:nvSpPr>
                <p:spPr>
                  <a:xfrm>
                    <a:off x="2457432" y="23860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14" name="Flowchart: Connector 103"/>
                  <p:cNvSpPr/>
                  <p:nvPr/>
                </p:nvSpPr>
                <p:spPr>
                  <a:xfrm>
                    <a:off x="2609832" y="25384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15" name="Flowchart: Connector 104"/>
                  <p:cNvSpPr/>
                  <p:nvPr/>
                </p:nvSpPr>
                <p:spPr>
                  <a:xfrm>
                    <a:off x="2762232" y="26908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48616" name="Snip Same Side Corner Rectangle 98"/>
                <p:cNvSpPr/>
                <p:nvPr/>
              </p:nvSpPr>
              <p:spPr>
                <a:xfrm rot="10800000">
                  <a:off x="1315669" y="2746124"/>
                  <a:ext cx="756000" cy="540000"/>
                </a:xfrm>
                <a:prstGeom prst="snip2SameRect"/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r>
                    <a:rPr dirty="0" lang="bn-IN" smtClean="0"/>
                    <a:t>3</a:t>
                  </a:r>
                  <a:endParaRPr dirty="0" lang="en-GB"/>
                </a:p>
              </p:txBody>
            </p:sp>
          </p:grpSp>
          <p:sp>
            <p:nvSpPr>
              <p:cNvPr id="1048617" name="Flowchart: Connector 96"/>
              <p:cNvSpPr/>
              <p:nvPr/>
            </p:nvSpPr>
            <p:spPr>
              <a:xfrm rot="2597084">
                <a:off x="1626064" y="2815837"/>
                <a:ext cx="144000" cy="144000"/>
              </a:xfrm>
              <a:prstGeom prst="flowChartConnector"/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GB"/>
              </a:p>
            </p:txBody>
          </p:sp>
        </p:grpSp>
        <p:sp>
          <p:nvSpPr>
            <p:cNvPr id="1048618" name="TextBox 94"/>
            <p:cNvSpPr txBox="1"/>
            <p:nvPr/>
          </p:nvSpPr>
          <p:spPr>
            <a:xfrm>
              <a:off x="5143504" y="2957452"/>
              <a:ext cx="642942" cy="328672"/>
            </a:xfrm>
            <a:prstGeom prst="rect"/>
            <a:noFill/>
          </p:spPr>
          <p:txBody>
            <a:bodyPr rtlCol="0" wrap="square">
              <a:prstTxWarp prst="textCanDown"/>
              <a:spAutoFit/>
            </a:bodyPr>
            <a:p>
              <a:r>
                <a:rPr b="1" dirty="0" sz="1200" lang="bn-IN" smtClean="0">
                  <a:solidFill>
                    <a:srgbClr val="00B0F0"/>
                  </a:solidFill>
                </a:rPr>
                <a:t>ত</a:t>
              </a:r>
              <a:endParaRPr b="1" dirty="0" sz="1200" lang="en-GB">
                <a:solidFill>
                  <a:srgbClr val="00B0F0"/>
                </a:solidFill>
              </a:endParaRPr>
            </a:p>
          </p:txBody>
        </p:sp>
      </p:grpSp>
      <p:grpSp>
        <p:nvGrpSpPr>
          <p:cNvPr id="39" name="Group 105"/>
          <p:cNvGrpSpPr/>
          <p:nvPr/>
        </p:nvGrpSpPr>
        <p:grpSpPr>
          <a:xfrm>
            <a:off x="5786446" y="1643052"/>
            <a:ext cx="942000" cy="1714508"/>
            <a:chOff x="4915888" y="1643052"/>
            <a:chExt cx="942000" cy="1714508"/>
          </a:xfrm>
        </p:grpSpPr>
        <p:grpSp>
          <p:nvGrpSpPr>
            <p:cNvPr id="40" name="Group 60"/>
            <p:cNvGrpSpPr/>
            <p:nvPr/>
          </p:nvGrpSpPr>
          <p:grpSpPr>
            <a:xfrm>
              <a:off x="4915888" y="1643052"/>
              <a:ext cx="942000" cy="1714508"/>
              <a:chOff x="1201112" y="1623535"/>
              <a:chExt cx="942000" cy="1714508"/>
            </a:xfrm>
            <a:solidFill>
              <a:srgbClr val="7030A0"/>
            </a:solidFill>
            <a:effectLst>
              <a:reflection algn="bl" blurRad="6350" dir="5400000" dist="50800" endA="300" endPos="55500" rotWithShape="0" stA="50000" sy="-100000"/>
            </a:effectLst>
          </p:grpSpPr>
          <p:grpSp>
            <p:nvGrpSpPr>
              <p:cNvPr id="41" name="Group 16"/>
              <p:cNvGrpSpPr/>
              <p:nvPr/>
            </p:nvGrpSpPr>
            <p:grpSpPr>
              <a:xfrm>
                <a:off x="1201112" y="1623535"/>
                <a:ext cx="942000" cy="1714508"/>
                <a:chOff x="1194901" y="1623535"/>
                <a:chExt cx="942000" cy="1714508"/>
              </a:xfrm>
              <a:grpFill/>
            </p:grpSpPr>
            <p:grpSp>
              <p:nvGrpSpPr>
                <p:cNvPr id="42" name="Group 13"/>
                <p:cNvGrpSpPr/>
                <p:nvPr/>
              </p:nvGrpSpPr>
              <p:grpSpPr>
                <a:xfrm rot="2597084">
                  <a:off x="1194901" y="1623535"/>
                  <a:ext cx="942000" cy="942000"/>
                  <a:chOff x="2000232" y="1928802"/>
                  <a:chExt cx="942000" cy="942000"/>
                </a:xfrm>
                <a:grpFill/>
              </p:grpSpPr>
              <p:sp>
                <p:nvSpPr>
                  <p:cNvPr id="1048619" name="Flowchart: Connector 112"/>
                  <p:cNvSpPr/>
                  <p:nvPr/>
                </p:nvSpPr>
                <p:spPr>
                  <a:xfrm>
                    <a:off x="2000232" y="19288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20" name="Flowchart: Connector 113"/>
                  <p:cNvSpPr/>
                  <p:nvPr/>
                </p:nvSpPr>
                <p:spPr>
                  <a:xfrm>
                    <a:off x="2152632" y="20812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21" name="Flowchart: Connector 114"/>
                  <p:cNvSpPr/>
                  <p:nvPr/>
                </p:nvSpPr>
                <p:spPr>
                  <a:xfrm>
                    <a:off x="2305032" y="22336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22" name="Flowchart: Connector 115"/>
                  <p:cNvSpPr/>
                  <p:nvPr/>
                </p:nvSpPr>
                <p:spPr>
                  <a:xfrm>
                    <a:off x="2457432" y="23860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23" name="Flowchart: Connector 116"/>
                  <p:cNvSpPr/>
                  <p:nvPr/>
                </p:nvSpPr>
                <p:spPr>
                  <a:xfrm>
                    <a:off x="2609832" y="25384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  <p:sp>
                <p:nvSpPr>
                  <p:cNvPr id="1048624" name="Flowchart: Connector 117"/>
                  <p:cNvSpPr/>
                  <p:nvPr/>
                </p:nvSpPr>
                <p:spPr>
                  <a:xfrm>
                    <a:off x="2762232" y="2690802"/>
                    <a:ext cx="180000" cy="180000"/>
                  </a:xfrm>
                  <a:prstGeom prst="flowChartConnector"/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048625" name="Snip Same Side Corner Rectangle 111"/>
                <p:cNvSpPr/>
                <p:nvPr/>
              </p:nvSpPr>
              <p:spPr>
                <a:xfrm rot="10800000">
                  <a:off x="1380897" y="2798043"/>
                  <a:ext cx="756000" cy="540000"/>
                </a:xfrm>
                <a:prstGeom prst="snip2SameRect"/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p>
                  <a:pPr algn="ctr"/>
                  <a:endParaRPr lang="en-GB"/>
                </a:p>
              </p:txBody>
            </p:sp>
          </p:grpSp>
          <p:sp>
            <p:nvSpPr>
              <p:cNvPr id="1048626" name="Flowchart: Connector 109"/>
              <p:cNvSpPr/>
              <p:nvPr/>
            </p:nvSpPr>
            <p:spPr>
              <a:xfrm rot="2597084">
                <a:off x="1626064" y="2815837"/>
                <a:ext cx="144000" cy="144000"/>
              </a:xfrm>
              <a:prstGeom prst="flowChartConnector"/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GB"/>
              </a:p>
            </p:txBody>
          </p:sp>
        </p:grpSp>
        <p:sp>
          <p:nvSpPr>
            <p:cNvPr id="1048627" name="TextBox 107"/>
            <p:cNvSpPr txBox="1"/>
            <p:nvPr/>
          </p:nvSpPr>
          <p:spPr>
            <a:xfrm>
              <a:off x="5143504" y="2957452"/>
              <a:ext cx="571504" cy="328672"/>
            </a:xfrm>
            <a:prstGeom prst="rect"/>
            <a:noFill/>
          </p:spPr>
          <p:txBody>
            <a:bodyPr rtlCol="0" wrap="square">
              <a:prstTxWarp prst="textCanDown">
                <a:avLst>
                  <a:gd fmla="val 30006" name="adj"/>
                </a:avLst>
              </a:prstTxWarp>
              <a:spAutoFit/>
            </a:bodyPr>
            <a:p>
              <a:r>
                <a:rPr b="1" dirty="0" sz="700" lang="bn-IN">
                  <a:solidFill>
                    <a:srgbClr val="00B0F0"/>
                  </a:solidFill>
                </a:rPr>
                <a:t>গ</a:t>
              </a:r>
              <a:endParaRPr b="1" dirty="0" sz="700" lang="en-GB">
                <a:solidFill>
                  <a:srgbClr val="00B0F0"/>
                </a:solidFill>
              </a:endParaRPr>
            </a:p>
          </p:txBody>
        </p:sp>
      </p:grpSp>
      <p:grpSp>
        <p:nvGrpSpPr>
          <p:cNvPr id="43" name="Group 63"/>
          <p:cNvGrpSpPr/>
          <p:nvPr/>
        </p:nvGrpSpPr>
        <p:grpSpPr>
          <a:xfrm>
            <a:off x="-3000428" y="928670"/>
            <a:ext cx="2928958" cy="3143272"/>
            <a:chOff x="1214414" y="928670"/>
            <a:chExt cx="2928958" cy="3143272"/>
          </a:xfrm>
        </p:grpSpPr>
        <p:sp>
          <p:nvSpPr>
            <p:cNvPr id="1048628" name="Down Arrow Callout 123"/>
            <p:cNvSpPr/>
            <p:nvPr/>
          </p:nvSpPr>
          <p:spPr>
            <a:xfrm>
              <a:off x="1214414" y="928670"/>
              <a:ext cx="2928958" cy="3143272"/>
            </a:xfrm>
            <a:prstGeom prst="downArrowCallout"/>
            <a:solidFill>
              <a:schemeClr val="accent2"/>
            </a:solidFill>
            <a:scene3d>
              <a:camera prst="orthographicFront"/>
              <a:lightRig dir="t" rig="threeP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GB"/>
            </a:p>
          </p:txBody>
        </p:sp>
        <p:sp>
          <p:nvSpPr>
            <p:cNvPr id="1048629" name="TextBox 125"/>
            <p:cNvSpPr txBox="1"/>
            <p:nvPr/>
          </p:nvSpPr>
          <p:spPr>
            <a:xfrm>
              <a:off x="1285852" y="1285860"/>
              <a:ext cx="2714644" cy="967740"/>
            </a:xfrm>
            <a:prstGeom prst="rect"/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extrusionH="57150">
                <a:bevelT w="38100" h="38100" prst="angle"/>
              </a:sp3d>
            </a:bodyPr>
            <a:p>
              <a:pPr algn="ctr"/>
              <a:r>
                <a:rPr b="1" dirty="0" lang="en-US" err="1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দেব</a:t>
              </a:r>
              <a:r>
                <a:rPr b="1" dirty="0" lang="en-US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 </a:t>
              </a:r>
              <a:r>
                <a:rPr b="1" dirty="0" lang="en-US" err="1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দুলাল</a:t>
              </a:r>
              <a:r>
                <a:rPr b="1" dirty="0" lang="en-US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 </a:t>
              </a:r>
              <a:r>
                <a:rPr b="1" dirty="0" lang="en-US" err="1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সাহা</a:t>
              </a:r>
              <a:endParaRPr b="1" dirty="0" lang="en-US" smtClean="0">
                <a:ln w="10541" cmpd="sng">
                  <a:noFill/>
                  <a:prstDash val="solid"/>
                </a:ln>
                <a:solidFill>
                  <a:srgbClr val="000066"/>
                </a:solidFill>
              </a:endParaRPr>
            </a:p>
            <a:p>
              <a:pPr algn="ctr"/>
              <a:r>
                <a:rPr b="1" dirty="0" lang="en-US" err="1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প্রভাষক</a:t>
              </a:r>
              <a:r>
                <a:rPr b="1" dirty="0" lang="en-US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, </a:t>
              </a:r>
              <a:r>
                <a:rPr b="1" dirty="0" lang="en-US" err="1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হিসাববিজ্ঞান</a:t>
              </a:r>
              <a:endParaRPr b="1" dirty="0" lang="en-US" smtClean="0">
                <a:ln w="10541" cmpd="sng">
                  <a:noFill/>
                  <a:prstDash val="solid"/>
                </a:ln>
                <a:solidFill>
                  <a:srgbClr val="000066"/>
                </a:solidFill>
              </a:endParaRPr>
            </a:p>
            <a:p>
              <a:pPr algn="ctr"/>
              <a:r>
                <a:rPr b="1" dirty="0" lang="en-US" err="1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হারতা</a:t>
              </a:r>
              <a:r>
                <a:rPr b="1" dirty="0" lang="en-US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 </a:t>
              </a:r>
              <a:r>
                <a:rPr b="1" dirty="0" lang="en-US" err="1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স্কুল</a:t>
              </a:r>
              <a:r>
                <a:rPr b="1" dirty="0" lang="en-US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 &amp; </a:t>
              </a:r>
              <a:r>
                <a:rPr b="1" dirty="0" lang="bn-IN" smtClean="0">
                  <a:ln w="10541" cmpd="sng">
                    <a:noFill/>
                    <a:prstDash val="solid"/>
                  </a:ln>
                  <a:solidFill>
                    <a:srgbClr val="000066"/>
                  </a:solidFill>
                </a:rPr>
                <a:t>কলেজ।</a:t>
              </a:r>
              <a:endParaRPr b="1" dirty="0" lang="en-GB">
                <a:ln w="10541" cmpd="sng">
                  <a:noFill/>
                  <a:prstDash val="solid"/>
                </a:ln>
                <a:solidFill>
                  <a:srgbClr val="000066"/>
                </a:solidFill>
              </a:endParaRPr>
            </a:p>
          </p:txBody>
        </p:sp>
      </p:grpSp>
      <p:pic>
        <p:nvPicPr>
          <p:cNvPr id="2097152" name="Picture 62" descr="1622528728329.jp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85786" y="4143380"/>
            <a:ext cx="2786082" cy="2214578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8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1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37" nodeType="click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4971E-6 L 0.42378 -0.00115 " pathEditMode="relative" rAng="0" ptsTypes="AA">
                                      <p:cBhvr>
                                        <p:cTn dur="2000" fill="hold" id="3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16-Point Star 10"/>
          <p:cNvSpPr/>
          <p:nvPr/>
        </p:nvSpPr>
        <p:spPr>
          <a:xfrm>
            <a:off x="2739091" y="175321"/>
            <a:ext cx="2880000" cy="2643206"/>
          </a:xfrm>
          <a:prstGeom prst="star16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GB"/>
          </a:p>
        </p:txBody>
      </p:sp>
      <p:sp>
        <p:nvSpPr>
          <p:cNvPr id="1048695" name="TextBox 11"/>
          <p:cNvSpPr txBox="1"/>
          <p:nvPr/>
        </p:nvSpPr>
        <p:spPr>
          <a:xfrm>
            <a:off x="2787100" y="1142980"/>
            <a:ext cx="2831990" cy="707886"/>
          </a:xfrm>
          <a:prstGeom prst="rect"/>
          <a:noFill/>
        </p:spPr>
        <p:txBody>
          <a:bodyPr rtlCol="0" wrap="square">
            <a:spAutoFit/>
            <a:scene3d>
              <a:camera prst="isometricOffAxis1Right"/>
              <a:lightRig dir="t" rig="threePt"/>
            </a:scene3d>
            <a:sp3d extrusionH="57150">
              <a:bevelT w="38100" h="38100" prst="slope"/>
            </a:sp3d>
          </a:bodyPr>
          <a:p>
            <a:pPr algn="ctr"/>
            <a:r>
              <a:rPr b="1" dirty="0" sz="4000" lang="bn-IN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algn="bl" blurRad="6350" dir="5400000" dist="29997" endA="300" endPos="50000" rotWithShape="0" stA="50000" sy="-100000"/>
                </a:effectLst>
              </a:rPr>
              <a:t>ধন্যবাদ</a:t>
            </a:r>
            <a:endParaRPr b="1" dirty="0" sz="4000" lang="en-GB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algn="bl" blurRad="6350" dir="5400000" dist="29997" endA="300" endPos="50000" rotWithShape="0" stA="50000" sy="-100000"/>
              </a:effectLst>
            </a:endParaRPr>
          </a:p>
        </p:txBody>
      </p:sp>
      <p:sp>
        <p:nvSpPr>
          <p:cNvPr id="1048696" name="TextBox 13"/>
          <p:cNvSpPr txBox="1"/>
          <p:nvPr/>
        </p:nvSpPr>
        <p:spPr>
          <a:xfrm>
            <a:off x="1142976" y="3854239"/>
            <a:ext cx="6786610" cy="646331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extrusionH="57150">
              <a:bevelT w="38100" h="38100" prst="slope"/>
            </a:sp3d>
          </a:bodyPr>
          <a:p>
            <a:pPr algn="ctr"/>
            <a:r>
              <a:rPr b="1" dirty="0" sz="3600" lang="en-US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algn="bl" blurRad="6350" dir="5400000" endA="300" endPos="45500" rotWithShape="0" stA="55000" sy="-100000"/>
                </a:effectLst>
                <a:latin typeface="Akaash" pitchFamily="2" charset="0"/>
                <a:cs typeface="Akaash" pitchFamily="2" charset="0"/>
              </a:rPr>
              <a:t>Please Subscribe My Channel :</a:t>
            </a:r>
          </a:p>
        </p:txBody>
      </p:sp>
      <p:sp>
        <p:nvSpPr>
          <p:cNvPr id="1048697" name="TextBox 14"/>
          <p:cNvSpPr txBox="1"/>
          <p:nvPr/>
        </p:nvSpPr>
        <p:spPr>
          <a:xfrm>
            <a:off x="1142976" y="4714884"/>
            <a:ext cx="6572296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3600" lang="en-US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algn="bl" blurRad="6350" dir="5400000" endA="300" endPos="45500" rotWithShape="0" stA="55000" sy="-100000"/>
                </a:effectLst>
                <a:latin typeface="Akaash" pitchFamily="2" charset="0"/>
                <a:cs typeface="Akaash" pitchFamily="2" charset="0"/>
              </a:rPr>
              <a:t>DDS Accounting Aid</a:t>
            </a:r>
            <a:endParaRPr b="1" dirty="0" sz="3600" lang="en-GB">
              <a:ln>
                <a:solidFill>
                  <a:srgbClr val="00B050"/>
                </a:solidFill>
              </a:ln>
              <a:solidFill>
                <a:srgbClr val="7030A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algn="bl" blurRad="6350" dir="5400000" endA="300" endPos="45500" rotWithShape="0" stA="55000" sy="-100000"/>
              </a:effectLst>
              <a:latin typeface="Akaash" pitchFamily="2" charset="0"/>
              <a:cs typeface="Akaash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3000" fill="hold" id="6"/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2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2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24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3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3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3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4" grpId="0" animBg="1"/>
      <p:bldP spid="1048695" grpId="0"/>
      <p:bldP spid="1048696" grpId="0"/>
      <p:bldP spid="10486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extBox 3"/>
          <p:cNvSpPr txBox="1"/>
          <p:nvPr/>
        </p:nvSpPr>
        <p:spPr>
          <a:xfrm>
            <a:off x="1428728" y="954929"/>
            <a:ext cx="6572296" cy="830997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800" lang="bn-IN" u="sng" smtClean="0">
                <a:ln>
                  <a:solidFill>
                    <a:srgbClr val="00FF00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darshaLipiNormal" pitchFamily="2" charset="0"/>
              </a:rPr>
              <a:t>আজকের পাঠের বিষয় </a:t>
            </a:r>
            <a:endParaRPr b="1" dirty="0" sz="4800" lang="en-GB" u="sng">
              <a:ln>
                <a:solidFill>
                  <a:srgbClr val="00FF00"/>
                </a:solidFill>
              </a:ln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darshaLipiNormal" pitchFamily="2" charset="0"/>
            </a:endParaRPr>
          </a:p>
        </p:txBody>
      </p:sp>
      <p:sp>
        <p:nvSpPr>
          <p:cNvPr id="1048639" name="TextBox 4"/>
          <p:cNvSpPr txBox="1"/>
          <p:nvPr/>
        </p:nvSpPr>
        <p:spPr>
          <a:xfrm>
            <a:off x="1714480" y="2391313"/>
            <a:ext cx="6000792" cy="17424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bn-IN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reflection algn="bl" blurRad="6350" dir="5400000" dist="29997" endA="50" endPos="85000" rotWithShape="0" stA="55000" sy="-100000"/>
                </a:effectLst>
              </a:rPr>
              <a:t>হিসাববিজ্ঞান দ্বিতীয় পত্র</a:t>
            </a:r>
          </a:p>
          <a:p>
            <a:endParaRPr b="1" dirty="0" sz="2400" lang="bn-IN" smtClean="0">
              <a:ln>
                <a:solidFill>
                  <a:srgbClr val="00B0F0"/>
                </a:solidFill>
              </a:ln>
              <a:solidFill>
                <a:srgbClr val="7030A0"/>
              </a:solidFill>
              <a:effectLst>
                <a:reflection algn="bl" blurRad="6350" dir="5400000" dist="29997" endA="50" endPos="85000" rotWithShape="0" stA="55000" sy="-100000"/>
              </a:effectLst>
            </a:endParaRPr>
          </a:p>
          <a:p>
            <a:r>
              <a:rPr b="1" dirty="0" sz="4000" lang="bn-IN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reflection algn="bl" blurRad="6350" dir="5400000" dist="29997" endA="50" endPos="85000" rotWithShape="0" stA="55000" sy="-100000"/>
                </a:effectLst>
              </a:rPr>
              <a:t>শ্রেণি : একাদশ ও দ্বাদশ</a:t>
            </a:r>
            <a:endParaRPr b="1" dirty="0" sz="4000" lang="en-GB">
              <a:ln>
                <a:solidFill>
                  <a:srgbClr val="00B0F0"/>
                </a:solidFill>
              </a:ln>
              <a:solidFill>
                <a:srgbClr val="7030A0"/>
              </a:solidFill>
              <a:effectLst>
                <a:reflection algn="bl" blurRad="6350" dir="5400000" dist="29997" endA="50" endPos="85000" rotWithShape="0" stA="55000" sy="-100000"/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2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8" grpId="0"/>
      <p:bldP spid="10486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3"/>
          <p:cNvSpPr txBox="1"/>
          <p:nvPr/>
        </p:nvSpPr>
        <p:spPr>
          <a:xfrm>
            <a:off x="2571736" y="1097805"/>
            <a:ext cx="4286280" cy="830997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extrusionH="57150">
              <a:bevelT w="38100" h="38100" prst="slope"/>
            </a:sp3d>
          </a:bodyPr>
          <a:p>
            <a:pPr algn="ctr"/>
            <a:r>
              <a:rPr b="1" dirty="0" sz="4800" lang="bn-IN" smtClean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দ্বিতীয় অধ্যায়</a:t>
            </a:r>
            <a:endParaRPr b="1" dirty="0" sz="4800" lang="en-GB">
              <a:ln>
                <a:solidFill>
                  <a:srgbClr val="7030A0"/>
                </a:solidFill>
              </a:ln>
              <a:solidFill>
                <a:srgbClr val="0070C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48641" name="TextBox 4"/>
          <p:cNvSpPr txBox="1"/>
          <p:nvPr/>
        </p:nvSpPr>
        <p:spPr>
          <a:xfrm>
            <a:off x="1643042" y="2496917"/>
            <a:ext cx="607223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3600" lang="bn-IN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reflection algn="bl" blurRad="6350" dir="5400000" dist="29997" endA="900" endPos="60000" rotWithShape="0" stA="60000" sy="-100000"/>
                </a:effectLst>
              </a:rPr>
              <a:t>অংশীদারি ব্যবসায়ের হিসাব</a:t>
            </a:r>
            <a:endParaRPr b="1" dirty="0" sz="3600" lang="en-GB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reflection algn="bl" blurRad="6350" dir="5400000" dist="29997" endA="900" endPos="60000" rotWithShape="0" stA="60000" sy="-100000"/>
              </a:effectLst>
            </a:endParaRPr>
          </a:p>
        </p:txBody>
      </p:sp>
      <p:sp>
        <p:nvSpPr>
          <p:cNvPr id="1048642" name="TextBox 5"/>
          <p:cNvSpPr txBox="1"/>
          <p:nvPr/>
        </p:nvSpPr>
        <p:spPr>
          <a:xfrm>
            <a:off x="2571736" y="3772919"/>
            <a:ext cx="4286280" cy="584775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extrusionH="57150">
              <a:bevelT w="38100" h="38100" prst="slope"/>
            </a:sp3d>
          </a:bodyPr>
          <a:p>
            <a:pPr algn="ctr"/>
            <a:r>
              <a:rPr b="1" dirty="0" sz="3200" lang="bn-IN" smtClean="0">
                <a:ln>
                  <a:solidFill>
                    <a:srgbClr val="92D050"/>
                  </a:solidFill>
                </a:ln>
                <a:blipFill>
                  <a:blip xmlns:r="http://schemas.openxmlformats.org/officeDocument/2006/relationships" r:embed="rId1"/>
                  <a:tile algn="tl" flip="none" sx="100000" sy="100000" tx="0" ty="0"/>
                </a:blipFill>
                <a:effectLst>
                  <a:reflection algn="bl" blurRad="6350" dir="5400000" dist="29997" endA="900" endPos="60000" rotWithShape="0" stA="60000" sy="-100000"/>
                </a:effectLst>
              </a:rPr>
              <a:t>উত্তোলনের সুদ নির্নয়</a:t>
            </a:r>
            <a:endParaRPr b="1" dirty="0" sz="3200" lang="en-GB">
              <a:ln>
                <a:solidFill>
                  <a:srgbClr val="92D050"/>
                </a:solidFill>
              </a:ln>
              <a:blipFill>
                <a:blip xmlns:r="http://schemas.openxmlformats.org/officeDocument/2006/relationships" r:embed="rId1"/>
                <a:tile algn="tl" flip="none" sx="100000" sy="100000" tx="0" ty="0"/>
              </a:blipFill>
              <a:effectLst>
                <a:reflection algn="bl" blurRad="6350" dir="5400000" dist="29997" endA="900" endPos="60000" rotWithShape="0" stA="60000" sy="-100000"/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4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4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5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5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0" grpId="0"/>
      <p:bldP spid="1048641" grpId="0"/>
      <p:bldP spid="10486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extBox 3"/>
          <p:cNvSpPr txBox="1"/>
          <p:nvPr/>
        </p:nvSpPr>
        <p:spPr>
          <a:xfrm>
            <a:off x="2571736" y="1142984"/>
            <a:ext cx="4000528" cy="9550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5400" lang="bn-IN" smtClean="0">
                <a:blipFill>
                  <a:blip xmlns:r="http://schemas.openxmlformats.org/officeDocument/2006/relationships" r:embed="rId1"/>
                  <a:tile algn="tl" flip="none" sx="100000" sy="100000" tx="0" ty="0"/>
                </a:blipFill>
                <a:effectLst>
                  <a:reflection algn="bl" blurRad="6350" dir="5400000" dist="60007" endA="900" endPos="60000" rotWithShape="0" stA="60000" sy="-100000"/>
                </a:effectLst>
              </a:rPr>
              <a:t>শি</a:t>
            </a:r>
            <a:r>
              <a:rPr b="1" dirty="0" sz="5400" lang="en-US" err="1" smtClean="0">
                <a:blipFill>
                  <a:blip xmlns:r="http://schemas.openxmlformats.org/officeDocument/2006/relationships" r:embed="rId1"/>
                  <a:tile algn="tl" flip="none" sx="100000" sy="100000" tx="0" ty="0"/>
                </a:blipFill>
                <a:effectLst>
                  <a:reflection algn="bl" blurRad="6350" dir="5400000" dist="60007" endA="900" endPos="60000" rotWithShape="0" stA="60000" sy="-100000"/>
                </a:effectLst>
              </a:rPr>
              <a:t>খন</a:t>
            </a:r>
            <a:r>
              <a:rPr b="1" dirty="0" sz="5400" lang="bn-IN" smtClean="0">
                <a:blipFill>
                  <a:blip xmlns:r="http://schemas.openxmlformats.org/officeDocument/2006/relationships" r:embed="rId1"/>
                  <a:tile algn="tl" flip="none" sx="100000" sy="100000" tx="0" ty="0"/>
                </a:blipFill>
                <a:effectLst>
                  <a:reflection algn="bl" blurRad="6350" dir="5400000" dist="60007" endA="900" endPos="60000" rotWithShape="0" stA="60000" sy="-100000"/>
                </a:effectLst>
              </a:rPr>
              <a:t> ফল</a:t>
            </a:r>
            <a:endParaRPr b="1" dirty="0" sz="5400" lang="en-GB">
              <a:blipFill>
                <a:blip xmlns:r="http://schemas.openxmlformats.org/officeDocument/2006/relationships" r:embed="rId1"/>
                <a:tile algn="tl" flip="none" sx="100000" sy="100000" tx="0" ty="0"/>
              </a:blipFill>
              <a:effectLst>
                <a:reflection algn="bl" blurRad="6350" dir="5400000" dist="60007" endA="900" endPos="60000" rotWithShape="0" stA="60000" sy="-100000"/>
              </a:effectLst>
            </a:endParaRPr>
          </a:p>
        </p:txBody>
      </p:sp>
      <p:sp>
        <p:nvSpPr>
          <p:cNvPr id="1048644" name="TextBox 4"/>
          <p:cNvSpPr txBox="1"/>
          <p:nvPr/>
        </p:nvSpPr>
        <p:spPr>
          <a:xfrm>
            <a:off x="500034" y="3000372"/>
            <a:ext cx="8286808" cy="523220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extrusionH="57150">
              <a:bevelT w="38100" h="38100" prst="slope"/>
            </a:sp3d>
          </a:bodyPr>
          <a:p>
            <a:pPr algn="ctr"/>
            <a:r>
              <a:rPr b="1" dirty="0" sz="2800" lang="bn-IN" smtClean="0">
                <a:blipFill>
                  <a:blip xmlns:r="http://schemas.openxmlformats.org/officeDocument/2006/relationships" r:embed="rId2"/>
                  <a:tile algn="tl" flip="none" sx="100000" sy="100000" tx="0" ty="0"/>
                </a:blipFill>
                <a:effectLst>
                  <a:reflection algn="bl" blurRad="6350" dir="5400000" dist="29997" endA="900" endPos="60000" rotWithShape="0" stA="60000" sy="-100000"/>
                </a:effectLst>
              </a:rPr>
              <a:t>বিভিন্ন প্রকার উত্তোলনের সুদ নির্নয় করতে পারবে।</a:t>
            </a:r>
            <a:endParaRPr b="1" dirty="0" sz="2800" lang="en-GB">
              <a:blipFill>
                <a:blip xmlns:r="http://schemas.openxmlformats.org/officeDocument/2006/relationships" r:embed="rId2"/>
                <a:tile algn="tl" flip="none" sx="100000" sy="100000" tx="0" ty="0"/>
              </a:blipFill>
              <a:effectLst>
                <a:reflection algn="bl" blurRad="6350" dir="5400000" dist="29997" endA="900" endPos="60000" rotWithShape="0" stA="60000" sy="-100000"/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/>
      <p:bldP spid="10486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extBox 3"/>
          <p:cNvSpPr txBox="1"/>
          <p:nvPr/>
        </p:nvSpPr>
        <p:spPr>
          <a:xfrm>
            <a:off x="1500166" y="285728"/>
            <a:ext cx="607223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3600" lang="bn-IN" smtClean="0">
                <a:ln>
                  <a:solidFill>
                    <a:srgbClr val="FFC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algn="ctr" blurRad="60007" dir="7680000" dist="310007" kx="1300200" rotWithShape="0" sy="30000">
                    <a:prstClr val="black">
                      <a:alpha val="32000"/>
                    </a:prstClr>
                  </a:outerShdw>
                </a:effectLst>
              </a:rPr>
              <a:t>উত্তোলনের সুদ নির্নয়ের সূত্র :</a:t>
            </a:r>
            <a:endParaRPr b="1" dirty="0" sz="3600" lang="en-GB">
              <a:ln>
                <a:solidFill>
                  <a:srgbClr val="FFC000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algn="ctr" blurRad="60007" dir="7680000" dist="310007" kx="1300200" rotWithShape="0" sy="3000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0486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sp>
        <p:nvSpPr>
          <p:cNvPr id="104864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sp>
        <p:nvSpPr>
          <p:cNvPr id="10486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sp>
        <p:nvSpPr>
          <p:cNvPr id="10486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grpSp>
        <p:nvGrpSpPr>
          <p:cNvPr id="51" name="Group 22"/>
          <p:cNvGrpSpPr/>
          <p:nvPr/>
        </p:nvGrpSpPr>
        <p:grpSpPr>
          <a:xfrm>
            <a:off x="1142976" y="1071546"/>
            <a:ext cx="6858048" cy="1143008"/>
            <a:chOff x="1071538" y="1571612"/>
            <a:chExt cx="6858048" cy="1143008"/>
          </a:xfrm>
        </p:grpSpPr>
        <p:sp>
          <p:nvSpPr>
            <p:cNvPr id="1048650" name="TextBox 4"/>
            <p:cNvSpPr txBox="1"/>
            <p:nvPr/>
          </p:nvSpPr>
          <p:spPr>
            <a:xfrm>
              <a:off x="1071538" y="1571612"/>
              <a:ext cx="6858048" cy="1043939"/>
            </a:xfrm>
            <a:prstGeom prst="rect"/>
            <a:noFill/>
          </p:spPr>
          <p:txBody>
            <a:bodyPr rtlCol="0" wrap="square">
              <a:spAutoFit/>
            </a:bodyPr>
            <a:p>
              <a:pPr indent="-342900" marL="342900">
                <a:buFont typeface="Wingdings" pitchFamily="2" charset="2"/>
                <a:buChar char="v"/>
              </a:pPr>
              <a:r>
                <a:rPr b="1" dirty="0" sz="2000" lang="bn-IN" smtClean="0">
                  <a:solidFill>
                    <a:srgbClr val="FF0000"/>
                  </a:solidFill>
                </a:rPr>
                <a:t>সারা বছর ধরে উত্তোলন করলে :</a:t>
              </a:r>
            </a:p>
            <a:p>
              <a:pPr indent="-342900" marL="342900"/>
              <a:endParaRPr b="1" dirty="0" sz="2000" lang="bn-IN" smtClean="0">
                <a:solidFill>
                  <a:srgbClr val="FF0000"/>
                </a:solidFill>
              </a:endParaRPr>
            </a:p>
            <a:p>
              <a:pPr indent="-342900" marL="342900"/>
              <a:r>
                <a:rPr b="1" dirty="0" sz="2000" lang="bn-IN" smtClean="0">
                  <a:solidFill>
                    <a:srgbClr val="FF0000"/>
                  </a:solidFill>
                </a:rPr>
                <a:t> উত্তোলনের সুদ = </a:t>
              </a:r>
              <a:endParaRPr b="1" dirty="0" sz="2000" lang="en-GB">
                <a:solidFill>
                  <a:srgbClr val="FF0000"/>
                </a:solidFill>
              </a:endParaRPr>
            </a:p>
          </p:txBody>
        </p:sp>
        <p:pic>
          <p:nvPicPr>
            <p:cNvPr id="2097153" name="Picture 7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24230" y="2152645"/>
              <a:ext cx="3848100" cy="561975"/>
            </a:xfrm>
            <a:prstGeom prst="rect"/>
            <a:noFill/>
          </p:spPr>
        </p:pic>
      </p:grpSp>
      <p:sp>
        <p:nvSpPr>
          <p:cNvPr id="104865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grpSp>
        <p:nvGrpSpPr>
          <p:cNvPr id="52" name="Group 26"/>
          <p:cNvGrpSpPr/>
          <p:nvPr/>
        </p:nvGrpSpPr>
        <p:grpSpPr>
          <a:xfrm>
            <a:off x="1142976" y="2357430"/>
            <a:ext cx="6858048" cy="1071570"/>
            <a:chOff x="1214414" y="3286124"/>
            <a:chExt cx="6858048" cy="1071570"/>
          </a:xfrm>
        </p:grpSpPr>
        <p:sp>
          <p:nvSpPr>
            <p:cNvPr id="1048652" name="TextBox 23"/>
            <p:cNvSpPr txBox="1"/>
            <p:nvPr/>
          </p:nvSpPr>
          <p:spPr>
            <a:xfrm>
              <a:off x="1214414" y="3286124"/>
              <a:ext cx="6715172" cy="1043939"/>
            </a:xfrm>
            <a:prstGeom prst="rect"/>
            <a:noFill/>
          </p:spPr>
          <p:txBody>
            <a:bodyPr rtlCol="0" wrap="square">
              <a:spAutoFit/>
            </a:bodyPr>
            <a:p>
              <a:pPr>
                <a:buFont typeface="Wingdings" pitchFamily="2" charset="2"/>
                <a:buChar char="v"/>
              </a:pPr>
              <a:r>
                <a:rPr dirty="0" lang="bn-IN" smtClean="0"/>
                <a:t> </a:t>
              </a:r>
              <a:r>
                <a:rPr b="1" dirty="0" sz="2000" lang="bn-IN" smtClean="0">
                  <a:solidFill>
                    <a:srgbClr val="00B050"/>
                  </a:solidFill>
                </a:rPr>
                <a:t>প্রতি মাসের প্রথম তারিখে উত্তোলন করলে :</a:t>
              </a:r>
            </a:p>
            <a:p>
              <a:endParaRPr b="1" dirty="0" sz="2000" lang="bn-IN" smtClean="0">
                <a:solidFill>
                  <a:srgbClr val="00B050"/>
                </a:solidFill>
              </a:endParaRPr>
            </a:p>
            <a:p>
              <a:r>
                <a:rPr b="1" dirty="0" sz="2000" lang="bn-IN" smtClean="0">
                  <a:solidFill>
                    <a:srgbClr val="00B050"/>
                  </a:solidFill>
                </a:rPr>
                <a:t>উত্তোলনের সুদ = </a:t>
              </a:r>
              <a:endParaRPr b="1" dirty="0" sz="2000" lang="en-GB">
                <a:solidFill>
                  <a:srgbClr val="00B050"/>
                </a:solidFill>
              </a:endParaRPr>
            </a:p>
          </p:txBody>
        </p:sp>
        <p:pic>
          <p:nvPicPr>
            <p:cNvPr id="2097154" name="Picture 9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2337" y="3814769"/>
              <a:ext cx="4810125" cy="542925"/>
            </a:xfrm>
            <a:prstGeom prst="rect"/>
            <a:noFill/>
          </p:spPr>
        </p:pic>
      </p:grpSp>
      <p:sp>
        <p:nvSpPr>
          <p:cNvPr id="104865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grpSp>
        <p:nvGrpSpPr>
          <p:cNvPr id="53" name="Group 32"/>
          <p:cNvGrpSpPr/>
          <p:nvPr/>
        </p:nvGrpSpPr>
        <p:grpSpPr>
          <a:xfrm>
            <a:off x="1214414" y="3643314"/>
            <a:ext cx="7000924" cy="1043939"/>
            <a:chOff x="1142976" y="4357694"/>
            <a:chExt cx="7000924" cy="1043939"/>
          </a:xfrm>
        </p:grpSpPr>
        <p:sp>
          <p:nvSpPr>
            <p:cNvPr id="1048654" name="Rectangle 29"/>
            <p:cNvSpPr/>
            <p:nvPr/>
          </p:nvSpPr>
          <p:spPr>
            <a:xfrm>
              <a:off x="1142976" y="4357694"/>
              <a:ext cx="7000924" cy="1043939"/>
            </a:xfrm>
            <a:prstGeom prst="rect"/>
          </p:spPr>
          <p:txBody>
            <a:bodyPr wrap="square">
              <a:spAutoFit/>
            </a:bodyPr>
            <a:p>
              <a:pPr>
                <a:buFont typeface="Wingdings" pitchFamily="2" charset="2"/>
                <a:buChar char="v"/>
              </a:pPr>
              <a:r>
                <a:rPr b="1" dirty="0" sz="2000" lang="bn-IN" smtClean="0">
                  <a:solidFill>
                    <a:srgbClr val="7030A0"/>
                  </a:solidFill>
                </a:rPr>
                <a:t> প্রতি মাসের মাঝামাঝি সময়ে উত্তোলন করলে :</a:t>
              </a:r>
            </a:p>
            <a:p>
              <a:endParaRPr b="1" dirty="0" sz="2000" lang="bn-IN" smtClean="0">
                <a:solidFill>
                  <a:srgbClr val="7030A0"/>
                </a:solidFill>
              </a:endParaRPr>
            </a:p>
            <a:p>
              <a:r>
                <a:rPr b="1" dirty="0" sz="2000" lang="bn-IN" smtClean="0">
                  <a:solidFill>
                    <a:srgbClr val="7030A0"/>
                  </a:solidFill>
                </a:rPr>
                <a:t>উত্তোলনের সুদ  = </a:t>
              </a:r>
              <a:endParaRPr b="1" dirty="0" sz="2000" lang="en-GB">
                <a:solidFill>
                  <a:srgbClr val="7030A0"/>
                </a:solidFill>
              </a:endParaRPr>
            </a:p>
          </p:txBody>
        </p:sp>
        <p:pic>
          <p:nvPicPr>
            <p:cNvPr id="2097155" name="Picture 11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86116" y="4857760"/>
              <a:ext cx="4857750" cy="542925"/>
            </a:xfrm>
            <a:prstGeom prst="rect"/>
            <a:noFill/>
          </p:spPr>
        </p:pic>
      </p:grpSp>
      <p:sp>
        <p:nvSpPr>
          <p:cNvPr id="104865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grpSp>
        <p:nvGrpSpPr>
          <p:cNvPr id="54" name="Group 36"/>
          <p:cNvGrpSpPr/>
          <p:nvPr/>
        </p:nvGrpSpPr>
        <p:grpSpPr>
          <a:xfrm>
            <a:off x="1285852" y="5072074"/>
            <a:ext cx="7000924" cy="1043939"/>
            <a:chOff x="1285852" y="5072074"/>
            <a:chExt cx="7000924" cy="1043939"/>
          </a:xfrm>
        </p:grpSpPr>
        <p:sp>
          <p:nvSpPr>
            <p:cNvPr id="1048656" name="Rectangle 33"/>
            <p:cNvSpPr/>
            <p:nvPr/>
          </p:nvSpPr>
          <p:spPr>
            <a:xfrm>
              <a:off x="1285852" y="5072074"/>
              <a:ext cx="7000924" cy="1043939"/>
            </a:xfrm>
            <a:prstGeom prst="rect"/>
          </p:spPr>
          <p:txBody>
            <a:bodyPr wrap="square">
              <a:spAutoFit/>
            </a:bodyPr>
            <a:p>
              <a:pPr>
                <a:buFont typeface="Wingdings" pitchFamily="2" charset="2"/>
                <a:buChar char="v"/>
              </a:pPr>
              <a:r>
                <a:rPr b="1" dirty="0" sz="2000" lang="bn-IN" smtClean="0">
                  <a:solidFill>
                    <a:srgbClr val="00B0F0"/>
                  </a:solidFill>
                </a:rPr>
                <a:t> প্রতি মাসের শেষ তারিখে উত্তোলন করলে :</a:t>
              </a:r>
            </a:p>
            <a:p>
              <a:endParaRPr b="1" dirty="0" sz="2000" lang="bn-IN" smtClean="0">
                <a:solidFill>
                  <a:srgbClr val="00B0F0"/>
                </a:solidFill>
              </a:endParaRPr>
            </a:p>
            <a:p>
              <a:r>
                <a:rPr b="1" dirty="0" sz="2000" lang="bn-IN" smtClean="0">
                  <a:solidFill>
                    <a:srgbClr val="00B0F0"/>
                  </a:solidFill>
                </a:rPr>
                <a:t>উত্তোলনের সুদ  = </a:t>
              </a:r>
              <a:endParaRPr b="1" dirty="0" sz="2000" lang="en-GB">
                <a:solidFill>
                  <a:srgbClr val="00B0F0"/>
                </a:solidFill>
              </a:endParaRPr>
            </a:p>
          </p:txBody>
        </p:sp>
        <p:pic>
          <p:nvPicPr>
            <p:cNvPr id="2097156" name="Picture 13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8992" y="5572140"/>
              <a:ext cx="4762500" cy="542925"/>
            </a:xfrm>
            <a:prstGeom prst="rect"/>
            <a:noFill/>
          </p:spPr>
        </p:pic>
      </p:grp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4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5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3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8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3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31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6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38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39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extBox 3"/>
          <p:cNvSpPr txBox="1"/>
          <p:nvPr/>
        </p:nvSpPr>
        <p:spPr>
          <a:xfrm>
            <a:off x="1357290" y="272457"/>
            <a:ext cx="6858048" cy="584775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extrusionH="57150">
              <a:bevelT w="57150" h="38100" prst="hardEdge"/>
            </a:sp3d>
          </a:bodyPr>
          <a:p>
            <a:pPr algn="ctr"/>
            <a:r>
              <a:rPr b="1" dirty="0" sz="3200" lang="bn-IN" smtClean="0">
                <a:blipFill>
                  <a:blip xmlns:r="http://schemas.openxmlformats.org/officeDocument/2006/relationships" r:embed="rId1"/>
                  <a:tile algn="tl" flip="none" sx="100000" sy="100000" tx="0" ty="0"/>
                </a:blipFill>
                <a:effectLst>
                  <a:outerShdw algn="bl" blurRad="60007" dir="15000000" dist="200025" kx="-1800000" rotWithShape="0" sy="30000">
                    <a:prstClr val="black">
                      <a:alpha val="32000"/>
                    </a:prstClr>
                  </a:outerShdw>
                </a:effectLst>
              </a:rPr>
              <a:t>গানিতিক সমস্যা :</a:t>
            </a:r>
            <a:endParaRPr b="1" dirty="0" sz="3200" lang="en-GB">
              <a:blipFill>
                <a:blip xmlns:r="http://schemas.openxmlformats.org/officeDocument/2006/relationships" r:embed="rId1"/>
                <a:tile algn="tl" flip="none" sx="100000" sy="100000" tx="0" ty="0"/>
              </a:blipFill>
              <a:effectLst>
                <a:outerShdw algn="bl" blurRad="60007" dir="15000000" dist="200025" kx="-1800000" rotWithShape="0" sy="3000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048658" name="TextBox 4"/>
          <p:cNvSpPr txBox="1"/>
          <p:nvPr/>
        </p:nvSpPr>
        <p:spPr>
          <a:xfrm>
            <a:off x="571472" y="1214422"/>
            <a:ext cx="8286808" cy="6756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buFont typeface="Wingdings" pitchFamily="2" charset="2"/>
              <a:buChar char="v"/>
            </a:pPr>
            <a:r>
              <a:rPr b="1" dirty="0" lang="bn-IN" smtClean="0">
                <a:solidFill>
                  <a:srgbClr val="7030A0"/>
                </a:solidFill>
              </a:rPr>
              <a:t> জলি ও মলি দুই জন অংশীদার । তারা সারা বছর ধরে যথাক্রমে ১৫,০০০ টাকা ও ২০,০০০ টাকা  উত্তোলন করেন। উত্তোলনের সুদের হার ৮% হলে প্রত্যেকের উত্তোলনের সুদ নির্নয় কর।</a:t>
            </a:r>
            <a:endParaRPr b="1" dirty="0" lang="en-GB">
              <a:solidFill>
                <a:srgbClr val="7030A0"/>
              </a:solidFill>
            </a:endParaRPr>
          </a:p>
        </p:txBody>
      </p:sp>
      <p:sp>
        <p:nvSpPr>
          <p:cNvPr id="1048659" name="TextBox 5"/>
          <p:cNvSpPr txBox="1"/>
          <p:nvPr/>
        </p:nvSpPr>
        <p:spPr>
          <a:xfrm>
            <a:off x="760581" y="2130974"/>
            <a:ext cx="894080" cy="383540"/>
          </a:xfrm>
          <a:prstGeom prst="rect"/>
          <a:noFill/>
        </p:spPr>
        <p:txBody>
          <a:bodyPr rtlCol="0" wrap="none">
            <a:spAutoFit/>
          </a:bodyPr>
          <a:p>
            <a:r>
              <a:rPr b="1" dirty="0" lang="bn-IN" smtClean="0">
                <a:solidFill>
                  <a:schemeClr val="accent6">
                    <a:lumMod val="75000"/>
                  </a:schemeClr>
                </a:solidFill>
              </a:rPr>
              <a:t>সমাধান :</a:t>
            </a:r>
            <a:endParaRPr b="1" dirty="0"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48660" name="TextBox 6"/>
          <p:cNvSpPr txBox="1"/>
          <p:nvPr/>
        </p:nvSpPr>
        <p:spPr>
          <a:xfrm>
            <a:off x="1142976" y="2845354"/>
            <a:ext cx="6215106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bn-IN" smtClean="0">
                <a:solidFill>
                  <a:srgbClr val="FF0000"/>
                </a:solidFill>
              </a:rPr>
              <a:t>উত্তোলনের সুদ = </a:t>
            </a:r>
            <a:endParaRPr dirty="0" lang="en-GB">
              <a:solidFill>
                <a:srgbClr val="FF0000"/>
              </a:solidFill>
            </a:endParaRPr>
          </a:p>
        </p:txBody>
      </p:sp>
      <p:pic>
        <p:nvPicPr>
          <p:cNvPr id="2097157" name="Picture 7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8478" y="2714620"/>
            <a:ext cx="3848100" cy="571504"/>
          </a:xfrm>
          <a:prstGeom prst="rect"/>
          <a:noFill/>
        </p:spPr>
      </p:pic>
      <p:sp>
        <p:nvSpPr>
          <p:cNvPr id="1048661" name="TextBox 9"/>
          <p:cNvSpPr txBox="1"/>
          <p:nvPr/>
        </p:nvSpPr>
        <p:spPr>
          <a:xfrm>
            <a:off x="1357290" y="4000504"/>
            <a:ext cx="2428892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bn-IN" smtClean="0">
                <a:solidFill>
                  <a:srgbClr val="FF0000"/>
                </a:solidFill>
              </a:rPr>
              <a:t>জলি = </a:t>
            </a:r>
            <a:endParaRPr dirty="0" lang="en-GB">
              <a:solidFill>
                <a:srgbClr val="FF0000"/>
              </a:solidFill>
            </a:endParaRPr>
          </a:p>
        </p:txBody>
      </p:sp>
      <p:sp>
        <p:nvSpPr>
          <p:cNvPr id="10486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pic>
        <p:nvPicPr>
          <p:cNvPr id="2097158" name="Picture 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929066"/>
            <a:ext cx="1524000" cy="514350"/>
          </a:xfrm>
          <a:prstGeom prst="rect"/>
          <a:noFill/>
        </p:spPr>
      </p:pic>
      <p:sp>
        <p:nvSpPr>
          <p:cNvPr id="1048663" name="TextBox 12"/>
          <p:cNvSpPr txBox="1"/>
          <p:nvPr/>
        </p:nvSpPr>
        <p:spPr>
          <a:xfrm>
            <a:off x="3714744" y="4000504"/>
            <a:ext cx="1211581" cy="383539"/>
          </a:xfrm>
          <a:prstGeom prst="rect"/>
          <a:noFill/>
        </p:spPr>
        <p:txBody>
          <a:bodyPr rtlCol="0" wrap="none">
            <a:spAutoFit/>
          </a:bodyPr>
          <a:p>
            <a:r>
              <a:rPr dirty="0" lang="bn-IN" smtClean="0">
                <a:solidFill>
                  <a:srgbClr val="FF0000"/>
                </a:solidFill>
              </a:rPr>
              <a:t>= ৬০০ টাকা</a:t>
            </a:r>
            <a:endParaRPr dirty="0" lang="en-GB">
              <a:solidFill>
                <a:srgbClr val="FF0000"/>
              </a:solidFill>
            </a:endParaRPr>
          </a:p>
        </p:txBody>
      </p:sp>
      <p:sp>
        <p:nvSpPr>
          <p:cNvPr id="1048664" name="TextBox 13"/>
          <p:cNvSpPr txBox="1"/>
          <p:nvPr/>
        </p:nvSpPr>
        <p:spPr>
          <a:xfrm>
            <a:off x="1428728" y="4857760"/>
            <a:ext cx="250033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bn-IN" smtClean="0">
                <a:solidFill>
                  <a:srgbClr val="FF0000"/>
                </a:solidFill>
              </a:rPr>
              <a:t>মলি=</a:t>
            </a:r>
            <a:endParaRPr dirty="0" lang="en-GB">
              <a:solidFill>
                <a:srgbClr val="FF0000"/>
              </a:solidFill>
            </a:endParaRPr>
          </a:p>
        </p:txBody>
      </p:sp>
      <p:sp>
        <p:nvSpPr>
          <p:cNvPr id="10486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pic>
        <p:nvPicPr>
          <p:cNvPr id="2097159" name="Picture 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786322"/>
            <a:ext cx="1533525" cy="504825"/>
          </a:xfrm>
          <a:prstGeom prst="rect"/>
          <a:noFill/>
        </p:spPr>
      </p:pic>
      <p:sp>
        <p:nvSpPr>
          <p:cNvPr id="1048666" name="TextBox 16"/>
          <p:cNvSpPr txBox="1"/>
          <p:nvPr/>
        </p:nvSpPr>
        <p:spPr>
          <a:xfrm>
            <a:off x="3714744" y="4845618"/>
            <a:ext cx="1500198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bn-IN" smtClean="0">
                <a:solidFill>
                  <a:srgbClr val="FF0000"/>
                </a:solidFill>
              </a:rPr>
              <a:t>= ৮০০ টাকা</a:t>
            </a:r>
            <a:endParaRPr dirty="0"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4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9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0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5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7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8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3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35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36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1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2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7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8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3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4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9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0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>
                      <p:stCondLst>
                        <p:cond delay="indefinite"/>
                      </p:stCondLst>
                      <p:childTnLst>
                        <p:par>
                          <p:cTn fill="hold" id="62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5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6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1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2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7" grpId="0"/>
      <p:bldP spid="1048658" grpId="0"/>
      <p:bldP spid="1048659" grpId="0"/>
      <p:bldP spid="1048661" grpId="0"/>
      <p:bldP spid="1048663" grpId="0"/>
      <p:bldP spid="1048664" grpId="0"/>
      <p:bldP spid="10486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4"/>
          <p:cNvSpPr/>
          <p:nvPr/>
        </p:nvSpPr>
        <p:spPr>
          <a:xfrm>
            <a:off x="357158" y="500042"/>
            <a:ext cx="8429684" cy="967739"/>
          </a:xfrm>
          <a:prstGeom prst="rect"/>
        </p:spPr>
        <p:txBody>
          <a:bodyPr wrap="square">
            <a:spAutoFit/>
          </a:bodyPr>
          <a:p>
            <a:pPr algn="just">
              <a:buFont typeface="Wingdings" pitchFamily="2" charset="2"/>
              <a:buChar char="v"/>
            </a:pPr>
            <a:r>
              <a:rPr b="1" dirty="0" lang="bn-IN" smtClean="0">
                <a:solidFill>
                  <a:srgbClr val="7030A0"/>
                </a:solidFill>
              </a:rPr>
              <a:t> সানি ও জনি  দুই জন অংশীদার । তারা প্রতি মাসের প্রথম তারিখে </a:t>
            </a:r>
            <a:r>
              <a:rPr b="1" dirty="0" lang="bn-IN" smtClean="0">
                <a:solidFill>
                  <a:srgbClr val="7030A0"/>
                </a:solidFill>
              </a:rPr>
              <a:t>যথাক্রমে</a:t>
            </a:r>
          </a:p>
          <a:p>
            <a:pPr algn="just"/>
            <a:r>
              <a:rPr b="1" dirty="0" lang="bn-IN" smtClean="0">
                <a:solidFill>
                  <a:srgbClr val="7030A0"/>
                </a:solidFill>
              </a:rPr>
              <a:t>৫,০০০ </a:t>
            </a:r>
            <a:r>
              <a:rPr b="1" dirty="0" lang="bn-IN" smtClean="0">
                <a:solidFill>
                  <a:srgbClr val="7030A0"/>
                </a:solidFill>
              </a:rPr>
              <a:t>টাকা ও ৬,০০০ টাকা  উত্তোলন করেন। উত্তোলনের সুদের হার ৮% হলে প্রত্যেকের উত্তোলনের সুদ নির্নয় কর।</a:t>
            </a:r>
            <a:endParaRPr b="1" dirty="0" lang="en-GB">
              <a:solidFill>
                <a:srgbClr val="7030A0"/>
              </a:solidFill>
            </a:endParaRPr>
          </a:p>
        </p:txBody>
      </p:sp>
      <p:sp>
        <p:nvSpPr>
          <p:cNvPr id="1048668" name="Rectangle 6"/>
          <p:cNvSpPr/>
          <p:nvPr/>
        </p:nvSpPr>
        <p:spPr>
          <a:xfrm>
            <a:off x="642910" y="1702346"/>
            <a:ext cx="894080" cy="383540"/>
          </a:xfrm>
          <a:prstGeom prst="rect"/>
        </p:spPr>
        <p:txBody>
          <a:bodyPr wrap="none">
            <a:spAutoFit/>
          </a:bodyPr>
          <a:p>
            <a:r>
              <a:rPr b="1" dirty="0" lang="bn-IN" smtClean="0">
                <a:solidFill>
                  <a:schemeClr val="accent6">
                    <a:lumMod val="75000"/>
                  </a:schemeClr>
                </a:solidFill>
              </a:rPr>
              <a:t>সমাধান :</a:t>
            </a:r>
            <a:endParaRPr b="1" dirty="0"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48669" name="Rectangle 7"/>
          <p:cNvSpPr/>
          <p:nvPr/>
        </p:nvSpPr>
        <p:spPr>
          <a:xfrm>
            <a:off x="1149481" y="2357430"/>
            <a:ext cx="1541780" cy="383539"/>
          </a:xfrm>
          <a:prstGeom prst="rect"/>
        </p:spPr>
        <p:txBody>
          <a:bodyPr wrap="none">
            <a:spAutoFit/>
          </a:bodyPr>
          <a:p>
            <a:r>
              <a:rPr b="1" dirty="0" lang="bn-IN" smtClean="0">
                <a:solidFill>
                  <a:srgbClr val="00B050"/>
                </a:solidFill>
              </a:rPr>
              <a:t>উত্তোলনের সুদ = </a:t>
            </a:r>
            <a:endParaRPr b="1" dirty="0" lang="en-GB">
              <a:solidFill>
                <a:srgbClr val="00B050"/>
              </a:solidFill>
            </a:endParaRPr>
          </a:p>
        </p:txBody>
      </p:sp>
      <p:pic>
        <p:nvPicPr>
          <p:cNvPr id="2097160" name="Picture 9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23" y="2243133"/>
            <a:ext cx="4810125" cy="542925"/>
          </a:xfrm>
          <a:prstGeom prst="rect"/>
          <a:noFill/>
        </p:spPr>
      </p:pic>
      <p:sp>
        <p:nvSpPr>
          <p:cNvPr id="1048670" name="TextBox 9"/>
          <p:cNvSpPr txBox="1"/>
          <p:nvPr/>
        </p:nvSpPr>
        <p:spPr>
          <a:xfrm>
            <a:off x="1357290" y="3786190"/>
            <a:ext cx="857256" cy="369332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lang="bn-IN" smtClean="0">
                <a:solidFill>
                  <a:srgbClr val="00B050"/>
                </a:solidFill>
              </a:rPr>
              <a:t>সানি </a:t>
            </a:r>
            <a:r>
              <a:rPr b="1" dirty="0" lang="en-GB" smtClean="0">
                <a:solidFill>
                  <a:srgbClr val="00B050"/>
                </a:solidFill>
              </a:rPr>
              <a:t>=</a:t>
            </a:r>
            <a:endParaRPr b="1" dirty="0" lang="en-GB">
              <a:solidFill>
                <a:srgbClr val="00B050"/>
              </a:solidFill>
            </a:endParaRPr>
          </a:p>
        </p:txBody>
      </p:sp>
      <p:sp>
        <p:nvSpPr>
          <p:cNvPr id="10486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pic>
        <p:nvPicPr>
          <p:cNvPr id="2097161" name="Picture 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714752"/>
            <a:ext cx="1704975" cy="504825"/>
          </a:xfrm>
          <a:prstGeom prst="rect"/>
          <a:noFill/>
        </p:spPr>
      </p:pic>
      <p:sp>
        <p:nvSpPr>
          <p:cNvPr id="1048672" name="TextBox 12"/>
          <p:cNvSpPr txBox="1"/>
          <p:nvPr/>
        </p:nvSpPr>
        <p:spPr>
          <a:xfrm>
            <a:off x="4000496" y="3786190"/>
            <a:ext cx="178595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GB" smtClean="0">
                <a:solidFill>
                  <a:srgbClr val="00B050"/>
                </a:solidFill>
              </a:rPr>
              <a:t>=</a:t>
            </a:r>
            <a:r>
              <a:rPr dirty="0" lang="bn-IN" smtClean="0">
                <a:solidFill>
                  <a:srgbClr val="00B050"/>
                </a:solidFill>
              </a:rPr>
              <a:t> ২</a:t>
            </a:r>
            <a:r>
              <a:rPr dirty="0" lang="en-US" smtClean="0">
                <a:solidFill>
                  <a:srgbClr val="00B050"/>
                </a:solidFill>
              </a:rPr>
              <a:t>,</a:t>
            </a:r>
            <a:r>
              <a:rPr dirty="0" lang="bn-IN" smtClean="0">
                <a:solidFill>
                  <a:srgbClr val="00B050"/>
                </a:solidFill>
              </a:rPr>
              <a:t>৬০০ টাকা</a:t>
            </a:r>
            <a:endParaRPr dirty="0" lang="en-GB">
              <a:solidFill>
                <a:srgbClr val="00B050"/>
              </a:solidFill>
            </a:endParaRPr>
          </a:p>
        </p:txBody>
      </p:sp>
      <p:sp>
        <p:nvSpPr>
          <p:cNvPr id="1048673" name="TextBox 13"/>
          <p:cNvSpPr txBox="1"/>
          <p:nvPr/>
        </p:nvSpPr>
        <p:spPr>
          <a:xfrm>
            <a:off x="1357746" y="4786322"/>
            <a:ext cx="856800" cy="38354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lang="bn-IN" smtClean="0">
                <a:solidFill>
                  <a:srgbClr val="00B050"/>
                </a:solidFill>
              </a:rPr>
              <a:t>জনি </a:t>
            </a:r>
            <a:r>
              <a:rPr b="1" dirty="0" lang="en-GB" smtClean="0">
                <a:solidFill>
                  <a:srgbClr val="00B050"/>
                </a:solidFill>
              </a:rPr>
              <a:t>=</a:t>
            </a:r>
            <a:endParaRPr b="1" dirty="0" lang="en-GB">
              <a:solidFill>
                <a:srgbClr val="00B050"/>
              </a:solidFill>
            </a:endParaRPr>
          </a:p>
        </p:txBody>
      </p:sp>
      <p:sp>
        <p:nvSpPr>
          <p:cNvPr id="10486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pic>
        <p:nvPicPr>
          <p:cNvPr id="2097162" name="Picture 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714884"/>
            <a:ext cx="1695450" cy="504825"/>
          </a:xfrm>
          <a:prstGeom prst="rect"/>
          <a:noFill/>
        </p:spPr>
      </p:pic>
      <p:sp>
        <p:nvSpPr>
          <p:cNvPr id="1048675" name="TextBox 16"/>
          <p:cNvSpPr txBox="1"/>
          <p:nvPr/>
        </p:nvSpPr>
        <p:spPr>
          <a:xfrm>
            <a:off x="3929058" y="4786322"/>
            <a:ext cx="178595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GB" smtClean="0">
                <a:solidFill>
                  <a:srgbClr val="00B050"/>
                </a:solidFill>
              </a:rPr>
              <a:t>=</a:t>
            </a:r>
            <a:r>
              <a:rPr dirty="0" lang="bn-IN" smtClean="0">
                <a:solidFill>
                  <a:srgbClr val="00B050"/>
                </a:solidFill>
              </a:rPr>
              <a:t> </a:t>
            </a:r>
            <a:r>
              <a:rPr dirty="0" lang="en-US" smtClean="0">
                <a:solidFill>
                  <a:srgbClr val="00B050"/>
                </a:solidFill>
              </a:rPr>
              <a:t>৩,১২</a:t>
            </a:r>
            <a:r>
              <a:rPr dirty="0" lang="bn-IN" smtClean="0">
                <a:solidFill>
                  <a:srgbClr val="00B050"/>
                </a:solidFill>
              </a:rPr>
              <a:t>০ টাকা</a:t>
            </a:r>
            <a:endParaRPr dirty="0" lang="en-GB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8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1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16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1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18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24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25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26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3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3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34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4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4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4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48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4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5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56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5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58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64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65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66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7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7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74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8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8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autoRev="1" decel="100000" dur="200" fill="hold" id="8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7" grpId="0"/>
      <p:bldP spid="1048668" grpId="0"/>
      <p:bldP spid="1048669" grpId="0"/>
      <p:bldP spid="1048670" grpId="0"/>
      <p:bldP spid="1048672" grpId="0"/>
      <p:bldP spid="1048673" grpId="0"/>
      <p:bldP spid="10486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Rectangle 3"/>
          <p:cNvSpPr/>
          <p:nvPr/>
        </p:nvSpPr>
        <p:spPr>
          <a:xfrm>
            <a:off x="571472" y="428604"/>
            <a:ext cx="8072494" cy="967740"/>
          </a:xfrm>
          <a:prstGeom prst="rect"/>
        </p:spPr>
        <p:txBody>
          <a:bodyPr wrap="square">
            <a:spAutoFit/>
          </a:bodyPr>
          <a:p>
            <a:pPr algn="just">
              <a:buFont typeface="Wingdings" pitchFamily="2" charset="2"/>
              <a:buChar char="v"/>
            </a:pPr>
            <a:r>
              <a:rPr b="1" dirty="0" lang="bn-IN" smtClean="0">
                <a:solidFill>
                  <a:srgbClr val="00B050"/>
                </a:solidFill>
              </a:rPr>
              <a:t> সনি ও মনি  দুই জন অংশীদার । তারা প্রতি মাসের মাঝামাঝি সময়ে </a:t>
            </a:r>
            <a:r>
              <a:rPr b="1" dirty="0" lang="bn-IN" smtClean="0">
                <a:solidFill>
                  <a:srgbClr val="00B050"/>
                </a:solidFill>
              </a:rPr>
              <a:t>যথাক্রমে</a:t>
            </a:r>
          </a:p>
          <a:p>
            <a:pPr algn="just"/>
            <a:r>
              <a:rPr b="1" dirty="0" lang="bn-IN" smtClean="0">
                <a:solidFill>
                  <a:srgbClr val="00B050"/>
                </a:solidFill>
              </a:rPr>
              <a:t>৩,০০০ </a:t>
            </a:r>
            <a:r>
              <a:rPr b="1" dirty="0" lang="bn-IN" smtClean="0">
                <a:solidFill>
                  <a:srgbClr val="00B050"/>
                </a:solidFill>
              </a:rPr>
              <a:t>টাকা ও ৪,০০০ টাকা  উত্তোলন করেন। উত্তোলনের সুদের হার ৮% হলে প্রত্যেকের উত্তোলনের সুদ নির্নয় কর।</a:t>
            </a:r>
            <a:endParaRPr b="1" dirty="0" lang="en-GB">
              <a:solidFill>
                <a:srgbClr val="00B050"/>
              </a:solidFill>
            </a:endParaRPr>
          </a:p>
        </p:txBody>
      </p:sp>
      <p:sp>
        <p:nvSpPr>
          <p:cNvPr id="1048677" name="TextBox 4"/>
          <p:cNvSpPr txBox="1"/>
          <p:nvPr/>
        </p:nvSpPr>
        <p:spPr>
          <a:xfrm>
            <a:off x="689143" y="1571612"/>
            <a:ext cx="894080" cy="383540"/>
          </a:xfrm>
          <a:prstGeom prst="rect"/>
          <a:noFill/>
        </p:spPr>
        <p:txBody>
          <a:bodyPr rtlCol="0" wrap="none">
            <a:spAutoFit/>
          </a:bodyPr>
          <a:p>
            <a:r>
              <a:rPr b="1" dirty="0" lang="bn-IN" smtClean="0">
                <a:solidFill>
                  <a:schemeClr val="accent6">
                    <a:lumMod val="75000"/>
                  </a:schemeClr>
                </a:solidFill>
              </a:rPr>
              <a:t>সমাধান :</a:t>
            </a:r>
            <a:endParaRPr b="1" dirty="0"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48678" name="Rectangle 5"/>
          <p:cNvSpPr/>
          <p:nvPr/>
        </p:nvSpPr>
        <p:spPr>
          <a:xfrm>
            <a:off x="680777" y="2273850"/>
            <a:ext cx="1592580" cy="383539"/>
          </a:xfrm>
          <a:prstGeom prst="rect"/>
        </p:spPr>
        <p:txBody>
          <a:bodyPr wrap="none">
            <a:spAutoFit/>
          </a:bodyPr>
          <a:p>
            <a:r>
              <a:rPr b="1" dirty="0" lang="bn-IN" smtClean="0">
                <a:solidFill>
                  <a:srgbClr val="7030A0"/>
                </a:solidFill>
              </a:rPr>
              <a:t>উত্তোলনের সুদ  = </a:t>
            </a:r>
            <a:endParaRPr b="1" dirty="0" lang="en-GB">
              <a:solidFill>
                <a:srgbClr val="7030A0"/>
              </a:solidFill>
            </a:endParaRPr>
          </a:p>
        </p:txBody>
      </p:sp>
      <p:pic>
        <p:nvPicPr>
          <p:cNvPr id="2097163" name="Picture 1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143116"/>
            <a:ext cx="4857750" cy="542925"/>
          </a:xfrm>
          <a:prstGeom prst="rect"/>
          <a:noFill/>
        </p:spPr>
      </p:pic>
      <p:sp>
        <p:nvSpPr>
          <p:cNvPr id="1048679" name="TextBox 7"/>
          <p:cNvSpPr txBox="1"/>
          <p:nvPr/>
        </p:nvSpPr>
        <p:spPr>
          <a:xfrm>
            <a:off x="1214414" y="3643314"/>
            <a:ext cx="756000" cy="3960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bn-IN" smtClean="0">
                <a:solidFill>
                  <a:srgbClr val="7030A0"/>
                </a:solidFill>
              </a:rPr>
              <a:t>সনি =</a:t>
            </a:r>
            <a:endParaRPr b="1" dirty="0" lang="en-GB">
              <a:solidFill>
                <a:srgbClr val="7030A0"/>
              </a:solidFill>
            </a:endParaRPr>
          </a:p>
        </p:txBody>
      </p:sp>
      <p:sp>
        <p:nvSpPr>
          <p:cNvPr id="10486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pic>
        <p:nvPicPr>
          <p:cNvPr id="2097164" name="Picture 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500438"/>
            <a:ext cx="1647825" cy="571500"/>
          </a:xfrm>
          <a:prstGeom prst="rect"/>
          <a:noFill/>
        </p:spPr>
      </p:pic>
      <p:sp>
        <p:nvSpPr>
          <p:cNvPr id="1048681" name="TextBox 11"/>
          <p:cNvSpPr txBox="1"/>
          <p:nvPr/>
        </p:nvSpPr>
        <p:spPr>
          <a:xfrm>
            <a:off x="3643306" y="3631172"/>
            <a:ext cx="178595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GB" smtClean="0">
                <a:solidFill>
                  <a:srgbClr val="7030A0"/>
                </a:solidFill>
              </a:rPr>
              <a:t>=</a:t>
            </a:r>
            <a:r>
              <a:rPr dirty="0" lang="bn-IN" smtClean="0">
                <a:solidFill>
                  <a:srgbClr val="7030A0"/>
                </a:solidFill>
              </a:rPr>
              <a:t> ১</a:t>
            </a:r>
            <a:r>
              <a:rPr dirty="0" lang="en-US" smtClean="0">
                <a:solidFill>
                  <a:srgbClr val="7030A0"/>
                </a:solidFill>
              </a:rPr>
              <a:t>,</a:t>
            </a:r>
            <a:r>
              <a:rPr dirty="0" lang="bn-IN" smtClean="0">
                <a:solidFill>
                  <a:srgbClr val="7030A0"/>
                </a:solidFill>
              </a:rPr>
              <a:t>৪৪০ টাকা</a:t>
            </a:r>
            <a:endParaRPr dirty="0" lang="en-GB">
              <a:solidFill>
                <a:srgbClr val="7030A0"/>
              </a:solidFill>
            </a:endParaRPr>
          </a:p>
        </p:txBody>
      </p:sp>
      <p:sp>
        <p:nvSpPr>
          <p:cNvPr id="1048682" name="TextBox 12"/>
          <p:cNvSpPr txBox="1"/>
          <p:nvPr/>
        </p:nvSpPr>
        <p:spPr>
          <a:xfrm>
            <a:off x="1214414" y="4631304"/>
            <a:ext cx="7560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bn-IN" smtClean="0">
                <a:solidFill>
                  <a:srgbClr val="7030A0"/>
                </a:solidFill>
              </a:rPr>
              <a:t>মনি =</a:t>
            </a:r>
            <a:endParaRPr b="1" dirty="0" lang="en-GB">
              <a:solidFill>
                <a:srgbClr val="7030A0"/>
              </a:solidFill>
            </a:endParaRPr>
          </a:p>
        </p:txBody>
      </p:sp>
      <p:sp>
        <p:nvSpPr>
          <p:cNvPr id="10486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pic>
        <p:nvPicPr>
          <p:cNvPr id="2097165" name="Picture 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52618" y="4500570"/>
            <a:ext cx="1619250" cy="571500"/>
          </a:xfrm>
          <a:prstGeom prst="rect"/>
          <a:noFill/>
        </p:spPr>
      </p:pic>
      <p:sp>
        <p:nvSpPr>
          <p:cNvPr id="1048684" name="TextBox 15"/>
          <p:cNvSpPr txBox="1"/>
          <p:nvPr/>
        </p:nvSpPr>
        <p:spPr>
          <a:xfrm>
            <a:off x="3571868" y="4631304"/>
            <a:ext cx="178595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GB" smtClean="0">
                <a:solidFill>
                  <a:srgbClr val="7030A0"/>
                </a:solidFill>
              </a:rPr>
              <a:t>=</a:t>
            </a:r>
            <a:r>
              <a:rPr dirty="0" lang="bn-IN" smtClean="0">
                <a:solidFill>
                  <a:srgbClr val="7030A0"/>
                </a:solidFill>
              </a:rPr>
              <a:t> ১</a:t>
            </a:r>
            <a:r>
              <a:rPr dirty="0" lang="en-US" smtClean="0">
                <a:solidFill>
                  <a:srgbClr val="7030A0"/>
                </a:solidFill>
              </a:rPr>
              <a:t>,</a:t>
            </a:r>
            <a:r>
              <a:rPr dirty="0" lang="bn-IN" smtClean="0">
                <a:solidFill>
                  <a:srgbClr val="7030A0"/>
                </a:solidFill>
              </a:rPr>
              <a:t>৯২০ টাকা</a:t>
            </a:r>
            <a:endParaRPr dirty="0" lang="en-GB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7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12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17"/>
                                        <p:tgtEl>
                                          <p:spTgt spid="104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22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27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32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37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42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47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52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6" grpId="0"/>
      <p:bldP spid="1048677" grpId="0"/>
      <p:bldP spid="1048678" grpId="0"/>
      <p:bldP spid="1048679" grpId="0"/>
      <p:bldP spid="1048681" grpId="0"/>
      <p:bldP spid="1048682" grpId="0"/>
      <p:bldP spid="10486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Rectangle 3"/>
          <p:cNvSpPr/>
          <p:nvPr/>
        </p:nvSpPr>
        <p:spPr>
          <a:xfrm>
            <a:off x="357158" y="357166"/>
            <a:ext cx="8429684" cy="675640"/>
          </a:xfrm>
          <a:prstGeom prst="rect"/>
        </p:spPr>
        <p:txBody>
          <a:bodyPr wrap="square">
            <a:spAutoFit/>
          </a:bodyPr>
          <a:p>
            <a:pPr algn="just">
              <a:buFont typeface="Wingdings" pitchFamily="2" charset="2"/>
              <a:buChar char="v"/>
            </a:pPr>
            <a:r>
              <a:rPr b="1" dirty="0" lang="bn-IN" smtClean="0">
                <a:solidFill>
                  <a:srgbClr val="7030A0"/>
                </a:solidFill>
              </a:rPr>
              <a:t> জুলি ও কলি  দুই জন অংশীদার । তারা প্রতি মাসের শেষ তারিখে যথাক্রমে ৪,০০০ টাকা ও ৬,০০০ টাকা  উত্তোলন করেন। উত্তোলনের সুদের হার ৮% হলে প্রত্যেকের উত্তোলনের সুদ নির্নয় কর।</a:t>
            </a:r>
            <a:endParaRPr b="1" dirty="0" lang="en-GB">
              <a:solidFill>
                <a:srgbClr val="7030A0"/>
              </a:solidFill>
            </a:endParaRPr>
          </a:p>
        </p:txBody>
      </p:sp>
      <p:sp>
        <p:nvSpPr>
          <p:cNvPr id="1048686" name="Rectangle 4"/>
          <p:cNvSpPr/>
          <p:nvPr/>
        </p:nvSpPr>
        <p:spPr>
          <a:xfrm>
            <a:off x="546267" y="1714488"/>
            <a:ext cx="894080" cy="383539"/>
          </a:xfrm>
          <a:prstGeom prst="rect"/>
        </p:spPr>
        <p:txBody>
          <a:bodyPr wrap="none">
            <a:spAutoFit/>
          </a:bodyPr>
          <a:p>
            <a:r>
              <a:rPr b="1" dirty="0" lang="bn-IN" smtClean="0">
                <a:solidFill>
                  <a:schemeClr val="accent6">
                    <a:lumMod val="75000"/>
                  </a:schemeClr>
                </a:solidFill>
              </a:rPr>
              <a:t>সমাধান :</a:t>
            </a:r>
            <a:endParaRPr b="1" dirty="0"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48687" name="Rectangle 5"/>
          <p:cNvSpPr/>
          <p:nvPr/>
        </p:nvSpPr>
        <p:spPr>
          <a:xfrm>
            <a:off x="752215" y="2428868"/>
            <a:ext cx="1592580" cy="383540"/>
          </a:xfrm>
          <a:prstGeom prst="rect"/>
        </p:spPr>
        <p:txBody>
          <a:bodyPr wrap="none">
            <a:spAutoFit/>
          </a:bodyPr>
          <a:p>
            <a:r>
              <a:rPr b="1" dirty="0" lang="bn-IN" smtClean="0">
                <a:solidFill>
                  <a:srgbClr val="00B0F0"/>
                </a:solidFill>
              </a:rPr>
              <a:t>উত্তোলনের সুদ  = </a:t>
            </a:r>
            <a:endParaRPr b="1" dirty="0" lang="en-GB">
              <a:solidFill>
                <a:srgbClr val="00B0F0"/>
              </a:solidFill>
            </a:endParaRPr>
          </a:p>
        </p:txBody>
      </p:sp>
      <p:pic>
        <p:nvPicPr>
          <p:cNvPr id="2097166" name="Picture 1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8458" y="2314571"/>
            <a:ext cx="4762500" cy="542925"/>
          </a:xfrm>
          <a:prstGeom prst="rect"/>
          <a:noFill/>
        </p:spPr>
      </p:pic>
      <p:sp>
        <p:nvSpPr>
          <p:cNvPr id="1048688" name="TextBox 7"/>
          <p:cNvSpPr txBox="1"/>
          <p:nvPr/>
        </p:nvSpPr>
        <p:spPr>
          <a:xfrm>
            <a:off x="1000100" y="3929066"/>
            <a:ext cx="900000" cy="369332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lang="bn-IN" smtClean="0">
                <a:solidFill>
                  <a:srgbClr val="00B0F0"/>
                </a:solidFill>
              </a:rPr>
              <a:t>জুলি =</a:t>
            </a:r>
            <a:endParaRPr b="1" dirty="0" lang="en-GB">
              <a:solidFill>
                <a:srgbClr val="00B0F0"/>
              </a:solidFill>
            </a:endParaRPr>
          </a:p>
        </p:txBody>
      </p:sp>
      <p:sp>
        <p:nvSpPr>
          <p:cNvPr id="10486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pic>
        <p:nvPicPr>
          <p:cNvPr id="2097167" name="Picture 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857632"/>
            <a:ext cx="2071702" cy="571500"/>
          </a:xfrm>
          <a:prstGeom prst="rect"/>
          <a:noFill/>
        </p:spPr>
      </p:pic>
      <p:sp>
        <p:nvSpPr>
          <p:cNvPr id="1048690" name="TextBox 10"/>
          <p:cNvSpPr txBox="1"/>
          <p:nvPr/>
        </p:nvSpPr>
        <p:spPr>
          <a:xfrm>
            <a:off x="4143372" y="3929066"/>
            <a:ext cx="178595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GB" smtClean="0">
                <a:solidFill>
                  <a:srgbClr val="00B0F0"/>
                </a:solidFill>
              </a:rPr>
              <a:t>=</a:t>
            </a:r>
            <a:r>
              <a:rPr dirty="0" lang="bn-IN" smtClean="0">
                <a:solidFill>
                  <a:srgbClr val="00B0F0"/>
                </a:solidFill>
              </a:rPr>
              <a:t> ১</a:t>
            </a:r>
            <a:r>
              <a:rPr dirty="0" lang="en-US" smtClean="0">
                <a:solidFill>
                  <a:srgbClr val="00B0F0"/>
                </a:solidFill>
              </a:rPr>
              <a:t>,</a:t>
            </a:r>
            <a:r>
              <a:rPr dirty="0" lang="bn-IN" smtClean="0">
                <a:solidFill>
                  <a:srgbClr val="00B0F0"/>
                </a:solidFill>
              </a:rPr>
              <a:t>৭৬০ টাকা</a:t>
            </a:r>
            <a:endParaRPr dirty="0" lang="en-GB">
              <a:solidFill>
                <a:srgbClr val="00B0F0"/>
              </a:solidFill>
            </a:endParaRPr>
          </a:p>
        </p:txBody>
      </p:sp>
      <p:sp>
        <p:nvSpPr>
          <p:cNvPr id="1048691" name="TextBox 11"/>
          <p:cNvSpPr txBox="1"/>
          <p:nvPr/>
        </p:nvSpPr>
        <p:spPr>
          <a:xfrm>
            <a:off x="1000100" y="5417122"/>
            <a:ext cx="900000" cy="369332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lang="bn-IN" smtClean="0">
                <a:solidFill>
                  <a:srgbClr val="00B0F0"/>
                </a:solidFill>
              </a:rPr>
              <a:t>কলি =</a:t>
            </a:r>
            <a:endParaRPr b="1" dirty="0" lang="en-GB">
              <a:solidFill>
                <a:srgbClr val="00B0F0"/>
              </a:solidFill>
            </a:endParaRPr>
          </a:p>
        </p:txBody>
      </p:sp>
      <p:sp>
        <p:nvSpPr>
          <p:cNvPr id="10486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GB"/>
          </a:p>
        </p:txBody>
      </p:sp>
      <p:pic>
        <p:nvPicPr>
          <p:cNvPr id="2097168" name="Picture 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357826"/>
            <a:ext cx="1847850" cy="571500"/>
          </a:xfrm>
          <a:prstGeom prst="rect"/>
          <a:noFill/>
        </p:spPr>
      </p:pic>
      <p:sp>
        <p:nvSpPr>
          <p:cNvPr id="1048693" name="TextBox 14"/>
          <p:cNvSpPr txBox="1"/>
          <p:nvPr/>
        </p:nvSpPr>
        <p:spPr>
          <a:xfrm>
            <a:off x="3929058" y="5429264"/>
            <a:ext cx="178595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GB" smtClean="0">
                <a:solidFill>
                  <a:srgbClr val="00B0F0"/>
                </a:solidFill>
              </a:rPr>
              <a:t>=</a:t>
            </a:r>
            <a:r>
              <a:rPr dirty="0" lang="bn-IN" smtClean="0">
                <a:solidFill>
                  <a:srgbClr val="00B0F0"/>
                </a:solidFill>
              </a:rPr>
              <a:t> ২</a:t>
            </a:r>
            <a:r>
              <a:rPr dirty="0" lang="en-US" smtClean="0">
                <a:solidFill>
                  <a:srgbClr val="00B0F0"/>
                </a:solidFill>
              </a:rPr>
              <a:t>,</a:t>
            </a:r>
            <a:r>
              <a:rPr dirty="0" lang="bn-IN" smtClean="0">
                <a:solidFill>
                  <a:srgbClr val="00B0F0"/>
                </a:solidFill>
              </a:rPr>
              <a:t>৬৬০ টাকা</a:t>
            </a:r>
            <a:endParaRPr dirty="0" lang="en-GB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7"/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12"/>
                                        <p:tgtEl>
                                          <p:spTgt spid="104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17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22"/>
                                        <p:tgtEl>
                                          <p:spTgt spid="209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27"/>
                                        <p:tgtEl>
                                          <p:spTgt spid="104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32"/>
                                        <p:tgtEl>
                                          <p:spTgt spid="209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37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42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47"/>
                                        <p:tgtEl>
                                          <p:spTgt spid="209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52"/>
                                        <p:tgtEl>
                                          <p:spTgt spid="104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5" grpId="0"/>
      <p:bldP spid="1048686" grpId="0"/>
      <p:bldP spid="1048687" grpId="0"/>
      <p:bldP spid="1048688" grpId="0"/>
      <p:bldP spid="1048690" grpId="0"/>
      <p:bldP spid="1048691" grpId="0"/>
      <p:bldP spid="104869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Dell</dc:creator>
  <cp:lastModifiedBy>Dell</cp:lastModifiedBy>
  <dcterms:created xsi:type="dcterms:W3CDTF">2021-05-30T16:53:00Z</dcterms:created>
  <dcterms:modified xsi:type="dcterms:W3CDTF">2021-06-16T18:54:53Z</dcterms:modified>
</cp:coreProperties>
</file>