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81307-F269-5A4A-B8A4-AD2DE5FBAB0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2F88231-9E28-E649-B0BA-5E53AA4FE0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35461CF-A280-9744-B12D-3A1752153F4F}"/>
              </a:ext>
            </a:extLst>
          </p:cNvPr>
          <p:cNvSpPr>
            <a:spLocks noGrp="1"/>
          </p:cNvSpPr>
          <p:nvPr>
            <p:ph type="dt" sz="half" idx="10"/>
          </p:nvPr>
        </p:nvSpPr>
        <p:spPr/>
        <p:txBody>
          <a:bodyPr/>
          <a:lstStyle/>
          <a:p>
            <a:fld id="{F8C3AA49-9360-394C-A5F9-8EEEB77EBCBD}" type="datetimeFigureOut">
              <a:rPr lang="en-US"/>
              <a:t>6/15/2021</a:t>
            </a:fld>
            <a:endParaRPr lang="en-US"/>
          </a:p>
        </p:txBody>
      </p:sp>
      <p:sp>
        <p:nvSpPr>
          <p:cNvPr id="5" name="Footer Placeholder 4">
            <a:extLst>
              <a:ext uri="{FF2B5EF4-FFF2-40B4-BE49-F238E27FC236}">
                <a16:creationId xmlns:a16="http://schemas.microsoft.com/office/drawing/2014/main" id="{034224DF-3A9E-5547-B160-78454959E2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DF2046-48F3-A548-B8D5-E51665AFEF9F}"/>
              </a:ext>
            </a:extLst>
          </p:cNvPr>
          <p:cNvSpPr>
            <a:spLocks noGrp="1"/>
          </p:cNvSpPr>
          <p:nvPr>
            <p:ph type="sldNum" sz="quarter" idx="12"/>
          </p:nvPr>
        </p:nvSpPr>
        <p:spPr/>
        <p:txBody>
          <a:bodyPr/>
          <a:lstStyle/>
          <a:p>
            <a:fld id="{9697E748-791F-CE4F-9400-8D5E6A940DD9}" type="slidenum">
              <a:rPr lang="en-US"/>
              <a:t>‹#›</a:t>
            </a:fld>
            <a:endParaRPr lang="en-US"/>
          </a:p>
        </p:txBody>
      </p:sp>
    </p:spTree>
    <p:extLst>
      <p:ext uri="{BB962C8B-B14F-4D97-AF65-F5344CB8AC3E}">
        <p14:creationId xmlns:p14="http://schemas.microsoft.com/office/powerpoint/2010/main" val="3473574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4694A-5E8C-DB41-8AAA-4A52A801738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F7314EA-45AC-D34E-A65D-A59FC084ED64}"/>
              </a:ext>
            </a:extLst>
          </p:cNvPr>
          <p:cNvSpPr>
            <a:spLocks noGrp="1"/>
          </p:cNvSpPr>
          <p:nvPr>
            <p:ph type="body" orient="vert" idx="1"/>
          </p:nvPr>
        </p:nvSpPr>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FCD7760-3905-304E-ADA8-CDFB8A62C669}"/>
              </a:ext>
            </a:extLst>
          </p:cNvPr>
          <p:cNvSpPr>
            <a:spLocks noGrp="1"/>
          </p:cNvSpPr>
          <p:nvPr>
            <p:ph type="dt" sz="half" idx="10"/>
          </p:nvPr>
        </p:nvSpPr>
        <p:spPr/>
        <p:txBody>
          <a:bodyPr/>
          <a:lstStyle/>
          <a:p>
            <a:fld id="{F8C3AA49-9360-394C-A5F9-8EEEB77EBCBD}" type="datetimeFigureOut">
              <a:rPr lang="en-US"/>
              <a:t>6/15/2021</a:t>
            </a:fld>
            <a:endParaRPr lang="en-US"/>
          </a:p>
        </p:txBody>
      </p:sp>
      <p:sp>
        <p:nvSpPr>
          <p:cNvPr id="5" name="Footer Placeholder 4">
            <a:extLst>
              <a:ext uri="{FF2B5EF4-FFF2-40B4-BE49-F238E27FC236}">
                <a16:creationId xmlns:a16="http://schemas.microsoft.com/office/drawing/2014/main" id="{7FE03655-C9BB-884B-852D-BDF299BEF5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78EDBE-7E15-1143-B1DB-F9C3BEA66546}"/>
              </a:ext>
            </a:extLst>
          </p:cNvPr>
          <p:cNvSpPr>
            <a:spLocks noGrp="1"/>
          </p:cNvSpPr>
          <p:nvPr>
            <p:ph type="sldNum" sz="quarter" idx="12"/>
          </p:nvPr>
        </p:nvSpPr>
        <p:spPr/>
        <p:txBody>
          <a:bodyPr/>
          <a:lstStyle/>
          <a:p>
            <a:fld id="{9697E748-791F-CE4F-9400-8D5E6A940DD9}" type="slidenum">
              <a:rPr lang="en-US"/>
              <a:t>‹#›</a:t>
            </a:fld>
            <a:endParaRPr lang="en-US"/>
          </a:p>
        </p:txBody>
      </p:sp>
    </p:spTree>
    <p:extLst>
      <p:ext uri="{BB962C8B-B14F-4D97-AF65-F5344CB8AC3E}">
        <p14:creationId xmlns:p14="http://schemas.microsoft.com/office/powerpoint/2010/main" val="1348166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CEAFF1-48FC-1B4F-9459-DF7C35E7598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73697A6-1415-1E4B-B50B-8CB4D06C7DE5}"/>
              </a:ext>
            </a:extLst>
          </p:cNvPr>
          <p:cNvSpPr>
            <a:spLocks noGrp="1"/>
          </p:cNvSpPr>
          <p:nvPr>
            <p:ph type="body" orient="vert" idx="1"/>
          </p:nvPr>
        </p:nvSpPr>
        <p:spPr>
          <a:xfrm>
            <a:off x="838200" y="365125"/>
            <a:ext cx="7734300" cy="5811838"/>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6A021AC-BB00-3F4D-A7BF-4F32A14F63A6}"/>
              </a:ext>
            </a:extLst>
          </p:cNvPr>
          <p:cNvSpPr>
            <a:spLocks noGrp="1"/>
          </p:cNvSpPr>
          <p:nvPr>
            <p:ph type="dt" sz="half" idx="10"/>
          </p:nvPr>
        </p:nvSpPr>
        <p:spPr/>
        <p:txBody>
          <a:bodyPr/>
          <a:lstStyle/>
          <a:p>
            <a:fld id="{F8C3AA49-9360-394C-A5F9-8EEEB77EBCBD}" type="datetimeFigureOut">
              <a:rPr lang="en-US"/>
              <a:t>6/15/2021</a:t>
            </a:fld>
            <a:endParaRPr lang="en-US"/>
          </a:p>
        </p:txBody>
      </p:sp>
      <p:sp>
        <p:nvSpPr>
          <p:cNvPr id="5" name="Footer Placeholder 4">
            <a:extLst>
              <a:ext uri="{FF2B5EF4-FFF2-40B4-BE49-F238E27FC236}">
                <a16:creationId xmlns:a16="http://schemas.microsoft.com/office/drawing/2014/main" id="{97BEFBD9-CADC-E84E-B29B-3F7A9C524F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CC8D18-09B4-3C4B-BC7F-0B8564C92F63}"/>
              </a:ext>
            </a:extLst>
          </p:cNvPr>
          <p:cNvSpPr>
            <a:spLocks noGrp="1"/>
          </p:cNvSpPr>
          <p:nvPr>
            <p:ph type="sldNum" sz="quarter" idx="12"/>
          </p:nvPr>
        </p:nvSpPr>
        <p:spPr/>
        <p:txBody>
          <a:bodyPr/>
          <a:lstStyle/>
          <a:p>
            <a:fld id="{9697E748-791F-CE4F-9400-8D5E6A940DD9}" type="slidenum">
              <a:rPr lang="en-US"/>
              <a:t>‹#›</a:t>
            </a:fld>
            <a:endParaRPr lang="en-US"/>
          </a:p>
        </p:txBody>
      </p:sp>
    </p:spTree>
    <p:extLst>
      <p:ext uri="{BB962C8B-B14F-4D97-AF65-F5344CB8AC3E}">
        <p14:creationId xmlns:p14="http://schemas.microsoft.com/office/powerpoint/2010/main" val="3245492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3320D-4144-4F4D-B5A3-C165B908A62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55C7FD7-3718-BB48-9AA4-C6195352ACEA}"/>
              </a:ext>
            </a:extLst>
          </p:cNvPr>
          <p:cNvSpPr>
            <a:spLocks noGrp="1"/>
          </p:cNvSpPr>
          <p:nvPr>
            <p:ph idx="1"/>
          </p:nvPr>
        </p:nvSpPr>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6231B92-B270-AE4D-850A-3B609ACFF9C7}"/>
              </a:ext>
            </a:extLst>
          </p:cNvPr>
          <p:cNvSpPr>
            <a:spLocks noGrp="1"/>
          </p:cNvSpPr>
          <p:nvPr>
            <p:ph type="dt" sz="half" idx="10"/>
          </p:nvPr>
        </p:nvSpPr>
        <p:spPr/>
        <p:txBody>
          <a:bodyPr/>
          <a:lstStyle/>
          <a:p>
            <a:fld id="{F8C3AA49-9360-394C-A5F9-8EEEB77EBCBD}" type="datetimeFigureOut">
              <a:rPr lang="en-US"/>
              <a:t>6/15/2021</a:t>
            </a:fld>
            <a:endParaRPr lang="en-US"/>
          </a:p>
        </p:txBody>
      </p:sp>
      <p:sp>
        <p:nvSpPr>
          <p:cNvPr id="5" name="Footer Placeholder 4">
            <a:extLst>
              <a:ext uri="{FF2B5EF4-FFF2-40B4-BE49-F238E27FC236}">
                <a16:creationId xmlns:a16="http://schemas.microsoft.com/office/drawing/2014/main" id="{66228425-D319-B443-84EC-78B84D3ED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8C724F-C5B1-0445-9665-FC2DD46C4142}"/>
              </a:ext>
            </a:extLst>
          </p:cNvPr>
          <p:cNvSpPr>
            <a:spLocks noGrp="1"/>
          </p:cNvSpPr>
          <p:nvPr>
            <p:ph type="sldNum" sz="quarter" idx="12"/>
          </p:nvPr>
        </p:nvSpPr>
        <p:spPr/>
        <p:txBody>
          <a:bodyPr/>
          <a:lstStyle/>
          <a:p>
            <a:fld id="{9697E748-791F-CE4F-9400-8D5E6A940DD9}" type="slidenum">
              <a:rPr lang="en-US"/>
              <a:t>‹#›</a:t>
            </a:fld>
            <a:endParaRPr lang="en-US"/>
          </a:p>
        </p:txBody>
      </p:sp>
    </p:spTree>
    <p:extLst>
      <p:ext uri="{BB962C8B-B14F-4D97-AF65-F5344CB8AC3E}">
        <p14:creationId xmlns:p14="http://schemas.microsoft.com/office/powerpoint/2010/main" val="2577726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315D2-C4D0-8A46-ADBF-19E796A40B5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76E1145-D39F-1542-BB23-7DD219D701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Edit Master text styles</a:t>
            </a:r>
          </a:p>
        </p:txBody>
      </p:sp>
      <p:sp>
        <p:nvSpPr>
          <p:cNvPr id="4" name="Date Placeholder 3">
            <a:extLst>
              <a:ext uri="{FF2B5EF4-FFF2-40B4-BE49-F238E27FC236}">
                <a16:creationId xmlns:a16="http://schemas.microsoft.com/office/drawing/2014/main" id="{229DBC1B-9E15-EC45-8CEF-B6BE53BFC0D9}"/>
              </a:ext>
            </a:extLst>
          </p:cNvPr>
          <p:cNvSpPr>
            <a:spLocks noGrp="1"/>
          </p:cNvSpPr>
          <p:nvPr>
            <p:ph type="dt" sz="half" idx="10"/>
          </p:nvPr>
        </p:nvSpPr>
        <p:spPr/>
        <p:txBody>
          <a:bodyPr/>
          <a:lstStyle/>
          <a:p>
            <a:fld id="{F8C3AA49-9360-394C-A5F9-8EEEB77EBCBD}" type="datetimeFigureOut">
              <a:rPr lang="en-US"/>
              <a:t>6/15/2021</a:t>
            </a:fld>
            <a:endParaRPr lang="en-US"/>
          </a:p>
        </p:txBody>
      </p:sp>
      <p:sp>
        <p:nvSpPr>
          <p:cNvPr id="5" name="Footer Placeholder 4">
            <a:extLst>
              <a:ext uri="{FF2B5EF4-FFF2-40B4-BE49-F238E27FC236}">
                <a16:creationId xmlns:a16="http://schemas.microsoft.com/office/drawing/2014/main" id="{1678A5B1-98F8-714C-859D-E0C2D990C0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A87371-A91F-214A-8E4D-D9B694715D01}"/>
              </a:ext>
            </a:extLst>
          </p:cNvPr>
          <p:cNvSpPr>
            <a:spLocks noGrp="1"/>
          </p:cNvSpPr>
          <p:nvPr>
            <p:ph type="sldNum" sz="quarter" idx="12"/>
          </p:nvPr>
        </p:nvSpPr>
        <p:spPr/>
        <p:txBody>
          <a:bodyPr/>
          <a:lstStyle/>
          <a:p>
            <a:fld id="{9697E748-791F-CE4F-9400-8D5E6A940DD9}" type="slidenum">
              <a:rPr lang="en-US"/>
              <a:t>‹#›</a:t>
            </a:fld>
            <a:endParaRPr lang="en-US"/>
          </a:p>
        </p:txBody>
      </p:sp>
    </p:spTree>
    <p:extLst>
      <p:ext uri="{BB962C8B-B14F-4D97-AF65-F5344CB8AC3E}">
        <p14:creationId xmlns:p14="http://schemas.microsoft.com/office/powerpoint/2010/main" val="1205707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D5BBD-67A0-084F-A9CD-DEA34E9FCB1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59ED50E-E086-E54C-B141-A6E1AFC137E8}"/>
              </a:ext>
            </a:extLst>
          </p:cNvPr>
          <p:cNvSpPr>
            <a:spLocks noGrp="1"/>
          </p:cNvSpPr>
          <p:nvPr>
            <p:ph sz="half" idx="1"/>
          </p:nvPr>
        </p:nvSpPr>
        <p:spPr>
          <a:xfrm>
            <a:off x="838200" y="1825625"/>
            <a:ext cx="5181600" cy="435133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4E287BE-8723-B44E-9D13-BB0D774BBD42}"/>
              </a:ext>
            </a:extLst>
          </p:cNvPr>
          <p:cNvSpPr>
            <a:spLocks noGrp="1"/>
          </p:cNvSpPr>
          <p:nvPr>
            <p:ph sz="half" idx="2"/>
          </p:nvPr>
        </p:nvSpPr>
        <p:spPr>
          <a:xfrm>
            <a:off x="6172200" y="1825625"/>
            <a:ext cx="5181600" cy="435133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72A572D-41D5-CE49-9213-811FB5C4D697}"/>
              </a:ext>
            </a:extLst>
          </p:cNvPr>
          <p:cNvSpPr>
            <a:spLocks noGrp="1"/>
          </p:cNvSpPr>
          <p:nvPr>
            <p:ph type="dt" sz="half" idx="10"/>
          </p:nvPr>
        </p:nvSpPr>
        <p:spPr/>
        <p:txBody>
          <a:bodyPr/>
          <a:lstStyle/>
          <a:p>
            <a:fld id="{F8C3AA49-9360-394C-A5F9-8EEEB77EBCBD}" type="datetimeFigureOut">
              <a:rPr lang="en-US"/>
              <a:t>6/15/2021</a:t>
            </a:fld>
            <a:endParaRPr lang="en-US"/>
          </a:p>
        </p:txBody>
      </p:sp>
      <p:sp>
        <p:nvSpPr>
          <p:cNvPr id="6" name="Footer Placeholder 5">
            <a:extLst>
              <a:ext uri="{FF2B5EF4-FFF2-40B4-BE49-F238E27FC236}">
                <a16:creationId xmlns:a16="http://schemas.microsoft.com/office/drawing/2014/main" id="{B431E448-8DCC-EE42-8BDE-02C2326E3F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0937D3-F14D-DE44-9BEE-5FEA8C2593F3}"/>
              </a:ext>
            </a:extLst>
          </p:cNvPr>
          <p:cNvSpPr>
            <a:spLocks noGrp="1"/>
          </p:cNvSpPr>
          <p:nvPr>
            <p:ph type="sldNum" sz="quarter" idx="12"/>
          </p:nvPr>
        </p:nvSpPr>
        <p:spPr/>
        <p:txBody>
          <a:bodyPr/>
          <a:lstStyle/>
          <a:p>
            <a:fld id="{9697E748-791F-CE4F-9400-8D5E6A940DD9}" type="slidenum">
              <a:rPr lang="en-US"/>
              <a:t>‹#›</a:t>
            </a:fld>
            <a:endParaRPr lang="en-US"/>
          </a:p>
        </p:txBody>
      </p:sp>
    </p:spTree>
    <p:extLst>
      <p:ext uri="{BB962C8B-B14F-4D97-AF65-F5344CB8AC3E}">
        <p14:creationId xmlns:p14="http://schemas.microsoft.com/office/powerpoint/2010/main" val="1266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D30A-697D-4246-BF34-A22938F96474}"/>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E572688-6394-4248-BF71-DE5160F448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a:extLst>
              <a:ext uri="{FF2B5EF4-FFF2-40B4-BE49-F238E27FC236}">
                <a16:creationId xmlns:a16="http://schemas.microsoft.com/office/drawing/2014/main" id="{1D109542-CBD4-4742-B66E-9EDA458C3C72}"/>
              </a:ext>
            </a:extLst>
          </p:cNvPr>
          <p:cNvSpPr>
            <a:spLocks noGrp="1"/>
          </p:cNvSpPr>
          <p:nvPr>
            <p:ph sz="half" idx="2"/>
          </p:nvPr>
        </p:nvSpPr>
        <p:spPr>
          <a:xfrm>
            <a:off x="839788" y="2505075"/>
            <a:ext cx="5157787" cy="368458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56A1B65-192E-8E4F-A4D2-C75405895E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a:extLst>
              <a:ext uri="{FF2B5EF4-FFF2-40B4-BE49-F238E27FC236}">
                <a16:creationId xmlns:a16="http://schemas.microsoft.com/office/drawing/2014/main" id="{9EEE1C9C-55A3-4D46-A270-B9E7D3C75FC8}"/>
              </a:ext>
            </a:extLst>
          </p:cNvPr>
          <p:cNvSpPr>
            <a:spLocks noGrp="1"/>
          </p:cNvSpPr>
          <p:nvPr>
            <p:ph sz="quarter" idx="4"/>
          </p:nvPr>
        </p:nvSpPr>
        <p:spPr>
          <a:xfrm>
            <a:off x="6172200" y="2505075"/>
            <a:ext cx="5183188" cy="368458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138D356-9B34-CB4F-872E-FA9B4AEA786D}"/>
              </a:ext>
            </a:extLst>
          </p:cNvPr>
          <p:cNvSpPr>
            <a:spLocks noGrp="1"/>
          </p:cNvSpPr>
          <p:nvPr>
            <p:ph type="dt" sz="half" idx="10"/>
          </p:nvPr>
        </p:nvSpPr>
        <p:spPr/>
        <p:txBody>
          <a:bodyPr/>
          <a:lstStyle/>
          <a:p>
            <a:fld id="{F8C3AA49-9360-394C-A5F9-8EEEB77EBCBD}" type="datetimeFigureOut">
              <a:rPr lang="en-US"/>
              <a:t>6/15/2021</a:t>
            </a:fld>
            <a:endParaRPr lang="en-US"/>
          </a:p>
        </p:txBody>
      </p:sp>
      <p:sp>
        <p:nvSpPr>
          <p:cNvPr id="8" name="Footer Placeholder 7">
            <a:extLst>
              <a:ext uri="{FF2B5EF4-FFF2-40B4-BE49-F238E27FC236}">
                <a16:creationId xmlns:a16="http://schemas.microsoft.com/office/drawing/2014/main" id="{48B26788-0E61-E44D-8C58-3F8FEDA7B8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852DE4-56AD-BD42-9576-1DDE37DA3461}"/>
              </a:ext>
            </a:extLst>
          </p:cNvPr>
          <p:cNvSpPr>
            <a:spLocks noGrp="1"/>
          </p:cNvSpPr>
          <p:nvPr>
            <p:ph type="sldNum" sz="quarter" idx="12"/>
          </p:nvPr>
        </p:nvSpPr>
        <p:spPr/>
        <p:txBody>
          <a:bodyPr/>
          <a:lstStyle/>
          <a:p>
            <a:fld id="{9697E748-791F-CE4F-9400-8D5E6A940DD9}" type="slidenum">
              <a:rPr lang="en-US"/>
              <a:t>‹#›</a:t>
            </a:fld>
            <a:endParaRPr lang="en-US"/>
          </a:p>
        </p:txBody>
      </p:sp>
    </p:spTree>
    <p:extLst>
      <p:ext uri="{BB962C8B-B14F-4D97-AF65-F5344CB8AC3E}">
        <p14:creationId xmlns:p14="http://schemas.microsoft.com/office/powerpoint/2010/main" val="1889381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17F38-9436-EC40-8BC0-14C02E2642A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0B44465-1ECF-564C-9A2D-31C898E72E8F}"/>
              </a:ext>
            </a:extLst>
          </p:cNvPr>
          <p:cNvSpPr>
            <a:spLocks noGrp="1"/>
          </p:cNvSpPr>
          <p:nvPr>
            <p:ph type="dt" sz="half" idx="10"/>
          </p:nvPr>
        </p:nvSpPr>
        <p:spPr/>
        <p:txBody>
          <a:bodyPr/>
          <a:lstStyle/>
          <a:p>
            <a:fld id="{F8C3AA49-9360-394C-A5F9-8EEEB77EBCBD}" type="datetimeFigureOut">
              <a:rPr lang="en-US"/>
              <a:t>6/15/2021</a:t>
            </a:fld>
            <a:endParaRPr lang="en-US"/>
          </a:p>
        </p:txBody>
      </p:sp>
      <p:sp>
        <p:nvSpPr>
          <p:cNvPr id="4" name="Footer Placeholder 3">
            <a:extLst>
              <a:ext uri="{FF2B5EF4-FFF2-40B4-BE49-F238E27FC236}">
                <a16:creationId xmlns:a16="http://schemas.microsoft.com/office/drawing/2014/main" id="{D04FC2DC-80FE-2E46-8F90-F4040D8EDA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E21D0B-A51F-2C4B-A094-C8A31FCAC619}"/>
              </a:ext>
            </a:extLst>
          </p:cNvPr>
          <p:cNvSpPr>
            <a:spLocks noGrp="1"/>
          </p:cNvSpPr>
          <p:nvPr>
            <p:ph type="sldNum" sz="quarter" idx="12"/>
          </p:nvPr>
        </p:nvSpPr>
        <p:spPr/>
        <p:txBody>
          <a:bodyPr/>
          <a:lstStyle/>
          <a:p>
            <a:fld id="{9697E748-791F-CE4F-9400-8D5E6A940DD9}" type="slidenum">
              <a:rPr lang="en-US"/>
              <a:t>‹#›</a:t>
            </a:fld>
            <a:endParaRPr lang="en-US"/>
          </a:p>
        </p:txBody>
      </p:sp>
    </p:spTree>
    <p:extLst>
      <p:ext uri="{BB962C8B-B14F-4D97-AF65-F5344CB8AC3E}">
        <p14:creationId xmlns:p14="http://schemas.microsoft.com/office/powerpoint/2010/main" val="3927086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00038-8DF5-D648-9EAA-8180EA2590C1}"/>
              </a:ext>
            </a:extLst>
          </p:cNvPr>
          <p:cNvSpPr>
            <a:spLocks noGrp="1"/>
          </p:cNvSpPr>
          <p:nvPr>
            <p:ph type="dt" sz="half" idx="10"/>
          </p:nvPr>
        </p:nvSpPr>
        <p:spPr/>
        <p:txBody>
          <a:bodyPr/>
          <a:lstStyle/>
          <a:p>
            <a:fld id="{F8C3AA49-9360-394C-A5F9-8EEEB77EBCBD}" type="datetimeFigureOut">
              <a:rPr lang="en-US"/>
              <a:t>6/15/2021</a:t>
            </a:fld>
            <a:endParaRPr lang="en-US"/>
          </a:p>
        </p:txBody>
      </p:sp>
      <p:sp>
        <p:nvSpPr>
          <p:cNvPr id="3" name="Footer Placeholder 2">
            <a:extLst>
              <a:ext uri="{FF2B5EF4-FFF2-40B4-BE49-F238E27FC236}">
                <a16:creationId xmlns:a16="http://schemas.microsoft.com/office/drawing/2014/main" id="{3E2B5453-774C-D24C-B5CD-BA48EE0D75C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F2F462-7747-DC47-A1E0-A72738DCFD63}"/>
              </a:ext>
            </a:extLst>
          </p:cNvPr>
          <p:cNvSpPr>
            <a:spLocks noGrp="1"/>
          </p:cNvSpPr>
          <p:nvPr>
            <p:ph type="sldNum" sz="quarter" idx="12"/>
          </p:nvPr>
        </p:nvSpPr>
        <p:spPr/>
        <p:txBody>
          <a:bodyPr/>
          <a:lstStyle/>
          <a:p>
            <a:fld id="{9697E748-791F-CE4F-9400-8D5E6A940DD9}" type="slidenum">
              <a:rPr lang="en-US"/>
              <a:t>‹#›</a:t>
            </a:fld>
            <a:endParaRPr lang="en-US"/>
          </a:p>
        </p:txBody>
      </p:sp>
    </p:spTree>
    <p:extLst>
      <p:ext uri="{BB962C8B-B14F-4D97-AF65-F5344CB8AC3E}">
        <p14:creationId xmlns:p14="http://schemas.microsoft.com/office/powerpoint/2010/main" val="281773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30936-B3F3-8441-BABD-5DC22A5C43C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0250A2D-D233-0E48-9CC9-0C524CB565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DCC2AA2-BED6-9C40-91A5-9C08F3D814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a:extLst>
              <a:ext uri="{FF2B5EF4-FFF2-40B4-BE49-F238E27FC236}">
                <a16:creationId xmlns:a16="http://schemas.microsoft.com/office/drawing/2014/main" id="{308C3C9C-CB5C-3F43-85B3-843FAEEFFF04}"/>
              </a:ext>
            </a:extLst>
          </p:cNvPr>
          <p:cNvSpPr>
            <a:spLocks noGrp="1"/>
          </p:cNvSpPr>
          <p:nvPr>
            <p:ph type="dt" sz="half" idx="10"/>
          </p:nvPr>
        </p:nvSpPr>
        <p:spPr/>
        <p:txBody>
          <a:bodyPr/>
          <a:lstStyle/>
          <a:p>
            <a:fld id="{F8C3AA49-9360-394C-A5F9-8EEEB77EBCBD}" type="datetimeFigureOut">
              <a:rPr lang="en-US"/>
              <a:t>6/15/2021</a:t>
            </a:fld>
            <a:endParaRPr lang="en-US"/>
          </a:p>
        </p:txBody>
      </p:sp>
      <p:sp>
        <p:nvSpPr>
          <p:cNvPr id="6" name="Footer Placeholder 5">
            <a:extLst>
              <a:ext uri="{FF2B5EF4-FFF2-40B4-BE49-F238E27FC236}">
                <a16:creationId xmlns:a16="http://schemas.microsoft.com/office/drawing/2014/main" id="{61ADFA4D-567B-F642-8EDB-BE17A61C6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A96B60-B571-2A49-A170-33652BD9F6CC}"/>
              </a:ext>
            </a:extLst>
          </p:cNvPr>
          <p:cNvSpPr>
            <a:spLocks noGrp="1"/>
          </p:cNvSpPr>
          <p:nvPr>
            <p:ph type="sldNum" sz="quarter" idx="12"/>
          </p:nvPr>
        </p:nvSpPr>
        <p:spPr/>
        <p:txBody>
          <a:bodyPr/>
          <a:lstStyle/>
          <a:p>
            <a:fld id="{9697E748-791F-CE4F-9400-8D5E6A940DD9}" type="slidenum">
              <a:rPr lang="en-US"/>
              <a:t>‹#›</a:t>
            </a:fld>
            <a:endParaRPr lang="en-US"/>
          </a:p>
        </p:txBody>
      </p:sp>
    </p:spTree>
    <p:extLst>
      <p:ext uri="{BB962C8B-B14F-4D97-AF65-F5344CB8AC3E}">
        <p14:creationId xmlns:p14="http://schemas.microsoft.com/office/powerpoint/2010/main" val="3696728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85285-E883-9043-B209-88FD20B9C55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8DF5E76-D3F3-EE42-B936-27F04CAD34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385638-30A2-FD46-A459-55E2C17045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a:extLst>
              <a:ext uri="{FF2B5EF4-FFF2-40B4-BE49-F238E27FC236}">
                <a16:creationId xmlns:a16="http://schemas.microsoft.com/office/drawing/2014/main" id="{27E57A47-A466-6741-BDF3-2011008F5A61}"/>
              </a:ext>
            </a:extLst>
          </p:cNvPr>
          <p:cNvSpPr>
            <a:spLocks noGrp="1"/>
          </p:cNvSpPr>
          <p:nvPr>
            <p:ph type="dt" sz="half" idx="10"/>
          </p:nvPr>
        </p:nvSpPr>
        <p:spPr/>
        <p:txBody>
          <a:bodyPr/>
          <a:lstStyle/>
          <a:p>
            <a:fld id="{F8C3AA49-9360-394C-A5F9-8EEEB77EBCBD}" type="datetimeFigureOut">
              <a:rPr lang="en-US"/>
              <a:t>6/15/2021</a:t>
            </a:fld>
            <a:endParaRPr lang="en-US"/>
          </a:p>
        </p:txBody>
      </p:sp>
      <p:sp>
        <p:nvSpPr>
          <p:cNvPr id="6" name="Footer Placeholder 5">
            <a:extLst>
              <a:ext uri="{FF2B5EF4-FFF2-40B4-BE49-F238E27FC236}">
                <a16:creationId xmlns:a16="http://schemas.microsoft.com/office/drawing/2014/main" id="{82BFDDF4-3981-0040-AD0C-ECFB87A816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2D293C-DAFC-774F-A6A7-DD4EA55EF137}"/>
              </a:ext>
            </a:extLst>
          </p:cNvPr>
          <p:cNvSpPr>
            <a:spLocks noGrp="1"/>
          </p:cNvSpPr>
          <p:nvPr>
            <p:ph type="sldNum" sz="quarter" idx="12"/>
          </p:nvPr>
        </p:nvSpPr>
        <p:spPr/>
        <p:txBody>
          <a:bodyPr/>
          <a:lstStyle/>
          <a:p>
            <a:fld id="{9697E748-791F-CE4F-9400-8D5E6A940DD9}" type="slidenum">
              <a:rPr lang="en-US"/>
              <a:t>‹#›</a:t>
            </a:fld>
            <a:endParaRPr lang="en-US"/>
          </a:p>
        </p:txBody>
      </p:sp>
    </p:spTree>
    <p:extLst>
      <p:ext uri="{BB962C8B-B14F-4D97-AF65-F5344CB8AC3E}">
        <p14:creationId xmlns:p14="http://schemas.microsoft.com/office/powerpoint/2010/main" val="1246431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7999B5-F019-524E-B498-28F6EBEAC1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9DE1E16-FA53-2B48-B721-A8F518522D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A3C0B41-CF8F-114D-965B-782D4B9886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3AA49-9360-394C-A5F9-8EEEB77EBCBD}" type="datetimeFigureOut">
              <a:rPr lang="en-US"/>
              <a:t>6/15/2021</a:t>
            </a:fld>
            <a:endParaRPr lang="en-US"/>
          </a:p>
        </p:txBody>
      </p:sp>
      <p:sp>
        <p:nvSpPr>
          <p:cNvPr id="5" name="Footer Placeholder 4">
            <a:extLst>
              <a:ext uri="{FF2B5EF4-FFF2-40B4-BE49-F238E27FC236}">
                <a16:creationId xmlns:a16="http://schemas.microsoft.com/office/drawing/2014/main" id="{6A3B7979-B9B7-6145-889E-5ADAF6CDD2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956D40-C7F9-6C4A-B5DA-F823BF2F7B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7E748-791F-CE4F-9400-8D5E6A940DD9}" type="slidenum">
              <a:rPr lang="en-US"/>
              <a:t>‹#›</a:t>
            </a:fld>
            <a:endParaRPr lang="en-US"/>
          </a:p>
        </p:txBody>
      </p:sp>
    </p:spTree>
    <p:extLst>
      <p:ext uri="{BB962C8B-B14F-4D97-AF65-F5344CB8AC3E}">
        <p14:creationId xmlns:p14="http://schemas.microsoft.com/office/powerpoint/2010/main" val="2820913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0B332-21F1-D045-8BD4-473496A63E3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48376E7-3BED-DF4A-877B-95DB2B0A8C39}"/>
              </a:ext>
            </a:extLst>
          </p:cNvPr>
          <p:cNvSpPr>
            <a:spLocks noGrp="1"/>
          </p:cNvSpPr>
          <p:nvPr>
            <p:ph type="subTitle" idx="1"/>
          </p:nvPr>
        </p:nvSpPr>
        <p:spPr/>
        <p:txBody>
          <a:bodyPr/>
          <a:lstStyle/>
          <a:p>
            <a:endParaRPr lang="en-US"/>
          </a:p>
        </p:txBody>
      </p:sp>
      <p:pic>
        <p:nvPicPr>
          <p:cNvPr id="5" name="Picture 5">
            <a:extLst>
              <a:ext uri="{FF2B5EF4-FFF2-40B4-BE49-F238E27FC236}">
                <a16:creationId xmlns:a16="http://schemas.microsoft.com/office/drawing/2014/main" id="{E554C4D9-F204-924A-A87C-BFC1ED74C1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7438" y="1129507"/>
            <a:ext cx="9124255" cy="5156993"/>
          </a:xfrm>
          <a:prstGeom prst="rect">
            <a:avLst/>
          </a:prstGeom>
        </p:spPr>
      </p:pic>
    </p:spTree>
    <p:extLst>
      <p:ext uri="{BB962C8B-B14F-4D97-AF65-F5344CB8AC3E}">
        <p14:creationId xmlns:p14="http://schemas.microsoft.com/office/powerpoint/2010/main" val="742878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56298-A95B-154F-90A6-95C0D15F53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B2E315-9A8A-0147-978C-49013A050B07}"/>
              </a:ext>
            </a:extLst>
          </p:cNvPr>
          <p:cNvSpPr>
            <a:spLocks noGrp="1"/>
          </p:cNvSpPr>
          <p:nvPr>
            <p:ph idx="1"/>
          </p:nvPr>
        </p:nvSpPr>
        <p:spPr/>
        <p:txBody>
          <a:bodyPr>
            <a:normAutofit fontScale="92500" lnSpcReduction="10000"/>
          </a:bodyPr>
          <a:lstStyle/>
          <a:p>
            <a:pPr marL="0" indent="0">
              <a:buNone/>
            </a:pPr>
            <a:endParaRPr lang="en-GB"/>
          </a:p>
          <a:p>
            <a:r>
              <a:rPr lang="en-GB" sz="4800" b="1"/>
              <a:t>নেটওয়ার্ক তৈরি করতে অবকাঠামো ব্যয় এবং রক্ষণাবেক্ষণ খরচ বেশি।</a:t>
            </a:r>
          </a:p>
          <a:p>
            <a:r>
              <a:rPr lang="en-GB" sz="4800" b="1"/>
              <a:t>ব্যক্তিগত গোপনীয় তথ্য অন্য কেউ জেনে যেতে পারে।</a:t>
            </a:r>
          </a:p>
          <a:p>
            <a:r>
              <a:rPr lang="en-GB" sz="4800" b="1"/>
              <a:t>ইন্টারনেটের মাধ্যমে ভাইরাস ছড়িয়ে নেটওয়ার্ক নষ্ট করে।</a:t>
            </a:r>
            <a:endParaRPr lang="en-US" sz="4800" b="1"/>
          </a:p>
        </p:txBody>
      </p:sp>
      <p:sp>
        <p:nvSpPr>
          <p:cNvPr id="4" name="Flowchart: Process 3">
            <a:extLst>
              <a:ext uri="{FF2B5EF4-FFF2-40B4-BE49-F238E27FC236}">
                <a16:creationId xmlns:a16="http://schemas.microsoft.com/office/drawing/2014/main" id="{6D966783-D7BE-134E-A7B8-D4987B8DF875}"/>
              </a:ext>
            </a:extLst>
          </p:cNvPr>
          <p:cNvSpPr/>
          <p:nvPr/>
        </p:nvSpPr>
        <p:spPr>
          <a:xfrm>
            <a:off x="2911079" y="365125"/>
            <a:ext cx="7215186" cy="132702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a:t>নেটওয়ার্কিং –এর অসুবিধা</a:t>
            </a:r>
            <a:endParaRPr lang="en-US" sz="4800" b="1"/>
          </a:p>
        </p:txBody>
      </p:sp>
    </p:spTree>
    <p:extLst>
      <p:ext uri="{BB962C8B-B14F-4D97-AF65-F5344CB8AC3E}">
        <p14:creationId xmlns:p14="http://schemas.microsoft.com/office/powerpoint/2010/main" val="181422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25746-DEEF-294A-B239-B94F2F6D7D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30694C-4B8C-F943-9D00-6D52F7238FE9}"/>
              </a:ext>
            </a:extLst>
          </p:cNvPr>
          <p:cNvSpPr>
            <a:spLocks noGrp="1"/>
          </p:cNvSpPr>
          <p:nvPr>
            <p:ph idx="1"/>
          </p:nvPr>
        </p:nvSpPr>
        <p:spPr/>
        <p:txBody>
          <a:bodyPr/>
          <a:lstStyle/>
          <a:p>
            <a:pPr marL="0" indent="0">
              <a:buNone/>
            </a:pPr>
            <a:endParaRPr lang="en-GB"/>
          </a:p>
          <a:p>
            <a:r>
              <a:rPr lang="en-GB" sz="4800" b="1"/>
              <a:t>কম্পিউটার নেটওয়ার্ক কী?</a:t>
            </a:r>
          </a:p>
          <a:p>
            <a:r>
              <a:rPr lang="en-GB" sz="4800" b="1"/>
              <a:t>ডেটা আদান-প্রদানের জন্য নেটওয়ার্ক অপরিহার্য কি-না?</a:t>
            </a:r>
            <a:endParaRPr lang="en-US" sz="4800" b="1"/>
          </a:p>
        </p:txBody>
      </p:sp>
      <p:sp>
        <p:nvSpPr>
          <p:cNvPr id="4" name="Flowchart: Punched Tape 3">
            <a:extLst>
              <a:ext uri="{FF2B5EF4-FFF2-40B4-BE49-F238E27FC236}">
                <a16:creationId xmlns:a16="http://schemas.microsoft.com/office/drawing/2014/main" id="{56199CB1-70E0-4944-BC70-88470F176FD3}"/>
              </a:ext>
            </a:extLst>
          </p:cNvPr>
          <p:cNvSpPr/>
          <p:nvPr/>
        </p:nvSpPr>
        <p:spPr>
          <a:xfrm>
            <a:off x="4488061" y="365125"/>
            <a:ext cx="4923830" cy="1472407"/>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a:t>একক কাজ</a:t>
            </a:r>
            <a:endParaRPr lang="en-US" sz="4800" b="1"/>
          </a:p>
        </p:txBody>
      </p:sp>
    </p:spTree>
    <p:extLst>
      <p:ext uri="{BB962C8B-B14F-4D97-AF65-F5344CB8AC3E}">
        <p14:creationId xmlns:p14="http://schemas.microsoft.com/office/powerpoint/2010/main" val="267597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1FDDE-1A89-CC40-B00B-899E2684004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7C7D04-3E73-0545-8D5B-60692BC5CEDF}"/>
              </a:ext>
            </a:extLst>
          </p:cNvPr>
          <p:cNvSpPr>
            <a:spLocks noGrp="1"/>
          </p:cNvSpPr>
          <p:nvPr>
            <p:ph idx="1"/>
          </p:nvPr>
        </p:nvSpPr>
        <p:spPr/>
        <p:txBody>
          <a:bodyPr>
            <a:normAutofit fontScale="92500" lnSpcReduction="20000"/>
          </a:bodyPr>
          <a:lstStyle/>
          <a:p>
            <a:pPr marL="0" indent="0">
              <a:buNone/>
            </a:pPr>
            <a:endParaRPr lang="en-GB" sz="4400"/>
          </a:p>
          <a:p>
            <a:pPr marL="0" indent="0">
              <a:buNone/>
            </a:pPr>
            <a:r>
              <a:rPr lang="en-GB" sz="4400" b="1"/>
              <a:t>আকার,দূরত্ব ও ভৌগোলিক বিস্তৃতির ভিত্তিতেঃ</a:t>
            </a:r>
          </a:p>
          <a:p>
            <a:pPr marL="742950" indent="-742950">
              <a:buFont typeface="+mj-lt"/>
              <a:buAutoNum type="arabicPeriod"/>
            </a:pPr>
            <a:r>
              <a:rPr lang="en-GB" sz="4400" b="1"/>
              <a:t>পার্সোনাল এরিয়া নেটওয়ার্ক (PAN)</a:t>
            </a:r>
          </a:p>
          <a:p>
            <a:pPr marL="742950" indent="-742950">
              <a:buFont typeface="+mj-lt"/>
              <a:buAutoNum type="arabicPeriod"/>
            </a:pPr>
            <a:r>
              <a:rPr lang="en-GB" sz="4400" b="1"/>
              <a:t>লোকাল এরিয়া নেটওয়ার্ক  (LAN)</a:t>
            </a:r>
          </a:p>
          <a:p>
            <a:pPr marL="742950" indent="-742950">
              <a:buFont typeface="+mj-lt"/>
              <a:buAutoNum type="arabicPeriod"/>
            </a:pPr>
            <a:r>
              <a:rPr lang="en-GB" sz="4400" b="1"/>
              <a:t>ক্যাম্পাস এরিয়া নেটওয়ার্ক (CAN)</a:t>
            </a:r>
          </a:p>
          <a:p>
            <a:pPr marL="742950" indent="-742950">
              <a:buFont typeface="+mj-lt"/>
              <a:buAutoNum type="arabicPeriod"/>
            </a:pPr>
            <a:r>
              <a:rPr lang="en-GB" sz="4400" b="1"/>
              <a:t>মেট্রোপলিটন এরিয়া নেটওয়ার্ক (MAN)</a:t>
            </a:r>
          </a:p>
          <a:p>
            <a:pPr marL="742950" indent="-742950">
              <a:buFont typeface="+mj-lt"/>
              <a:buAutoNum type="arabicPeriod"/>
            </a:pPr>
            <a:r>
              <a:rPr lang="en-GB" sz="4400" b="1"/>
              <a:t>ওয়াইড এরিয়া নেটওয়ার্ক  (WAN)</a:t>
            </a:r>
            <a:endParaRPr lang="en-US" sz="4400" b="1"/>
          </a:p>
        </p:txBody>
      </p:sp>
      <p:sp>
        <p:nvSpPr>
          <p:cNvPr id="4" name="Rectangle: Bevelled 3">
            <a:extLst>
              <a:ext uri="{FF2B5EF4-FFF2-40B4-BE49-F238E27FC236}">
                <a16:creationId xmlns:a16="http://schemas.microsoft.com/office/drawing/2014/main" id="{28211425-324A-3040-85E5-A393196C7037}"/>
              </a:ext>
            </a:extLst>
          </p:cNvPr>
          <p:cNvSpPr/>
          <p:nvPr/>
        </p:nvSpPr>
        <p:spPr>
          <a:xfrm>
            <a:off x="3339703" y="365125"/>
            <a:ext cx="6554391" cy="1325563"/>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a:t>নেটওয়ার্কের প্রকারভেদ</a:t>
            </a:r>
            <a:endParaRPr lang="en-US" sz="4800" b="1"/>
          </a:p>
        </p:txBody>
      </p:sp>
    </p:spTree>
    <p:extLst>
      <p:ext uri="{BB962C8B-B14F-4D97-AF65-F5344CB8AC3E}">
        <p14:creationId xmlns:p14="http://schemas.microsoft.com/office/powerpoint/2010/main" val="3606689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4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AC626-FA80-AC4B-BB6A-40A5D6E709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CB2498-3DBE-2B45-9AC6-488D5620291F}"/>
              </a:ext>
            </a:extLst>
          </p:cNvPr>
          <p:cNvSpPr>
            <a:spLocks noGrp="1"/>
          </p:cNvSpPr>
          <p:nvPr>
            <p:ph idx="1"/>
          </p:nvPr>
        </p:nvSpPr>
        <p:spPr/>
        <p:txBody>
          <a:bodyPr>
            <a:normAutofit lnSpcReduction="10000"/>
          </a:bodyPr>
          <a:lstStyle/>
          <a:p>
            <a:pPr marL="0" indent="0">
              <a:buNone/>
            </a:pPr>
            <a:endParaRPr lang="en-GB"/>
          </a:p>
          <a:p>
            <a:pPr marL="0" indent="0">
              <a:buNone/>
            </a:pPr>
            <a:r>
              <a:rPr lang="en-GB" sz="4800" b="1"/>
              <a:t>PAN এর পূর্ণ রূপ হচ্ছে Personal Area Network. সাধারণত  ১০ মিটারের মধ্যে সীমাবদ্ধ বিভিন্ন ইনফরমেশন টেকনোলোজি ডিভাইসের মধ্যে তথ্য আদান-প্রদানের নেটওয়ার্ক সিস্টেমকে PAN বলে।এর গতি সাধারণত 10 Mbps.</a:t>
            </a:r>
            <a:endParaRPr lang="en-US" sz="4800" b="1"/>
          </a:p>
        </p:txBody>
      </p:sp>
      <p:sp>
        <p:nvSpPr>
          <p:cNvPr id="5" name="Rectangle: Top Corners Rounded 4">
            <a:extLst>
              <a:ext uri="{FF2B5EF4-FFF2-40B4-BE49-F238E27FC236}">
                <a16:creationId xmlns:a16="http://schemas.microsoft.com/office/drawing/2014/main" id="{817ACE4C-A47B-4342-8150-5D04CFB1BDDC}"/>
              </a:ext>
            </a:extLst>
          </p:cNvPr>
          <p:cNvSpPr/>
          <p:nvPr/>
        </p:nvSpPr>
        <p:spPr>
          <a:xfrm>
            <a:off x="4952404" y="365125"/>
            <a:ext cx="4495206" cy="1325563"/>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a:t>PAN</a:t>
            </a:r>
            <a:endParaRPr lang="en-US" sz="5400" b="1"/>
          </a:p>
        </p:txBody>
      </p:sp>
    </p:spTree>
    <p:extLst>
      <p:ext uri="{BB962C8B-B14F-4D97-AF65-F5344CB8AC3E}">
        <p14:creationId xmlns:p14="http://schemas.microsoft.com/office/powerpoint/2010/main" val="3593038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80">
                                          <p:stCondLst>
                                            <p:cond delay="0"/>
                                          </p:stCondLst>
                                        </p:cTn>
                                        <p:tgtEl>
                                          <p:spTgt spid="3">
                                            <p:txEl>
                                              <p:pRg st="1" end="1"/>
                                            </p:txEl>
                                          </p:spTgt>
                                        </p:tgtEl>
                                      </p:cBhvr>
                                    </p:animEffect>
                                    <p:anim calcmode="lin" valueType="num">
                                      <p:cBhvr>
                                        <p:cTn id="1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1" end="1"/>
                                            </p:txEl>
                                          </p:spTgt>
                                        </p:tgtEl>
                                      </p:cBhvr>
                                      <p:to x="100000" y="60000"/>
                                    </p:animScale>
                                    <p:animScale>
                                      <p:cBhvr>
                                        <p:cTn id="19" dur="166" decel="50000">
                                          <p:stCondLst>
                                            <p:cond delay="676"/>
                                          </p:stCondLst>
                                        </p:cTn>
                                        <p:tgtEl>
                                          <p:spTgt spid="3">
                                            <p:txEl>
                                              <p:pRg st="1" end="1"/>
                                            </p:txEl>
                                          </p:spTgt>
                                        </p:tgtEl>
                                      </p:cBhvr>
                                      <p:to x="100000" y="100000"/>
                                    </p:animScale>
                                    <p:animScale>
                                      <p:cBhvr>
                                        <p:cTn id="20" dur="26">
                                          <p:stCondLst>
                                            <p:cond delay="1312"/>
                                          </p:stCondLst>
                                        </p:cTn>
                                        <p:tgtEl>
                                          <p:spTgt spid="3">
                                            <p:txEl>
                                              <p:pRg st="1" end="1"/>
                                            </p:txEl>
                                          </p:spTgt>
                                        </p:tgtEl>
                                      </p:cBhvr>
                                      <p:to x="100000" y="80000"/>
                                    </p:animScale>
                                    <p:animScale>
                                      <p:cBhvr>
                                        <p:cTn id="21" dur="166" decel="50000">
                                          <p:stCondLst>
                                            <p:cond delay="1338"/>
                                          </p:stCondLst>
                                        </p:cTn>
                                        <p:tgtEl>
                                          <p:spTgt spid="3">
                                            <p:txEl>
                                              <p:pRg st="1" end="1"/>
                                            </p:txEl>
                                          </p:spTgt>
                                        </p:tgtEl>
                                      </p:cBhvr>
                                      <p:to x="100000" y="100000"/>
                                    </p:animScale>
                                    <p:animScale>
                                      <p:cBhvr>
                                        <p:cTn id="22" dur="26">
                                          <p:stCondLst>
                                            <p:cond delay="1642"/>
                                          </p:stCondLst>
                                        </p:cTn>
                                        <p:tgtEl>
                                          <p:spTgt spid="3">
                                            <p:txEl>
                                              <p:pRg st="1" end="1"/>
                                            </p:txEl>
                                          </p:spTgt>
                                        </p:tgtEl>
                                      </p:cBhvr>
                                      <p:to x="100000" y="90000"/>
                                    </p:animScale>
                                    <p:animScale>
                                      <p:cBhvr>
                                        <p:cTn id="23" dur="166" decel="50000">
                                          <p:stCondLst>
                                            <p:cond delay="1668"/>
                                          </p:stCondLst>
                                        </p:cTn>
                                        <p:tgtEl>
                                          <p:spTgt spid="3">
                                            <p:txEl>
                                              <p:pRg st="1" end="1"/>
                                            </p:txEl>
                                          </p:spTgt>
                                        </p:tgtEl>
                                      </p:cBhvr>
                                      <p:to x="100000" y="100000"/>
                                    </p:animScale>
                                    <p:animScale>
                                      <p:cBhvr>
                                        <p:cTn id="24" dur="26">
                                          <p:stCondLst>
                                            <p:cond delay="1808"/>
                                          </p:stCondLst>
                                        </p:cTn>
                                        <p:tgtEl>
                                          <p:spTgt spid="3">
                                            <p:txEl>
                                              <p:pRg st="1" end="1"/>
                                            </p:txEl>
                                          </p:spTgt>
                                        </p:tgtEl>
                                      </p:cBhvr>
                                      <p:to x="100000" y="95000"/>
                                    </p:animScale>
                                    <p:animScale>
                                      <p:cBhvr>
                                        <p:cTn id="25"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21730-05F9-1646-83DF-08737E417BE9}"/>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C6A6FB45-8425-FB42-93C6-E736A35A29D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78968" y="1747441"/>
            <a:ext cx="6768704" cy="4745434"/>
          </a:xfrm>
          <a:prstGeom prst="rect">
            <a:avLst/>
          </a:prstGeom>
        </p:spPr>
      </p:pic>
    </p:spTree>
    <p:extLst>
      <p:ext uri="{BB962C8B-B14F-4D97-AF65-F5344CB8AC3E}">
        <p14:creationId xmlns:p14="http://schemas.microsoft.com/office/powerpoint/2010/main" val="2397939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B1882-90A7-5C4C-8BE4-5D3BBCA247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5997BF-E43E-7A4E-823F-1E55FB74ED72}"/>
              </a:ext>
            </a:extLst>
          </p:cNvPr>
          <p:cNvSpPr>
            <a:spLocks noGrp="1"/>
          </p:cNvSpPr>
          <p:nvPr>
            <p:ph idx="1"/>
          </p:nvPr>
        </p:nvSpPr>
        <p:spPr/>
        <p:txBody>
          <a:bodyPr>
            <a:normAutofit fontScale="92500" lnSpcReduction="10000"/>
          </a:bodyPr>
          <a:lstStyle/>
          <a:p>
            <a:pPr marL="0" indent="0">
              <a:buNone/>
            </a:pPr>
            <a:endParaRPr lang="en-GB"/>
          </a:p>
          <a:p>
            <a:pPr marL="0" indent="0">
              <a:buNone/>
            </a:pPr>
            <a:r>
              <a:rPr lang="en-GB" sz="4800" b="1"/>
              <a:t>LANএর পূর্ণনাম Local Area Network. সাধারণত 1 Km বা তার কম এরিয়ার মধ্যে বেশ কিছু কম্পিউটার টার্মিনাল  বা অন্য কোনো পেরিফেরাল ডিভাইস সংযুক্ত করে যে নেটওয়ার্ক তৈরি করা হয় তাকে LAN বলে। এর ডেটা স্থানান্তরের হার সাধারণত 10 Mbps থেকে  100 Mbps.</a:t>
            </a:r>
            <a:endParaRPr lang="en-US" sz="4800" b="1"/>
          </a:p>
        </p:txBody>
      </p:sp>
      <p:sp>
        <p:nvSpPr>
          <p:cNvPr id="4" name="Rectangle: Bevelled 3">
            <a:extLst>
              <a:ext uri="{FF2B5EF4-FFF2-40B4-BE49-F238E27FC236}">
                <a16:creationId xmlns:a16="http://schemas.microsoft.com/office/drawing/2014/main" id="{19611445-9B25-BF47-9C98-220D330DB42B}"/>
              </a:ext>
            </a:extLst>
          </p:cNvPr>
          <p:cNvSpPr/>
          <p:nvPr/>
        </p:nvSpPr>
        <p:spPr>
          <a:xfrm>
            <a:off x="4007632" y="365125"/>
            <a:ext cx="5654290" cy="14605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a:t>LAN</a:t>
            </a:r>
            <a:endParaRPr lang="en-US" sz="6000" b="1"/>
          </a:p>
        </p:txBody>
      </p:sp>
    </p:spTree>
    <p:extLst>
      <p:ext uri="{BB962C8B-B14F-4D97-AF65-F5344CB8AC3E}">
        <p14:creationId xmlns:p14="http://schemas.microsoft.com/office/powerpoint/2010/main" val="999754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
                                        <p:tgtEl>
                                          <p:spTgt spid="4"/>
                                        </p:tgtEl>
                                      </p:cBhvr>
                                    </p:animEffect>
                                    <p:anim calcmode="lin" valueType="num">
                                      <p:cBhvr>
                                        <p:cTn id="8" dur="400" fill="hold"/>
                                        <p:tgtEl>
                                          <p:spTgt spid="4"/>
                                        </p:tgtEl>
                                        <p:attrNameLst>
                                          <p:attrName>ppt_x</p:attrName>
                                        </p:attrNameLst>
                                      </p:cBhvr>
                                      <p:tavLst>
                                        <p:tav tm="0">
                                          <p:val>
                                            <p:strVal val="#ppt_x"/>
                                          </p:val>
                                        </p:tav>
                                        <p:tav tm="100000">
                                          <p:val>
                                            <p:strVal val="#ppt_x"/>
                                          </p:val>
                                        </p:tav>
                                      </p:tavLst>
                                    </p:anim>
                                    <p:anim calcmode="lin" valueType="num">
                                      <p:cBhvr>
                                        <p:cTn id="9" dur="400" fill="hold"/>
                                        <p:tgtEl>
                                          <p:spTgt spid="4"/>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5"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9"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ACA59-6131-144F-A3B5-D53B37E04B94}"/>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21C857B7-89A2-3F42-A04D-DA2B83D52BD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1720" y="1690687"/>
            <a:ext cx="8215312" cy="5094203"/>
          </a:xfrm>
          <a:prstGeom prst="rect">
            <a:avLst/>
          </a:prstGeom>
        </p:spPr>
      </p:pic>
    </p:spTree>
    <p:extLst>
      <p:ext uri="{BB962C8B-B14F-4D97-AF65-F5344CB8AC3E}">
        <p14:creationId xmlns:p14="http://schemas.microsoft.com/office/powerpoint/2010/main" val="240878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F204D-91B2-004E-BF0B-FBEC17A005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11E20E-32C8-A845-9ABC-264E6C19D4B3}"/>
              </a:ext>
            </a:extLst>
          </p:cNvPr>
          <p:cNvSpPr>
            <a:spLocks noGrp="1"/>
          </p:cNvSpPr>
          <p:nvPr>
            <p:ph idx="1"/>
          </p:nvPr>
        </p:nvSpPr>
        <p:spPr/>
        <p:txBody>
          <a:bodyPr/>
          <a:lstStyle/>
          <a:p>
            <a:pPr marL="0" indent="0">
              <a:buNone/>
            </a:pPr>
            <a:endParaRPr lang="en-GB"/>
          </a:p>
          <a:p>
            <a:pPr marL="0" indent="0">
              <a:buNone/>
            </a:pPr>
            <a:r>
              <a:rPr lang="en-GB" sz="4800" b="1"/>
              <a:t>CAN এর পূর্নরূপ Campus Area Network. যে নেটওয়ার্ক দুই বা ততোধিক LAN নিয়ে গঠিত হয় তাকে CAN  বলে। CAN এর বিস্তৃতি 5 Km এর মধ্যে থাকে।</a:t>
            </a:r>
            <a:endParaRPr lang="en-US" sz="4800" b="1"/>
          </a:p>
        </p:txBody>
      </p:sp>
      <p:sp>
        <p:nvSpPr>
          <p:cNvPr id="4" name="Cube 3">
            <a:extLst>
              <a:ext uri="{FF2B5EF4-FFF2-40B4-BE49-F238E27FC236}">
                <a16:creationId xmlns:a16="http://schemas.microsoft.com/office/drawing/2014/main" id="{BD0397F2-BFC2-764E-A8AD-A568C11B544A}"/>
              </a:ext>
            </a:extLst>
          </p:cNvPr>
          <p:cNvSpPr/>
          <p:nvPr/>
        </p:nvSpPr>
        <p:spPr>
          <a:xfrm>
            <a:off x="4097011" y="294814"/>
            <a:ext cx="5064848" cy="1466183"/>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a:t>CAN</a:t>
            </a:r>
            <a:endParaRPr lang="en-US" sz="6000" b="1"/>
          </a:p>
        </p:txBody>
      </p:sp>
    </p:spTree>
    <p:extLst>
      <p:ext uri="{BB962C8B-B14F-4D97-AF65-F5344CB8AC3E}">
        <p14:creationId xmlns:p14="http://schemas.microsoft.com/office/powerpoint/2010/main" val="422267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7"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95CC7-BA35-8D43-9ABD-316C4EC9F429}"/>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6055DA8F-8B69-4140-B175-07190A6E43A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36031" y="2045891"/>
            <a:ext cx="8001000" cy="4446984"/>
          </a:xfrm>
          <a:prstGeom prst="rect">
            <a:avLst/>
          </a:prstGeom>
        </p:spPr>
      </p:pic>
    </p:spTree>
    <p:extLst>
      <p:ext uri="{BB962C8B-B14F-4D97-AF65-F5344CB8AC3E}">
        <p14:creationId xmlns:p14="http://schemas.microsoft.com/office/powerpoint/2010/main" val="281754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95422-871C-E64E-8272-746A1EBECD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5C9EAC8-8848-E74C-8BB9-074654865A21}"/>
              </a:ext>
            </a:extLst>
          </p:cNvPr>
          <p:cNvSpPr>
            <a:spLocks noGrp="1"/>
          </p:cNvSpPr>
          <p:nvPr>
            <p:ph idx="1"/>
          </p:nvPr>
        </p:nvSpPr>
        <p:spPr>
          <a:xfrm>
            <a:off x="838200" y="1825625"/>
            <a:ext cx="10877550" cy="4351338"/>
          </a:xfrm>
        </p:spPr>
        <p:txBody>
          <a:bodyPr/>
          <a:lstStyle/>
          <a:p>
            <a:pPr marL="0" indent="0">
              <a:buNone/>
            </a:pPr>
            <a:endParaRPr lang="en-GB"/>
          </a:p>
          <a:p>
            <a:pPr marL="0" indent="0">
              <a:buNone/>
            </a:pPr>
            <a:r>
              <a:rPr lang="en-GB" sz="4800" b="1"/>
              <a:t>MAN এর পূর্ণরূপ Metropolitan Area Network.যখন একটি শহরের বিভিন্ন স্থানে অবস্থিত সাধারণত   10 Km থেকে 100 Km দূরত্বের মধ্যে যে নেটওয়ার্ক  গঠিত হয় তাকে  MAN বলে।</a:t>
            </a:r>
            <a:endParaRPr lang="en-US" sz="4800" b="1"/>
          </a:p>
        </p:txBody>
      </p:sp>
      <p:sp>
        <p:nvSpPr>
          <p:cNvPr id="4" name="Rectangle: Bevelled 3">
            <a:extLst>
              <a:ext uri="{FF2B5EF4-FFF2-40B4-BE49-F238E27FC236}">
                <a16:creationId xmlns:a16="http://schemas.microsoft.com/office/drawing/2014/main" id="{07E6E7F8-969D-C343-A408-56D3C177FCB4}"/>
              </a:ext>
            </a:extLst>
          </p:cNvPr>
          <p:cNvSpPr/>
          <p:nvPr/>
        </p:nvSpPr>
        <p:spPr>
          <a:xfrm>
            <a:off x="4554140" y="257969"/>
            <a:ext cx="4625579" cy="1432719"/>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a:t>MAN</a:t>
            </a:r>
            <a:endParaRPr lang="en-US" sz="6000" b="1"/>
          </a:p>
        </p:txBody>
      </p:sp>
    </p:spTree>
    <p:extLst>
      <p:ext uri="{BB962C8B-B14F-4D97-AF65-F5344CB8AC3E}">
        <p14:creationId xmlns:p14="http://schemas.microsoft.com/office/powerpoint/2010/main" val="104648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
                                        <p:tgtEl>
                                          <p:spTgt spid="4"/>
                                        </p:tgtEl>
                                      </p:cBhvr>
                                    </p:animEffect>
                                    <p:anim calcmode="lin" valueType="num">
                                      <p:cBhvr>
                                        <p:cTn id="8" dur="400" fill="hold"/>
                                        <p:tgtEl>
                                          <p:spTgt spid="4"/>
                                        </p:tgtEl>
                                        <p:attrNameLst>
                                          <p:attrName>ppt_x</p:attrName>
                                        </p:attrNameLst>
                                      </p:cBhvr>
                                      <p:tavLst>
                                        <p:tav tm="0">
                                          <p:val>
                                            <p:strVal val="#ppt_x"/>
                                          </p:val>
                                        </p:tav>
                                        <p:tav tm="100000">
                                          <p:val>
                                            <p:strVal val="#ppt_x"/>
                                          </p:val>
                                        </p:tav>
                                      </p:tavLst>
                                    </p:anim>
                                    <p:anim calcmode="lin" valueType="num">
                                      <p:cBhvr>
                                        <p:cTn id="9" dur="400" fill="hold"/>
                                        <p:tgtEl>
                                          <p:spTgt spid="4"/>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80">
                                          <p:stCondLst>
                                            <p:cond delay="0"/>
                                          </p:stCondLst>
                                        </p:cTn>
                                        <p:tgtEl>
                                          <p:spTgt spid="3">
                                            <p:txEl>
                                              <p:pRg st="1" end="1"/>
                                            </p:txEl>
                                          </p:spTgt>
                                        </p:tgtEl>
                                      </p:cBhvr>
                                    </p:animEffect>
                                    <p:anim calcmode="lin" valueType="num">
                                      <p:cBhvr>
                                        <p:cTn id="17"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2" dur="26">
                                          <p:stCondLst>
                                            <p:cond delay="650"/>
                                          </p:stCondLst>
                                        </p:cTn>
                                        <p:tgtEl>
                                          <p:spTgt spid="3">
                                            <p:txEl>
                                              <p:pRg st="1" end="1"/>
                                            </p:txEl>
                                          </p:spTgt>
                                        </p:tgtEl>
                                      </p:cBhvr>
                                      <p:to x="100000" y="60000"/>
                                    </p:animScale>
                                    <p:animScale>
                                      <p:cBhvr>
                                        <p:cTn id="23" dur="166" decel="50000">
                                          <p:stCondLst>
                                            <p:cond delay="676"/>
                                          </p:stCondLst>
                                        </p:cTn>
                                        <p:tgtEl>
                                          <p:spTgt spid="3">
                                            <p:txEl>
                                              <p:pRg st="1" end="1"/>
                                            </p:txEl>
                                          </p:spTgt>
                                        </p:tgtEl>
                                      </p:cBhvr>
                                      <p:to x="100000" y="100000"/>
                                    </p:animScale>
                                    <p:animScale>
                                      <p:cBhvr>
                                        <p:cTn id="24" dur="26">
                                          <p:stCondLst>
                                            <p:cond delay="1312"/>
                                          </p:stCondLst>
                                        </p:cTn>
                                        <p:tgtEl>
                                          <p:spTgt spid="3">
                                            <p:txEl>
                                              <p:pRg st="1" end="1"/>
                                            </p:txEl>
                                          </p:spTgt>
                                        </p:tgtEl>
                                      </p:cBhvr>
                                      <p:to x="100000" y="80000"/>
                                    </p:animScale>
                                    <p:animScale>
                                      <p:cBhvr>
                                        <p:cTn id="25" dur="166" decel="50000">
                                          <p:stCondLst>
                                            <p:cond delay="1338"/>
                                          </p:stCondLst>
                                        </p:cTn>
                                        <p:tgtEl>
                                          <p:spTgt spid="3">
                                            <p:txEl>
                                              <p:pRg st="1" end="1"/>
                                            </p:txEl>
                                          </p:spTgt>
                                        </p:tgtEl>
                                      </p:cBhvr>
                                      <p:to x="100000" y="100000"/>
                                    </p:animScale>
                                    <p:animScale>
                                      <p:cBhvr>
                                        <p:cTn id="26" dur="26">
                                          <p:stCondLst>
                                            <p:cond delay="1642"/>
                                          </p:stCondLst>
                                        </p:cTn>
                                        <p:tgtEl>
                                          <p:spTgt spid="3">
                                            <p:txEl>
                                              <p:pRg st="1" end="1"/>
                                            </p:txEl>
                                          </p:spTgt>
                                        </p:tgtEl>
                                      </p:cBhvr>
                                      <p:to x="100000" y="90000"/>
                                    </p:animScale>
                                    <p:animScale>
                                      <p:cBhvr>
                                        <p:cTn id="27" dur="166" decel="50000">
                                          <p:stCondLst>
                                            <p:cond delay="1668"/>
                                          </p:stCondLst>
                                        </p:cTn>
                                        <p:tgtEl>
                                          <p:spTgt spid="3">
                                            <p:txEl>
                                              <p:pRg st="1" end="1"/>
                                            </p:txEl>
                                          </p:spTgt>
                                        </p:tgtEl>
                                      </p:cBhvr>
                                      <p:to x="100000" y="100000"/>
                                    </p:animScale>
                                    <p:animScale>
                                      <p:cBhvr>
                                        <p:cTn id="28" dur="26">
                                          <p:stCondLst>
                                            <p:cond delay="1808"/>
                                          </p:stCondLst>
                                        </p:cTn>
                                        <p:tgtEl>
                                          <p:spTgt spid="3">
                                            <p:txEl>
                                              <p:pRg st="1" end="1"/>
                                            </p:txEl>
                                          </p:spTgt>
                                        </p:tgtEl>
                                      </p:cBhvr>
                                      <p:to x="100000" y="95000"/>
                                    </p:animScale>
                                    <p:animScale>
                                      <p:cBhvr>
                                        <p:cTn id="29"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68B8D-5E82-AF4A-821D-EE0E7CA9D2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958FB5-3EFD-3C49-AA09-759864C55239}"/>
              </a:ext>
            </a:extLst>
          </p:cNvPr>
          <p:cNvSpPr>
            <a:spLocks noGrp="1"/>
          </p:cNvSpPr>
          <p:nvPr>
            <p:ph idx="1"/>
          </p:nvPr>
        </p:nvSpPr>
        <p:spPr>
          <a:xfrm>
            <a:off x="838200" y="1758156"/>
            <a:ext cx="11353800" cy="5024437"/>
          </a:xfrm>
        </p:spPr>
        <p:txBody>
          <a:bodyPr>
            <a:normAutofit/>
          </a:bodyPr>
          <a:lstStyle/>
          <a:p>
            <a:pPr marL="0" indent="0">
              <a:buNone/>
            </a:pPr>
            <a:endParaRPr lang="en-GB"/>
          </a:p>
          <a:p>
            <a:pPr marL="0" indent="0">
              <a:buNone/>
            </a:pPr>
            <a:r>
              <a:rPr lang="en-GB" sz="5400" b="1"/>
              <a:t>নবেন্দু বিকাশ চক্রবর্তী</a:t>
            </a:r>
          </a:p>
          <a:p>
            <a:pPr marL="0" indent="0">
              <a:buNone/>
            </a:pPr>
            <a:r>
              <a:rPr lang="en-GB" sz="5400" b="1"/>
              <a:t>প্রভাষক,আইসিটি</a:t>
            </a:r>
          </a:p>
          <a:p>
            <a:pPr marL="0" indent="0">
              <a:buNone/>
            </a:pPr>
            <a:r>
              <a:rPr lang="en-GB" sz="5400" b="1"/>
              <a:t>তৈয়বুন্নেছা খানম সরকারি</a:t>
            </a:r>
          </a:p>
          <a:p>
            <a:pPr marL="0" indent="0">
              <a:buNone/>
            </a:pPr>
            <a:r>
              <a:rPr lang="en-GB" sz="5400" b="1"/>
              <a:t>কলেজ,জুড়ি।</a:t>
            </a:r>
          </a:p>
          <a:p>
            <a:pPr marL="0" indent="0">
              <a:buNone/>
            </a:pPr>
            <a:r>
              <a:rPr lang="en-GB" sz="5400" b="1"/>
              <a:t>মোবাঃ০১৭১৬৩৮৭০৭৯</a:t>
            </a:r>
          </a:p>
          <a:p>
            <a:pPr marL="0" indent="0">
              <a:buNone/>
            </a:pPr>
            <a:endParaRPr lang="en-US" sz="5400" b="1"/>
          </a:p>
        </p:txBody>
      </p:sp>
      <p:sp>
        <p:nvSpPr>
          <p:cNvPr id="4" name="Flowchart: Predefined Process 3">
            <a:extLst>
              <a:ext uri="{FF2B5EF4-FFF2-40B4-BE49-F238E27FC236}">
                <a16:creationId xmlns:a16="http://schemas.microsoft.com/office/drawing/2014/main" id="{98AEF4E3-C4BB-F84B-A733-5EA72019F02B}"/>
              </a:ext>
            </a:extLst>
          </p:cNvPr>
          <p:cNvSpPr/>
          <p:nvPr/>
        </p:nvSpPr>
        <p:spPr>
          <a:xfrm>
            <a:off x="3720108" y="365125"/>
            <a:ext cx="6013251" cy="1325563"/>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a:t>পরিচিতিঃ</a:t>
            </a:r>
            <a:endParaRPr lang="en-US" sz="5400" b="1"/>
          </a:p>
        </p:txBody>
      </p:sp>
      <p:pic>
        <p:nvPicPr>
          <p:cNvPr id="5" name="Picture 5">
            <a:extLst>
              <a:ext uri="{FF2B5EF4-FFF2-40B4-BE49-F238E27FC236}">
                <a16:creationId xmlns:a16="http://schemas.microsoft.com/office/drawing/2014/main" id="{10B113D9-81CD-8142-A0BE-57DEED0842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79656" y="1825625"/>
            <a:ext cx="3314421" cy="4889500"/>
          </a:xfrm>
          <a:prstGeom prst="rect">
            <a:avLst/>
          </a:prstGeom>
        </p:spPr>
      </p:pic>
    </p:spTree>
    <p:extLst>
      <p:ext uri="{BB962C8B-B14F-4D97-AF65-F5344CB8AC3E}">
        <p14:creationId xmlns:p14="http://schemas.microsoft.com/office/powerpoint/2010/main" val="320848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circle(in)">
                                      <p:cBhvr>
                                        <p:cTn id="5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8ED9E-9001-0443-B16B-6E195D3C5462}"/>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EF27D68D-6D6D-6245-BD02-DF5E7D3CB19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43188" y="1690687"/>
            <a:ext cx="7822406" cy="4560093"/>
          </a:xfrm>
          <a:prstGeom prst="rect">
            <a:avLst/>
          </a:prstGeom>
        </p:spPr>
      </p:pic>
    </p:spTree>
    <p:extLst>
      <p:ext uri="{BB962C8B-B14F-4D97-AF65-F5344CB8AC3E}">
        <p14:creationId xmlns:p14="http://schemas.microsoft.com/office/powerpoint/2010/main" val="1705632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DFB22-0C9A-B242-8E03-D3A34697EB6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C5AE0A-3FDE-4D4A-B4FC-F91CE072931B}"/>
              </a:ext>
            </a:extLst>
          </p:cNvPr>
          <p:cNvSpPr>
            <a:spLocks noGrp="1"/>
          </p:cNvSpPr>
          <p:nvPr>
            <p:ph idx="1"/>
          </p:nvPr>
        </p:nvSpPr>
        <p:spPr/>
        <p:txBody>
          <a:bodyPr/>
          <a:lstStyle/>
          <a:p>
            <a:pPr marL="0" indent="0">
              <a:buNone/>
            </a:pPr>
            <a:endParaRPr lang="en-GB"/>
          </a:p>
          <a:p>
            <a:pPr marL="0" indent="0">
              <a:buNone/>
            </a:pPr>
            <a:r>
              <a:rPr lang="en-GB" sz="4800" b="1"/>
              <a:t>WANএর পূর্ণরূপ Wide Area Network. একাধিক LAN ও MAN নিয়ে যে নেটওয়ার্ক গঠিত হয় তাকে WAN বলে।ক্যাবল সংযোগ সাধারণত 56 Kbps থেকে 1.5 Mbps হয়ে থাকে।</a:t>
            </a:r>
            <a:endParaRPr lang="en-US" sz="4800" b="1"/>
          </a:p>
        </p:txBody>
      </p:sp>
      <p:sp>
        <p:nvSpPr>
          <p:cNvPr id="4" name="Callout: Bent Line with Border and Accent Bar 3">
            <a:extLst>
              <a:ext uri="{FF2B5EF4-FFF2-40B4-BE49-F238E27FC236}">
                <a16:creationId xmlns:a16="http://schemas.microsoft.com/office/drawing/2014/main" id="{C3722602-3338-E144-8A36-9F017CD3ED78}"/>
              </a:ext>
            </a:extLst>
          </p:cNvPr>
          <p:cNvSpPr/>
          <p:nvPr/>
        </p:nvSpPr>
        <p:spPr>
          <a:xfrm>
            <a:off x="4970263" y="256508"/>
            <a:ext cx="3673674" cy="1434180"/>
          </a:xfrm>
          <a:prstGeom prst="accentBorderCallout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a:t>WAN</a:t>
            </a:r>
            <a:endParaRPr lang="en-US" sz="6000" b="1"/>
          </a:p>
        </p:txBody>
      </p:sp>
    </p:spTree>
    <p:extLst>
      <p:ext uri="{BB962C8B-B14F-4D97-AF65-F5344CB8AC3E}">
        <p14:creationId xmlns:p14="http://schemas.microsoft.com/office/powerpoint/2010/main" val="718509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7"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3657F-61F5-BA44-9BDB-D441938C2081}"/>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C169E230-A746-014F-9806-DC808A1C266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89609" y="1509315"/>
            <a:ext cx="7375922" cy="4265559"/>
          </a:xfrm>
          <a:prstGeom prst="rect">
            <a:avLst/>
          </a:prstGeom>
        </p:spPr>
      </p:pic>
    </p:spTree>
    <p:extLst>
      <p:ext uri="{BB962C8B-B14F-4D97-AF65-F5344CB8AC3E}">
        <p14:creationId xmlns:p14="http://schemas.microsoft.com/office/powerpoint/2010/main" val="65649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B19BD-9AED-064A-9E5C-F952B98B31F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5943C7C-D972-5F40-B9D3-1EC26E7860D4}"/>
              </a:ext>
            </a:extLst>
          </p:cNvPr>
          <p:cNvSpPr>
            <a:spLocks noGrp="1"/>
          </p:cNvSpPr>
          <p:nvPr>
            <p:ph idx="1"/>
          </p:nvPr>
        </p:nvSpPr>
        <p:spPr/>
        <p:txBody>
          <a:bodyPr/>
          <a:lstStyle/>
          <a:p>
            <a:pPr marL="0" indent="0">
              <a:buNone/>
            </a:pPr>
            <a:endParaRPr lang="en-GB"/>
          </a:p>
          <a:p>
            <a:pPr marL="0" indent="0">
              <a:buNone/>
            </a:pPr>
            <a:r>
              <a:rPr lang="en-GB" sz="4800" b="1"/>
              <a:t>★ LAN ও MAN এর পার্থক্য লিখ।</a:t>
            </a:r>
          </a:p>
          <a:p>
            <a:pPr marL="0" indent="0">
              <a:buNone/>
            </a:pPr>
            <a:r>
              <a:rPr lang="en-GB" sz="4800" b="1"/>
              <a:t>★ একটি  কলেজের বিভিন্ন বিল্ডিং এ অবস্থিত কম্পিউটার গুলোর মধ্যে কোন ধরনের নেটওয়ার্ক স্থাপন যুক্তিযুক্ত –বিশ্লেষণ পূর্বক মতামত দাও।</a:t>
            </a:r>
            <a:endParaRPr lang="en-US" sz="4800" b="1"/>
          </a:p>
        </p:txBody>
      </p:sp>
      <p:sp>
        <p:nvSpPr>
          <p:cNvPr id="4" name="Cube 3">
            <a:extLst>
              <a:ext uri="{FF2B5EF4-FFF2-40B4-BE49-F238E27FC236}">
                <a16:creationId xmlns:a16="http://schemas.microsoft.com/office/drawing/2014/main" id="{825C0331-8900-4C47-B20D-AA831D963B24}"/>
              </a:ext>
            </a:extLst>
          </p:cNvPr>
          <p:cNvSpPr/>
          <p:nvPr/>
        </p:nvSpPr>
        <p:spPr>
          <a:xfrm>
            <a:off x="3018864" y="365126"/>
            <a:ext cx="6893089" cy="146049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a:solidFill>
                  <a:srgbClr val="FF0000"/>
                </a:solidFill>
              </a:rPr>
              <a:t>বাড়ির কাজ</a:t>
            </a:r>
            <a:endParaRPr lang="en-US" sz="6000" b="1">
              <a:solidFill>
                <a:srgbClr val="FF0000"/>
              </a:solidFill>
            </a:endParaRPr>
          </a:p>
        </p:txBody>
      </p:sp>
    </p:spTree>
    <p:extLst>
      <p:ext uri="{BB962C8B-B14F-4D97-AF65-F5344CB8AC3E}">
        <p14:creationId xmlns:p14="http://schemas.microsoft.com/office/powerpoint/2010/main" val="323168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B77C3-FB0B-014B-BB17-D69AF239B9B7}"/>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2E9D6423-6791-4648-BAE0-188401C842C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58069" y="1465263"/>
            <a:ext cx="7932539" cy="4798219"/>
          </a:xfrm>
          <a:prstGeom prst="rect">
            <a:avLst/>
          </a:prstGeom>
        </p:spPr>
      </p:pic>
    </p:spTree>
    <p:extLst>
      <p:ext uri="{BB962C8B-B14F-4D97-AF65-F5344CB8AC3E}">
        <p14:creationId xmlns:p14="http://schemas.microsoft.com/office/powerpoint/2010/main" val="1027610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xit" presetSubtype="0" fill="hold"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 decel="100000"/>
                                        <p:tgtEl>
                                          <p:spTgt spid="4"/>
                                        </p:tgtEl>
                                        <p:attrNameLst>
                                          <p:attrName>ppt_y</p:attrName>
                                        </p:attrNameLst>
                                      </p:cBhvr>
                                      <p:tavLst>
                                        <p:tav tm="0">
                                          <p:val>
                                            <p:strVal val="ppt_y"/>
                                          </p:val>
                                        </p:tav>
                                        <p:tav tm="100000">
                                          <p:val>
                                            <p:strVal val="ppt_y-.03"/>
                                          </p:val>
                                        </p:tav>
                                      </p:tavLst>
                                    </p:anim>
                                    <p:anim calcmode="lin" valueType="num">
                                      <p:cBhvr>
                                        <p:cTn id="9" dur="900" accel="100000">
                                          <p:stCondLst>
                                            <p:cond delay="100"/>
                                          </p:stCondLst>
                                        </p:cTn>
                                        <p:tgtEl>
                                          <p:spTgt spid="4"/>
                                        </p:tgtEl>
                                        <p:attrNameLst>
                                          <p:attrName>ppt_y</p:attrName>
                                        </p:attrNameLst>
                                      </p:cBhvr>
                                      <p:tavLst>
                                        <p:tav tm="0">
                                          <p:val>
                                            <p:strVal val="ppt_y"/>
                                          </p:val>
                                        </p:tav>
                                        <p:tav tm="100000">
                                          <p:val>
                                            <p:strVal val="ppt_y+1"/>
                                          </p:val>
                                        </p:tav>
                                      </p:tavLst>
                                    </p:anim>
                                    <p:set>
                                      <p:cBhvr>
                                        <p:cTn id="10"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39AE1-A743-524A-ABE2-2AFA690ED4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D9FE1A-9C4A-274A-ADA8-4775A3ED6680}"/>
              </a:ext>
            </a:extLst>
          </p:cNvPr>
          <p:cNvSpPr>
            <a:spLocks noGrp="1"/>
          </p:cNvSpPr>
          <p:nvPr>
            <p:ph idx="1"/>
          </p:nvPr>
        </p:nvSpPr>
        <p:spPr/>
        <p:txBody>
          <a:bodyPr/>
          <a:lstStyle/>
          <a:p>
            <a:endParaRPr lang="en-US"/>
          </a:p>
        </p:txBody>
      </p:sp>
      <p:sp>
        <p:nvSpPr>
          <p:cNvPr id="4" name="Flowchart: Direct Access Storage 3">
            <a:extLst>
              <a:ext uri="{FF2B5EF4-FFF2-40B4-BE49-F238E27FC236}">
                <a16:creationId xmlns:a16="http://schemas.microsoft.com/office/drawing/2014/main" id="{9949A764-012A-2D4C-8E14-04983D036DBA}"/>
              </a:ext>
            </a:extLst>
          </p:cNvPr>
          <p:cNvSpPr/>
          <p:nvPr/>
        </p:nvSpPr>
        <p:spPr>
          <a:xfrm>
            <a:off x="3428999" y="365125"/>
            <a:ext cx="7340203" cy="1795859"/>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a:t>পাঠ পরিচিতি</a:t>
            </a:r>
            <a:endParaRPr lang="en-US" sz="4800" b="1"/>
          </a:p>
        </p:txBody>
      </p:sp>
      <p:sp>
        <p:nvSpPr>
          <p:cNvPr id="6" name="Plaque 5">
            <a:extLst>
              <a:ext uri="{FF2B5EF4-FFF2-40B4-BE49-F238E27FC236}">
                <a16:creationId xmlns:a16="http://schemas.microsoft.com/office/drawing/2014/main" id="{ED734078-FF45-4046-8183-BB5D10935C81}"/>
              </a:ext>
            </a:extLst>
          </p:cNvPr>
          <p:cNvSpPr/>
          <p:nvPr/>
        </p:nvSpPr>
        <p:spPr>
          <a:xfrm>
            <a:off x="3165571" y="2514600"/>
            <a:ext cx="7867057" cy="3662363"/>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a:t>বিষয়ঃ আইসিটি</a:t>
            </a:r>
          </a:p>
          <a:p>
            <a:pPr algn="ctr"/>
            <a:r>
              <a:rPr lang="en-GB" sz="4800" b="1"/>
              <a:t>শ্রেণিঃ একাদশ/ দ্বাদশ</a:t>
            </a:r>
          </a:p>
          <a:p>
            <a:pPr algn="ctr"/>
            <a:r>
              <a:rPr lang="en-GB" sz="4800" b="1"/>
              <a:t>অধ্যায়ঃ দ্বিতীয় </a:t>
            </a:r>
          </a:p>
        </p:txBody>
      </p:sp>
    </p:spTree>
    <p:extLst>
      <p:ext uri="{BB962C8B-B14F-4D97-AF65-F5344CB8AC3E}">
        <p14:creationId xmlns:p14="http://schemas.microsoft.com/office/powerpoint/2010/main" val="274319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 calcmode="lin" valueType="num">
                                      <p:cBhvr>
                                        <p:cTn id="16" dur="500" fill="hold"/>
                                        <p:tgtEl>
                                          <p:spTgt spid="6"/>
                                        </p:tgtEl>
                                        <p:attrNameLst>
                                          <p:attrName>style.rotation</p:attrName>
                                        </p:attrNameLst>
                                      </p:cBhvr>
                                      <p:tavLst>
                                        <p:tav tm="0">
                                          <p:val>
                                            <p:fltVal val="360"/>
                                          </p:val>
                                        </p:tav>
                                        <p:tav tm="100000">
                                          <p:val>
                                            <p:fltVal val="0"/>
                                          </p:val>
                                        </p:tav>
                                      </p:tavLst>
                                    </p:anim>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BBC4B-6119-0D4B-A28E-60877FCCBFB3}"/>
              </a:ext>
            </a:extLst>
          </p:cNvPr>
          <p:cNvSpPr>
            <a:spLocks noGrp="1"/>
          </p:cNvSpPr>
          <p:nvPr>
            <p:ph type="title"/>
          </p:nvPr>
        </p:nvSpPr>
        <p:spPr>
          <a:xfrm>
            <a:off x="3493294" y="283128"/>
            <a:ext cx="8127206" cy="1331515"/>
          </a:xfrm>
        </p:spPr>
        <p:txBody>
          <a:bodyPr>
            <a:normAutofit/>
          </a:bodyPr>
          <a:lstStyle/>
          <a:p>
            <a:r>
              <a:rPr lang="en-GB" sz="5400" b="1">
                <a:solidFill>
                  <a:schemeClr val="accent1"/>
                </a:solidFill>
              </a:rPr>
              <a:t>ছবিগুলো লক্ষ্য কর</a:t>
            </a:r>
            <a:endParaRPr lang="en-US" sz="5400" b="1">
              <a:solidFill>
                <a:schemeClr val="accent1"/>
              </a:solidFill>
            </a:endParaRPr>
          </a:p>
        </p:txBody>
      </p:sp>
      <p:pic>
        <p:nvPicPr>
          <p:cNvPr id="4" name="Picture 4">
            <a:extLst>
              <a:ext uri="{FF2B5EF4-FFF2-40B4-BE49-F238E27FC236}">
                <a16:creationId xmlns:a16="http://schemas.microsoft.com/office/drawing/2014/main" id="{D73ADD2A-342A-EF46-BEDF-127CB44602C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74426" y="1614643"/>
            <a:ext cx="8127205" cy="5243357"/>
          </a:xfrm>
          <a:prstGeom prst="rect">
            <a:avLst/>
          </a:prstGeom>
        </p:spPr>
      </p:pic>
    </p:spTree>
    <p:extLst>
      <p:ext uri="{BB962C8B-B14F-4D97-AF65-F5344CB8AC3E}">
        <p14:creationId xmlns:p14="http://schemas.microsoft.com/office/powerpoint/2010/main" val="1700944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2B154-A383-B940-B53A-2BC7EB241CF9}"/>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9419EA95-971C-0347-975B-C668A9E77B7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3890" y="1500188"/>
            <a:ext cx="8049816" cy="4730104"/>
          </a:xfrm>
          <a:prstGeom prst="rect">
            <a:avLst/>
          </a:prstGeom>
        </p:spPr>
      </p:pic>
    </p:spTree>
    <p:extLst>
      <p:ext uri="{BB962C8B-B14F-4D97-AF65-F5344CB8AC3E}">
        <p14:creationId xmlns:p14="http://schemas.microsoft.com/office/powerpoint/2010/main" val="19551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438ED-FD6F-C848-B521-D1072C66C1B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DDF3DE-0A09-5848-BC87-8CC0356A030D}"/>
              </a:ext>
            </a:extLst>
          </p:cNvPr>
          <p:cNvSpPr>
            <a:spLocks noGrp="1"/>
          </p:cNvSpPr>
          <p:nvPr>
            <p:ph idx="1"/>
          </p:nvPr>
        </p:nvSpPr>
        <p:spPr>
          <a:xfrm>
            <a:off x="1762125" y="2141537"/>
            <a:ext cx="10515600" cy="4351338"/>
          </a:xfrm>
        </p:spPr>
        <p:txBody>
          <a:bodyPr>
            <a:normAutofit fontScale="85000" lnSpcReduction="20000"/>
          </a:bodyPr>
          <a:lstStyle/>
          <a:p>
            <a:pPr marL="0" indent="0">
              <a:buNone/>
            </a:pPr>
            <a:endParaRPr lang="en-GB"/>
          </a:p>
          <a:p>
            <a:pPr marL="0" indent="0">
              <a:buNone/>
            </a:pPr>
            <a:r>
              <a:rPr lang="en-GB" sz="5400" b="1">
                <a:solidFill>
                  <a:schemeClr val="accent6"/>
                </a:solidFill>
              </a:rPr>
              <a:t>পাঠ শেষে শিক্ষার্থীরা-</a:t>
            </a:r>
          </a:p>
          <a:p>
            <a:pPr marL="0" indent="0">
              <a:buNone/>
            </a:pPr>
            <a:r>
              <a:rPr lang="en-GB" sz="5400" b="1">
                <a:solidFill>
                  <a:schemeClr val="accent6"/>
                </a:solidFill>
              </a:rPr>
              <a:t>★ কম্পিউটার নেটওয়ার্ক কী তা ব্যাখ্যা করতে পারবে।</a:t>
            </a:r>
          </a:p>
          <a:p>
            <a:pPr marL="0" indent="0">
              <a:buNone/>
            </a:pPr>
            <a:r>
              <a:rPr lang="en-GB" sz="5400" b="1">
                <a:solidFill>
                  <a:schemeClr val="accent6"/>
                </a:solidFill>
              </a:rPr>
              <a:t>★ নেটওয়ার্কের প্রকারভেদ বিশ্লেষণ করতে পারবে।</a:t>
            </a:r>
          </a:p>
          <a:p>
            <a:pPr marL="0" indent="0">
              <a:buNone/>
            </a:pPr>
            <a:r>
              <a:rPr lang="en-GB" sz="5400" b="1">
                <a:solidFill>
                  <a:schemeClr val="accent6"/>
                </a:solidFill>
              </a:rPr>
              <a:t>★নেটওয়ার্ক এর সুবিধা-অসুবিধা ব্যাখ্যা করতে পারবে।</a:t>
            </a:r>
            <a:endParaRPr lang="en-US" sz="5400" b="1">
              <a:solidFill>
                <a:schemeClr val="accent6"/>
              </a:solidFill>
            </a:endParaRPr>
          </a:p>
        </p:txBody>
      </p:sp>
      <p:sp>
        <p:nvSpPr>
          <p:cNvPr id="4" name="Scroll: Horizontal 3">
            <a:extLst>
              <a:ext uri="{FF2B5EF4-FFF2-40B4-BE49-F238E27FC236}">
                <a16:creationId xmlns:a16="http://schemas.microsoft.com/office/drawing/2014/main" id="{473403E6-A49C-8B41-85A5-E748503D76B7}"/>
              </a:ext>
            </a:extLst>
          </p:cNvPr>
          <p:cNvSpPr/>
          <p:nvPr/>
        </p:nvSpPr>
        <p:spPr>
          <a:xfrm>
            <a:off x="2812850" y="216622"/>
            <a:ext cx="7617025" cy="203365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a:t>আজকের আলোচ্যঃ কম্পিউটার নেটওয়ার্ক </a:t>
            </a:r>
            <a:endParaRPr lang="en-US" sz="5400" b="1"/>
          </a:p>
        </p:txBody>
      </p:sp>
    </p:spTree>
    <p:extLst>
      <p:ext uri="{BB962C8B-B14F-4D97-AF65-F5344CB8AC3E}">
        <p14:creationId xmlns:p14="http://schemas.microsoft.com/office/powerpoint/2010/main" val="2488361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C933E-CE54-684B-BB9F-4658F265CC0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8BD68C-E5B6-764B-951E-FF91158D6721}"/>
              </a:ext>
            </a:extLst>
          </p:cNvPr>
          <p:cNvSpPr>
            <a:spLocks noGrp="1"/>
          </p:cNvSpPr>
          <p:nvPr>
            <p:ph idx="1"/>
          </p:nvPr>
        </p:nvSpPr>
        <p:spPr/>
        <p:txBody>
          <a:bodyPr>
            <a:normAutofit/>
          </a:bodyPr>
          <a:lstStyle/>
          <a:p>
            <a:pPr marL="0" indent="0">
              <a:buNone/>
            </a:pPr>
            <a:r>
              <a:rPr lang="en-GB" sz="5400" b="1">
                <a:solidFill>
                  <a:srgbClr val="C00000"/>
                </a:solidFill>
              </a:rPr>
              <a:t>কম্পিউটার নেটওয়ার্কঃ </a:t>
            </a:r>
            <a:r>
              <a:rPr lang="en-GB" sz="4800" b="1">
                <a:solidFill>
                  <a:schemeClr val="bg2">
                    <a:lumMod val="10000"/>
                  </a:schemeClr>
                </a:solidFill>
              </a:rPr>
              <a:t>ডেটা কমিউনিকেশনের জন্য দুই বা ততোধিক ডিভাইস বা কম্পিউটারকে পরস্পর সংযুক্ত করার পদ্ধতিকে কম্পিউটার নেটওয়ার্ক  বলে।</a:t>
            </a:r>
            <a:endParaRPr lang="en-US" sz="5400" b="1">
              <a:solidFill>
                <a:srgbClr val="C00000"/>
              </a:solidFill>
            </a:endParaRPr>
          </a:p>
        </p:txBody>
      </p:sp>
    </p:spTree>
    <p:extLst>
      <p:ext uri="{BB962C8B-B14F-4D97-AF65-F5344CB8AC3E}">
        <p14:creationId xmlns:p14="http://schemas.microsoft.com/office/powerpoint/2010/main" val="3674837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0AF22-ABEC-9A48-A256-D2B72163F5A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1ECB75-0999-8646-8433-CB952B1827B0}"/>
              </a:ext>
            </a:extLst>
          </p:cNvPr>
          <p:cNvSpPr>
            <a:spLocks noGrp="1"/>
          </p:cNvSpPr>
          <p:nvPr>
            <p:ph idx="1"/>
          </p:nvPr>
        </p:nvSpPr>
        <p:spPr/>
        <p:txBody>
          <a:bodyPr>
            <a:normAutofit/>
          </a:bodyPr>
          <a:lstStyle/>
          <a:p>
            <a:pPr marL="0" indent="0">
              <a:buNone/>
            </a:pPr>
            <a:r>
              <a:rPr lang="en-GB" sz="4800" b="1">
                <a:solidFill>
                  <a:schemeClr val="accent4"/>
                </a:solidFill>
              </a:rPr>
              <a:t>একটি নেটওয়ার্কে মূলত তিনটি উপাদান থাকে।যথা-</a:t>
            </a:r>
            <a:endParaRPr lang="en-GB" sz="4800" b="1">
              <a:solidFill>
                <a:schemeClr val="bg1">
                  <a:lumMod val="10000"/>
                </a:schemeClr>
              </a:solidFill>
            </a:endParaRPr>
          </a:p>
          <a:p>
            <a:pPr marL="914400" indent="-914400">
              <a:buFont typeface="+mj-lt"/>
              <a:buAutoNum type="arabicPeriod"/>
            </a:pPr>
            <a:r>
              <a:rPr lang="en-GB" sz="4800" b="1">
                <a:solidFill>
                  <a:schemeClr val="tx2">
                    <a:lumMod val="50000"/>
                  </a:schemeClr>
                </a:solidFill>
              </a:rPr>
              <a:t>Application Software</a:t>
            </a:r>
          </a:p>
          <a:p>
            <a:pPr marL="914400" indent="-914400">
              <a:buFont typeface="+mj-lt"/>
              <a:buAutoNum type="arabicPeriod"/>
            </a:pPr>
            <a:r>
              <a:rPr lang="en-GB" sz="4800" b="1">
                <a:solidFill>
                  <a:schemeClr val="tx2">
                    <a:lumMod val="50000"/>
                  </a:schemeClr>
                </a:solidFill>
              </a:rPr>
              <a:t>Network Software</a:t>
            </a:r>
          </a:p>
          <a:p>
            <a:pPr marL="914400" indent="-914400">
              <a:buFont typeface="+mj-lt"/>
              <a:buAutoNum type="arabicPeriod"/>
            </a:pPr>
            <a:r>
              <a:rPr lang="en-GB" sz="4800" b="1">
                <a:solidFill>
                  <a:schemeClr val="tx2">
                    <a:lumMod val="50000"/>
                  </a:schemeClr>
                </a:solidFill>
              </a:rPr>
              <a:t>Network Hardwar</a:t>
            </a:r>
          </a:p>
        </p:txBody>
      </p:sp>
    </p:spTree>
    <p:extLst>
      <p:ext uri="{BB962C8B-B14F-4D97-AF65-F5344CB8AC3E}">
        <p14:creationId xmlns:p14="http://schemas.microsoft.com/office/powerpoint/2010/main" val="242096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EDE1B-F99D-C94B-BB85-08D3B91A1E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90BA55-1247-6E4A-9212-F1DA4614CE08}"/>
              </a:ext>
            </a:extLst>
          </p:cNvPr>
          <p:cNvSpPr>
            <a:spLocks noGrp="1"/>
          </p:cNvSpPr>
          <p:nvPr>
            <p:ph idx="1"/>
          </p:nvPr>
        </p:nvSpPr>
        <p:spPr>
          <a:xfrm>
            <a:off x="838200" y="1825625"/>
            <a:ext cx="11056144" cy="5228828"/>
          </a:xfrm>
        </p:spPr>
        <p:txBody>
          <a:bodyPr>
            <a:normAutofit fontScale="92500"/>
          </a:bodyPr>
          <a:lstStyle/>
          <a:p>
            <a:r>
              <a:rPr lang="en-GB" sz="4800" b="1"/>
              <a:t>নেটওয়ার্কিং –এর মাধ্যমে এক স্থান থেকে অন্য স্থানে ডেটা আদান-প্রদান করা যায়।</a:t>
            </a:r>
          </a:p>
          <a:p>
            <a:r>
              <a:rPr lang="en-GB" sz="4800" b="1"/>
              <a:t>ই-মেইল প্রেরণ ও গ্রহণ করা যায়।</a:t>
            </a:r>
          </a:p>
          <a:p>
            <a:r>
              <a:rPr lang="en-GB" sz="4800" b="1"/>
              <a:t>অনলাইন ব্যাংকিং সেবা গ্রহণ করা যায়।</a:t>
            </a:r>
          </a:p>
          <a:p>
            <a:r>
              <a:rPr lang="en-GB" sz="4800" b="1"/>
              <a:t>ঘরে বসে ব্যবসা-বানিজ্য পরিচালনা করা যায়।</a:t>
            </a:r>
          </a:p>
          <a:p>
            <a:r>
              <a:rPr lang="en-GB" sz="4800" b="1"/>
              <a:t>ঘরে বসে ডাক্তারের সাথে যোগাযোগ করা যায়।</a:t>
            </a:r>
            <a:endParaRPr lang="en-US" sz="4800" b="1"/>
          </a:p>
        </p:txBody>
      </p:sp>
      <p:sp>
        <p:nvSpPr>
          <p:cNvPr id="4" name="Flow Chart: Alternative Process 3">
            <a:extLst>
              <a:ext uri="{FF2B5EF4-FFF2-40B4-BE49-F238E27FC236}">
                <a16:creationId xmlns:a16="http://schemas.microsoft.com/office/drawing/2014/main" id="{1DB059D4-A419-2F46-B221-3D1D038DE900}"/>
              </a:ext>
            </a:extLst>
          </p:cNvPr>
          <p:cNvSpPr/>
          <p:nvPr/>
        </p:nvSpPr>
        <p:spPr>
          <a:xfrm>
            <a:off x="3011387" y="185800"/>
            <a:ext cx="6846988" cy="150488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a:t>নেটওয়ার্কিং এর সুবিধা</a:t>
            </a:r>
            <a:endParaRPr lang="en-US" sz="4800" b="1"/>
          </a:p>
        </p:txBody>
      </p:sp>
    </p:spTree>
    <p:extLst>
      <p:ext uri="{BB962C8B-B14F-4D97-AF65-F5344CB8AC3E}">
        <p14:creationId xmlns:p14="http://schemas.microsoft.com/office/powerpoint/2010/main" val="146721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24</Slides>
  <Notes>0</Notes>
  <HiddenSlides>0</HiddenSlide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ছবিগুলো লক্ষ্য কর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14</cp:revision>
  <dcterms:modified xsi:type="dcterms:W3CDTF">2021-06-15T15:34:58Z</dcterms:modified>
</cp:coreProperties>
</file>