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8" r:id="rId4"/>
    <p:sldId id="259" r:id="rId5"/>
    <p:sldId id="277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  <a:srgbClr val="FF3399"/>
    <a:srgbClr val="009900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E4030-4E25-45A2-994E-34A9D4B22891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8C7A51-8AA0-4B43-A516-4F7B0FA01446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বন্যা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gm:t>
    </dgm:pt>
    <dgm:pt modelId="{0EC62692-B234-474D-8CE4-F5646F7F25D8}" type="parTrans" cxnId="{6884EFCA-DB0E-48D6-81DC-F813D25BFC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D405B485-29F6-45D6-B235-0F9A4D0100E0}" type="sibTrans" cxnId="{6884EFCA-DB0E-48D6-81DC-F813D25BFC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2798AC20-4D8B-418B-A742-68575EDBEFEA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খড়া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3864EB83-F767-4FE7-BDB7-F482847DADD7}" type="parTrans" cxnId="{E844CD60-D612-4428-B033-E5BFC012C44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EBC66772-D5C6-4464-9989-AC1FC46D2220}" type="sibTrans" cxnId="{E844CD60-D612-4428-B033-E5BFC012C44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6A94D02A-7A52-4EF4-A539-C0D3E1AF06A1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নদীভাঙন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gm:t>
    </dgm:pt>
    <dgm:pt modelId="{6FA953F2-F92B-41C4-BE55-7E1F87D0841C}" type="parTrans" cxnId="{4695FC1F-0977-4107-81CA-F2449C0541A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7C382FC6-ECA3-4C10-A6D6-07ABB952EBD3}" type="sibTrans" cxnId="{4695FC1F-0977-4107-81CA-F2449C0541A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2B21F3A5-5F93-4301-8D75-BE52EB801082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কালবৈশাখী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ও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টর্নেডো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gm:t>
    </dgm:pt>
    <dgm:pt modelId="{CFE15FAC-5076-477D-B4C8-50D1379B623E}" type="parTrans" cxnId="{C2399085-C25E-4A56-9516-2316B6C0E90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CCBA02FB-BB8C-45E6-91F6-7A3F18C49D50}" type="sibTrans" cxnId="{C2399085-C25E-4A56-9516-2316B6C0E90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D8E24CD5-4DB2-46DB-B9CD-7B2D0EDDEC10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বজ্রপাত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gm:t>
    </dgm:pt>
    <dgm:pt modelId="{3948C13A-8A5F-4B50-B6B6-B92611C4F1DA}" type="parTrans" cxnId="{E775E286-87AE-4259-AA19-6646559D4E7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1369FFE1-BB11-46F4-A3D9-2012A90C034E}" type="sibTrans" cxnId="{E775E286-87AE-4259-AA19-6646559D4E7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34C8BE87-CF1A-4CBB-B463-D2FEFA2EACF9}">
      <dgm:prSet/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ঘূর্নিঝড়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ও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জলোচ্ছ্বাস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gm:t>
    </dgm:pt>
    <dgm:pt modelId="{9CDCF3BA-358C-4CF2-8033-E33BCEB8743A}" type="parTrans" cxnId="{EC4943D8-3115-4BD0-BFEA-DB98F5A65FF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4D8E2668-0505-467A-A4D1-D85F240E21C7}" type="sibTrans" cxnId="{EC4943D8-3115-4BD0-BFEA-DB98F5A65FF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gm:t>
    </dgm:pt>
    <dgm:pt modelId="{86601BC1-0904-48C3-B8BE-4CB4EE3253D2}" type="pres">
      <dgm:prSet presAssocID="{373E4030-4E25-45A2-994E-34A9D4B22891}" presName="cycle" presStyleCnt="0">
        <dgm:presLayoutVars>
          <dgm:dir/>
          <dgm:resizeHandles val="exact"/>
        </dgm:presLayoutVars>
      </dgm:prSet>
      <dgm:spPr/>
    </dgm:pt>
    <dgm:pt modelId="{0A72027E-87C4-488B-8E43-593EF829429B}" type="pres">
      <dgm:prSet presAssocID="{108C7A51-8AA0-4B43-A516-4F7B0FA01446}" presName="node" presStyleLbl="node1" presStyleIdx="0" presStyleCnt="6" custRadScaleRad="100759" custRadScaleInc="6962">
        <dgm:presLayoutVars>
          <dgm:bulletEnabled val="1"/>
        </dgm:presLayoutVars>
      </dgm:prSet>
      <dgm:spPr/>
    </dgm:pt>
    <dgm:pt modelId="{65F8462B-C9BD-4320-B82E-8240D5A333D5}" type="pres">
      <dgm:prSet presAssocID="{108C7A51-8AA0-4B43-A516-4F7B0FA01446}" presName="spNode" presStyleCnt="0"/>
      <dgm:spPr/>
    </dgm:pt>
    <dgm:pt modelId="{20FB8674-85DB-42C2-9373-A29720C669F4}" type="pres">
      <dgm:prSet presAssocID="{D405B485-29F6-45D6-B235-0F9A4D0100E0}" presName="sibTrans" presStyleLbl="sibTrans1D1" presStyleIdx="0" presStyleCnt="6"/>
      <dgm:spPr/>
    </dgm:pt>
    <dgm:pt modelId="{AF580190-7B91-4E96-BCCF-F5DB2E4757F2}" type="pres">
      <dgm:prSet presAssocID="{2798AC20-4D8B-418B-A742-68575EDBEFEA}" presName="node" presStyleLbl="node1" presStyleIdx="1" presStyleCnt="6" custRadScaleRad="102487" custRadScaleInc="1658">
        <dgm:presLayoutVars>
          <dgm:bulletEnabled val="1"/>
        </dgm:presLayoutVars>
      </dgm:prSet>
      <dgm:spPr/>
    </dgm:pt>
    <dgm:pt modelId="{7738DE0F-108F-4140-A4ED-77D8A7CCAEFD}" type="pres">
      <dgm:prSet presAssocID="{2798AC20-4D8B-418B-A742-68575EDBEFEA}" presName="spNode" presStyleCnt="0"/>
      <dgm:spPr/>
    </dgm:pt>
    <dgm:pt modelId="{D71913A9-2A66-4B15-91D9-C790AED0B9D3}" type="pres">
      <dgm:prSet presAssocID="{EBC66772-D5C6-4464-9989-AC1FC46D2220}" presName="sibTrans" presStyleLbl="sibTrans1D1" presStyleIdx="1" presStyleCnt="6"/>
      <dgm:spPr/>
    </dgm:pt>
    <dgm:pt modelId="{9C1AAD97-87F4-4AAB-9F69-25A2016D7573}" type="pres">
      <dgm:prSet presAssocID="{34C8BE87-CF1A-4CBB-B463-D2FEFA2EACF9}" presName="node" presStyleLbl="node1" presStyleIdx="2" presStyleCnt="6">
        <dgm:presLayoutVars>
          <dgm:bulletEnabled val="1"/>
        </dgm:presLayoutVars>
      </dgm:prSet>
      <dgm:spPr/>
    </dgm:pt>
    <dgm:pt modelId="{C7BA4CB8-6118-4E20-938B-E0595B19130E}" type="pres">
      <dgm:prSet presAssocID="{34C8BE87-CF1A-4CBB-B463-D2FEFA2EACF9}" presName="spNode" presStyleCnt="0"/>
      <dgm:spPr/>
    </dgm:pt>
    <dgm:pt modelId="{AC472C48-3801-47C2-911F-9BB3973F2A3F}" type="pres">
      <dgm:prSet presAssocID="{4D8E2668-0505-467A-A4D1-D85F240E21C7}" presName="sibTrans" presStyleLbl="sibTrans1D1" presStyleIdx="2" presStyleCnt="6"/>
      <dgm:spPr/>
    </dgm:pt>
    <dgm:pt modelId="{F46B0E5E-75BF-4575-AE25-C3EFC1D7BA64}" type="pres">
      <dgm:prSet presAssocID="{6A94D02A-7A52-4EF4-A539-C0D3E1AF06A1}" presName="node" presStyleLbl="node1" presStyleIdx="3" presStyleCnt="6" custRadScaleRad="99301" custRadScaleInc="-7064">
        <dgm:presLayoutVars>
          <dgm:bulletEnabled val="1"/>
        </dgm:presLayoutVars>
      </dgm:prSet>
      <dgm:spPr/>
    </dgm:pt>
    <dgm:pt modelId="{217BD739-E591-4FD0-BA1B-614C1E0C3990}" type="pres">
      <dgm:prSet presAssocID="{6A94D02A-7A52-4EF4-A539-C0D3E1AF06A1}" presName="spNode" presStyleCnt="0"/>
      <dgm:spPr/>
    </dgm:pt>
    <dgm:pt modelId="{54F1D0A5-400F-4705-AD85-13865AA5DDA5}" type="pres">
      <dgm:prSet presAssocID="{7C382FC6-ECA3-4C10-A6D6-07ABB952EBD3}" presName="sibTrans" presStyleLbl="sibTrans1D1" presStyleIdx="3" presStyleCnt="6"/>
      <dgm:spPr/>
    </dgm:pt>
    <dgm:pt modelId="{97A9917C-7C8C-4CCB-9787-EB3E188D4BFE}" type="pres">
      <dgm:prSet presAssocID="{2B21F3A5-5F93-4301-8D75-BE52EB801082}" presName="node" presStyleLbl="node1" presStyleIdx="4" presStyleCnt="6" custRadScaleRad="97517" custRadScaleInc="-1742">
        <dgm:presLayoutVars>
          <dgm:bulletEnabled val="1"/>
        </dgm:presLayoutVars>
      </dgm:prSet>
      <dgm:spPr/>
    </dgm:pt>
    <dgm:pt modelId="{2511DF0E-FE32-48C1-946F-53C19C3FE46C}" type="pres">
      <dgm:prSet presAssocID="{2B21F3A5-5F93-4301-8D75-BE52EB801082}" presName="spNode" presStyleCnt="0"/>
      <dgm:spPr/>
    </dgm:pt>
    <dgm:pt modelId="{D6732796-9398-4C84-B992-A0600AAC3A9F}" type="pres">
      <dgm:prSet presAssocID="{CCBA02FB-BB8C-45E6-91F6-7A3F18C49D50}" presName="sibTrans" presStyleLbl="sibTrans1D1" presStyleIdx="4" presStyleCnt="6"/>
      <dgm:spPr/>
    </dgm:pt>
    <dgm:pt modelId="{FB83121B-05E2-4CCA-9583-92F2E1814986}" type="pres">
      <dgm:prSet presAssocID="{D8E24CD5-4DB2-46DB-B9CD-7B2D0EDDEC10}" presName="node" presStyleLbl="node1" presStyleIdx="5" presStyleCnt="6" custRadScaleRad="98262" custRadScaleInc="5410">
        <dgm:presLayoutVars>
          <dgm:bulletEnabled val="1"/>
        </dgm:presLayoutVars>
      </dgm:prSet>
      <dgm:spPr/>
    </dgm:pt>
    <dgm:pt modelId="{FC42CC4D-595E-4377-84C2-E4BECDE1D535}" type="pres">
      <dgm:prSet presAssocID="{D8E24CD5-4DB2-46DB-B9CD-7B2D0EDDEC10}" presName="spNode" presStyleCnt="0"/>
      <dgm:spPr/>
    </dgm:pt>
    <dgm:pt modelId="{E5C3205D-7254-4292-B58F-7DA3D0D7DFF0}" type="pres">
      <dgm:prSet presAssocID="{1369FFE1-BB11-46F4-A3D9-2012A90C034E}" presName="sibTrans" presStyleLbl="sibTrans1D1" presStyleIdx="5" presStyleCnt="6"/>
      <dgm:spPr/>
    </dgm:pt>
  </dgm:ptLst>
  <dgm:cxnLst>
    <dgm:cxn modelId="{AD12E918-8844-4131-B111-242FCA906D8A}" type="presOf" srcId="{EBC66772-D5C6-4464-9989-AC1FC46D2220}" destId="{D71913A9-2A66-4B15-91D9-C790AED0B9D3}" srcOrd="0" destOrd="0" presId="urn:microsoft.com/office/officeart/2005/8/layout/cycle6"/>
    <dgm:cxn modelId="{4695FC1F-0977-4107-81CA-F2449C0541A0}" srcId="{373E4030-4E25-45A2-994E-34A9D4B22891}" destId="{6A94D02A-7A52-4EF4-A539-C0D3E1AF06A1}" srcOrd="3" destOrd="0" parTransId="{6FA953F2-F92B-41C4-BE55-7E1F87D0841C}" sibTransId="{7C382FC6-ECA3-4C10-A6D6-07ABB952EBD3}"/>
    <dgm:cxn modelId="{AEB5F83C-8764-454E-8843-99FF53147493}" type="presOf" srcId="{2B21F3A5-5F93-4301-8D75-BE52EB801082}" destId="{97A9917C-7C8C-4CCB-9787-EB3E188D4BFE}" srcOrd="0" destOrd="0" presId="urn:microsoft.com/office/officeart/2005/8/layout/cycle6"/>
    <dgm:cxn modelId="{E844CD60-D612-4428-B033-E5BFC012C44E}" srcId="{373E4030-4E25-45A2-994E-34A9D4B22891}" destId="{2798AC20-4D8B-418B-A742-68575EDBEFEA}" srcOrd="1" destOrd="0" parTransId="{3864EB83-F767-4FE7-BDB7-F482847DADD7}" sibTransId="{EBC66772-D5C6-4464-9989-AC1FC46D2220}"/>
    <dgm:cxn modelId="{85C29563-F057-4BD2-B10C-45987465FC89}" type="presOf" srcId="{4D8E2668-0505-467A-A4D1-D85F240E21C7}" destId="{AC472C48-3801-47C2-911F-9BB3973F2A3F}" srcOrd="0" destOrd="0" presId="urn:microsoft.com/office/officeart/2005/8/layout/cycle6"/>
    <dgm:cxn modelId="{134DC243-D606-4D89-8C5D-B011E0A02B42}" type="presOf" srcId="{CCBA02FB-BB8C-45E6-91F6-7A3F18C49D50}" destId="{D6732796-9398-4C84-B992-A0600AAC3A9F}" srcOrd="0" destOrd="0" presId="urn:microsoft.com/office/officeart/2005/8/layout/cycle6"/>
    <dgm:cxn modelId="{3A91CE63-5D43-4597-9912-6C9C06924675}" type="presOf" srcId="{D405B485-29F6-45D6-B235-0F9A4D0100E0}" destId="{20FB8674-85DB-42C2-9373-A29720C669F4}" srcOrd="0" destOrd="0" presId="urn:microsoft.com/office/officeart/2005/8/layout/cycle6"/>
    <dgm:cxn modelId="{CE2D906E-7DD4-4781-9CAB-2AC486896690}" type="presOf" srcId="{7C382FC6-ECA3-4C10-A6D6-07ABB952EBD3}" destId="{54F1D0A5-400F-4705-AD85-13865AA5DDA5}" srcOrd="0" destOrd="0" presId="urn:microsoft.com/office/officeart/2005/8/layout/cycle6"/>
    <dgm:cxn modelId="{51A40256-07B5-4A12-A968-F0C1EEC132F8}" type="presOf" srcId="{6A94D02A-7A52-4EF4-A539-C0D3E1AF06A1}" destId="{F46B0E5E-75BF-4575-AE25-C3EFC1D7BA64}" srcOrd="0" destOrd="0" presId="urn:microsoft.com/office/officeart/2005/8/layout/cycle6"/>
    <dgm:cxn modelId="{C2399085-C25E-4A56-9516-2316B6C0E90E}" srcId="{373E4030-4E25-45A2-994E-34A9D4B22891}" destId="{2B21F3A5-5F93-4301-8D75-BE52EB801082}" srcOrd="4" destOrd="0" parTransId="{CFE15FAC-5076-477D-B4C8-50D1379B623E}" sibTransId="{CCBA02FB-BB8C-45E6-91F6-7A3F18C49D50}"/>
    <dgm:cxn modelId="{E775E286-87AE-4259-AA19-6646559D4E71}" srcId="{373E4030-4E25-45A2-994E-34A9D4B22891}" destId="{D8E24CD5-4DB2-46DB-B9CD-7B2D0EDDEC10}" srcOrd="5" destOrd="0" parTransId="{3948C13A-8A5F-4B50-B6B6-B92611C4F1DA}" sibTransId="{1369FFE1-BB11-46F4-A3D9-2012A90C034E}"/>
    <dgm:cxn modelId="{5FE0DBA1-50C4-446D-BCB7-48B28293CE0E}" type="presOf" srcId="{2798AC20-4D8B-418B-A742-68575EDBEFEA}" destId="{AF580190-7B91-4E96-BCCF-F5DB2E4757F2}" srcOrd="0" destOrd="0" presId="urn:microsoft.com/office/officeart/2005/8/layout/cycle6"/>
    <dgm:cxn modelId="{065306A8-F11A-43B8-BB26-EE9606E6BC84}" type="presOf" srcId="{1369FFE1-BB11-46F4-A3D9-2012A90C034E}" destId="{E5C3205D-7254-4292-B58F-7DA3D0D7DFF0}" srcOrd="0" destOrd="0" presId="urn:microsoft.com/office/officeart/2005/8/layout/cycle6"/>
    <dgm:cxn modelId="{EA4AD8C7-C197-4B0E-8F2D-9240C9DCD9B8}" type="presOf" srcId="{34C8BE87-CF1A-4CBB-B463-D2FEFA2EACF9}" destId="{9C1AAD97-87F4-4AAB-9F69-25A2016D7573}" srcOrd="0" destOrd="0" presId="urn:microsoft.com/office/officeart/2005/8/layout/cycle6"/>
    <dgm:cxn modelId="{6884EFCA-DB0E-48D6-81DC-F813D25BFCA5}" srcId="{373E4030-4E25-45A2-994E-34A9D4B22891}" destId="{108C7A51-8AA0-4B43-A516-4F7B0FA01446}" srcOrd="0" destOrd="0" parTransId="{0EC62692-B234-474D-8CE4-F5646F7F25D8}" sibTransId="{D405B485-29F6-45D6-B235-0F9A4D0100E0}"/>
    <dgm:cxn modelId="{58D76DD6-BBD3-43FD-BD74-52B98AEB26B5}" type="presOf" srcId="{108C7A51-8AA0-4B43-A516-4F7B0FA01446}" destId="{0A72027E-87C4-488B-8E43-593EF829429B}" srcOrd="0" destOrd="0" presId="urn:microsoft.com/office/officeart/2005/8/layout/cycle6"/>
    <dgm:cxn modelId="{EC4943D8-3115-4BD0-BFEA-DB98F5A65FF4}" srcId="{373E4030-4E25-45A2-994E-34A9D4B22891}" destId="{34C8BE87-CF1A-4CBB-B463-D2FEFA2EACF9}" srcOrd="2" destOrd="0" parTransId="{9CDCF3BA-358C-4CF2-8033-E33BCEB8743A}" sibTransId="{4D8E2668-0505-467A-A4D1-D85F240E21C7}"/>
    <dgm:cxn modelId="{5BF872ED-A6E4-4E19-B3A5-5FDA263F8CAA}" type="presOf" srcId="{D8E24CD5-4DB2-46DB-B9CD-7B2D0EDDEC10}" destId="{FB83121B-05E2-4CCA-9583-92F2E1814986}" srcOrd="0" destOrd="0" presId="urn:microsoft.com/office/officeart/2005/8/layout/cycle6"/>
    <dgm:cxn modelId="{626A43F4-F2FD-4C60-A685-DE07D3ECE18C}" type="presOf" srcId="{373E4030-4E25-45A2-994E-34A9D4B22891}" destId="{86601BC1-0904-48C3-B8BE-4CB4EE3253D2}" srcOrd="0" destOrd="0" presId="urn:microsoft.com/office/officeart/2005/8/layout/cycle6"/>
    <dgm:cxn modelId="{0DFA06BA-4B74-48C9-B749-129780708BC5}" type="presParOf" srcId="{86601BC1-0904-48C3-B8BE-4CB4EE3253D2}" destId="{0A72027E-87C4-488B-8E43-593EF829429B}" srcOrd="0" destOrd="0" presId="urn:microsoft.com/office/officeart/2005/8/layout/cycle6"/>
    <dgm:cxn modelId="{DE1309B1-FBCE-40BD-A34C-BE7D4880D5C4}" type="presParOf" srcId="{86601BC1-0904-48C3-B8BE-4CB4EE3253D2}" destId="{65F8462B-C9BD-4320-B82E-8240D5A333D5}" srcOrd="1" destOrd="0" presId="urn:microsoft.com/office/officeart/2005/8/layout/cycle6"/>
    <dgm:cxn modelId="{9E93DCEB-5E19-4C92-ADEF-36440F937B99}" type="presParOf" srcId="{86601BC1-0904-48C3-B8BE-4CB4EE3253D2}" destId="{20FB8674-85DB-42C2-9373-A29720C669F4}" srcOrd="2" destOrd="0" presId="urn:microsoft.com/office/officeart/2005/8/layout/cycle6"/>
    <dgm:cxn modelId="{01AA40BD-78DE-478B-B9BB-557B6E477D83}" type="presParOf" srcId="{86601BC1-0904-48C3-B8BE-4CB4EE3253D2}" destId="{AF580190-7B91-4E96-BCCF-F5DB2E4757F2}" srcOrd="3" destOrd="0" presId="urn:microsoft.com/office/officeart/2005/8/layout/cycle6"/>
    <dgm:cxn modelId="{D07214FD-B07D-4E95-A356-D272085A8452}" type="presParOf" srcId="{86601BC1-0904-48C3-B8BE-4CB4EE3253D2}" destId="{7738DE0F-108F-4140-A4ED-77D8A7CCAEFD}" srcOrd="4" destOrd="0" presId="urn:microsoft.com/office/officeart/2005/8/layout/cycle6"/>
    <dgm:cxn modelId="{C213ADB5-5910-458C-99B4-74463B412B95}" type="presParOf" srcId="{86601BC1-0904-48C3-B8BE-4CB4EE3253D2}" destId="{D71913A9-2A66-4B15-91D9-C790AED0B9D3}" srcOrd="5" destOrd="0" presId="urn:microsoft.com/office/officeart/2005/8/layout/cycle6"/>
    <dgm:cxn modelId="{E169224F-48B2-4501-9CB0-997C0AB9B884}" type="presParOf" srcId="{86601BC1-0904-48C3-B8BE-4CB4EE3253D2}" destId="{9C1AAD97-87F4-4AAB-9F69-25A2016D7573}" srcOrd="6" destOrd="0" presId="urn:microsoft.com/office/officeart/2005/8/layout/cycle6"/>
    <dgm:cxn modelId="{68F3D922-77DA-4099-A5CB-185B5BD9A04C}" type="presParOf" srcId="{86601BC1-0904-48C3-B8BE-4CB4EE3253D2}" destId="{C7BA4CB8-6118-4E20-938B-E0595B19130E}" srcOrd="7" destOrd="0" presId="urn:microsoft.com/office/officeart/2005/8/layout/cycle6"/>
    <dgm:cxn modelId="{82A2B20C-AFD0-4E60-ACAA-1DEBF03DECB6}" type="presParOf" srcId="{86601BC1-0904-48C3-B8BE-4CB4EE3253D2}" destId="{AC472C48-3801-47C2-911F-9BB3973F2A3F}" srcOrd="8" destOrd="0" presId="urn:microsoft.com/office/officeart/2005/8/layout/cycle6"/>
    <dgm:cxn modelId="{FDE82034-87AB-43FB-98E9-8F890C9F68DA}" type="presParOf" srcId="{86601BC1-0904-48C3-B8BE-4CB4EE3253D2}" destId="{F46B0E5E-75BF-4575-AE25-C3EFC1D7BA64}" srcOrd="9" destOrd="0" presId="urn:microsoft.com/office/officeart/2005/8/layout/cycle6"/>
    <dgm:cxn modelId="{CE0C6D9C-3EE3-41C7-8311-9D09E47B322F}" type="presParOf" srcId="{86601BC1-0904-48C3-B8BE-4CB4EE3253D2}" destId="{217BD739-E591-4FD0-BA1B-614C1E0C3990}" srcOrd="10" destOrd="0" presId="urn:microsoft.com/office/officeart/2005/8/layout/cycle6"/>
    <dgm:cxn modelId="{3524FD29-60A2-4FB8-AD8D-91A54FEFFB4A}" type="presParOf" srcId="{86601BC1-0904-48C3-B8BE-4CB4EE3253D2}" destId="{54F1D0A5-400F-4705-AD85-13865AA5DDA5}" srcOrd="11" destOrd="0" presId="urn:microsoft.com/office/officeart/2005/8/layout/cycle6"/>
    <dgm:cxn modelId="{7B4ED87B-71F4-4A71-B7B1-01E1D6F1843A}" type="presParOf" srcId="{86601BC1-0904-48C3-B8BE-4CB4EE3253D2}" destId="{97A9917C-7C8C-4CCB-9787-EB3E188D4BFE}" srcOrd="12" destOrd="0" presId="urn:microsoft.com/office/officeart/2005/8/layout/cycle6"/>
    <dgm:cxn modelId="{AD0BE2B2-1182-4893-809B-8D19160DA10B}" type="presParOf" srcId="{86601BC1-0904-48C3-B8BE-4CB4EE3253D2}" destId="{2511DF0E-FE32-48C1-946F-53C19C3FE46C}" srcOrd="13" destOrd="0" presId="urn:microsoft.com/office/officeart/2005/8/layout/cycle6"/>
    <dgm:cxn modelId="{92828087-17A3-4F88-ACAE-D35357BE0FB2}" type="presParOf" srcId="{86601BC1-0904-48C3-B8BE-4CB4EE3253D2}" destId="{D6732796-9398-4C84-B992-A0600AAC3A9F}" srcOrd="14" destOrd="0" presId="urn:microsoft.com/office/officeart/2005/8/layout/cycle6"/>
    <dgm:cxn modelId="{9E8FAFAF-9085-410C-B264-78DA7471A314}" type="presParOf" srcId="{86601BC1-0904-48C3-B8BE-4CB4EE3253D2}" destId="{FB83121B-05E2-4CCA-9583-92F2E1814986}" srcOrd="15" destOrd="0" presId="urn:microsoft.com/office/officeart/2005/8/layout/cycle6"/>
    <dgm:cxn modelId="{A178F5B3-E98C-40B3-AFCD-F20E9F70D24E}" type="presParOf" srcId="{86601BC1-0904-48C3-B8BE-4CB4EE3253D2}" destId="{FC42CC4D-595E-4377-84C2-E4BECDE1D535}" srcOrd="16" destOrd="0" presId="urn:microsoft.com/office/officeart/2005/8/layout/cycle6"/>
    <dgm:cxn modelId="{A7410E7B-C2F6-430A-A87B-BF342B130C80}" type="presParOf" srcId="{86601BC1-0904-48C3-B8BE-4CB4EE3253D2}" destId="{E5C3205D-7254-4292-B58F-7DA3D0D7DFF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2027E-87C4-488B-8E43-593EF829429B}">
      <dsp:nvSpPr>
        <dsp:cNvPr id="0" name=""/>
        <dsp:cNvSpPr/>
      </dsp:nvSpPr>
      <dsp:spPr>
        <a:xfrm>
          <a:off x="5013631" y="0"/>
          <a:ext cx="1676167" cy="10895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বন্যা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sp:txBody>
      <dsp:txXfrm>
        <a:off x="5066816" y="53185"/>
        <a:ext cx="1569797" cy="983138"/>
      </dsp:txXfrm>
    </dsp:sp>
    <dsp:sp modelId="{20FB8674-85DB-42C2-9373-A29720C669F4}">
      <dsp:nvSpPr>
        <dsp:cNvPr id="0" name=""/>
        <dsp:cNvSpPr/>
      </dsp:nvSpPr>
      <dsp:spPr>
        <a:xfrm>
          <a:off x="3355770" y="589805"/>
          <a:ext cx="5134806" cy="5134806"/>
        </a:xfrm>
        <a:custGeom>
          <a:avLst/>
          <a:gdLst/>
          <a:ahLst/>
          <a:cxnLst/>
          <a:rect l="0" t="0" r="0" b="0"/>
          <a:pathLst>
            <a:path>
              <a:moveTo>
                <a:pt x="3344744" y="120507"/>
              </a:moveTo>
              <a:arcTo wR="2567403" hR="2567403" stAng="17257454" swAng="148669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80190-7B91-4E96-BCCF-F5DB2E4757F2}">
      <dsp:nvSpPr>
        <dsp:cNvPr id="0" name=""/>
        <dsp:cNvSpPr/>
      </dsp:nvSpPr>
      <dsp:spPr>
        <a:xfrm>
          <a:off x="7237080" y="1268966"/>
          <a:ext cx="1676167" cy="1089508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খড়া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/>
          </a:endParaRPr>
        </a:p>
      </dsp:txBody>
      <dsp:txXfrm>
        <a:off x="7290265" y="1322151"/>
        <a:ext cx="1569797" cy="983138"/>
      </dsp:txXfrm>
    </dsp:sp>
    <dsp:sp modelId="{D71913A9-2A66-4B15-91D9-C790AED0B9D3}">
      <dsp:nvSpPr>
        <dsp:cNvPr id="0" name=""/>
        <dsp:cNvSpPr/>
      </dsp:nvSpPr>
      <dsp:spPr>
        <a:xfrm>
          <a:off x="3257037" y="439288"/>
          <a:ext cx="5134806" cy="5134806"/>
        </a:xfrm>
        <a:custGeom>
          <a:avLst/>
          <a:gdLst/>
          <a:ahLst/>
          <a:cxnLst/>
          <a:rect l="0" t="0" r="0" b="0"/>
          <a:pathLst>
            <a:path>
              <a:moveTo>
                <a:pt x="5055368" y="1933690"/>
              </a:moveTo>
              <a:arcTo wR="2567403" hR="2567403" stAng="20742599" swAng="1995103"/>
            </a:path>
          </a:pathLst>
        </a:custGeom>
        <a:noFill/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AAD97-87F4-4AAB-9F69-25A2016D7573}">
      <dsp:nvSpPr>
        <dsp:cNvPr id="0" name=""/>
        <dsp:cNvSpPr/>
      </dsp:nvSpPr>
      <dsp:spPr>
        <a:xfrm>
          <a:off x="7174207" y="3855085"/>
          <a:ext cx="1676167" cy="1089508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ঘূর্নিঝড়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ও </a:t>
          </a: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জলোচ্ছ্বাস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sp:txBody>
      <dsp:txXfrm>
        <a:off x="7227392" y="3908270"/>
        <a:ext cx="1569797" cy="983138"/>
      </dsp:txXfrm>
    </dsp:sp>
    <dsp:sp modelId="{AC472C48-3801-47C2-911F-9BB3973F2A3F}">
      <dsp:nvSpPr>
        <dsp:cNvPr id="0" name=""/>
        <dsp:cNvSpPr/>
      </dsp:nvSpPr>
      <dsp:spPr>
        <a:xfrm>
          <a:off x="3253325" y="517855"/>
          <a:ext cx="5134806" cy="5134806"/>
        </a:xfrm>
        <a:custGeom>
          <a:avLst/>
          <a:gdLst/>
          <a:ahLst/>
          <a:cxnLst/>
          <a:rect l="0" t="0" r="0" b="0"/>
          <a:pathLst>
            <a:path>
              <a:moveTo>
                <a:pt x="4330149" y="4434027"/>
              </a:moveTo>
              <a:arcTo wR="2567403" hR="2567403" stAng="2798367" swAng="1400315"/>
            </a:path>
          </a:pathLst>
        </a:custGeom>
        <a:noFill/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B0E5E-75BF-4575-AE25-C3EFC1D7BA64}">
      <dsp:nvSpPr>
        <dsp:cNvPr id="0" name=""/>
        <dsp:cNvSpPr/>
      </dsp:nvSpPr>
      <dsp:spPr>
        <a:xfrm>
          <a:off x="5013629" y="5120065"/>
          <a:ext cx="1676167" cy="1089508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নদীভাঙন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sp:txBody>
      <dsp:txXfrm>
        <a:off x="5066814" y="5173250"/>
        <a:ext cx="1569797" cy="983138"/>
      </dsp:txXfrm>
    </dsp:sp>
    <dsp:sp modelId="{54F1D0A5-400F-4705-AD85-13865AA5DDA5}">
      <dsp:nvSpPr>
        <dsp:cNvPr id="0" name=""/>
        <dsp:cNvSpPr/>
      </dsp:nvSpPr>
      <dsp:spPr>
        <a:xfrm>
          <a:off x="3330666" y="567216"/>
          <a:ext cx="5134806" cy="5134806"/>
        </a:xfrm>
        <a:custGeom>
          <a:avLst/>
          <a:gdLst/>
          <a:ahLst/>
          <a:cxnLst/>
          <a:rect l="0" t="0" r="0" b="0"/>
          <a:pathLst>
            <a:path>
              <a:moveTo>
                <a:pt x="1672288" y="4973714"/>
              </a:moveTo>
              <a:arcTo wR="2567403" hR="2567403" stAng="6624271" swAng="1505957"/>
            </a:path>
          </a:pathLst>
        </a:custGeom>
        <a:noFill/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9917C-7C8C-4CCB-9787-EB3E188D4BFE}">
      <dsp:nvSpPr>
        <dsp:cNvPr id="0" name=""/>
        <dsp:cNvSpPr/>
      </dsp:nvSpPr>
      <dsp:spPr>
        <a:xfrm>
          <a:off x="2790194" y="3836372"/>
          <a:ext cx="1676167" cy="1089508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কালবৈশাখী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ও </a:t>
          </a: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টর্নেডো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sp:txBody>
      <dsp:txXfrm>
        <a:off x="2843379" y="3889557"/>
        <a:ext cx="1569797" cy="983138"/>
      </dsp:txXfrm>
    </dsp:sp>
    <dsp:sp modelId="{D6732796-9398-4C84-B992-A0600AAC3A9F}">
      <dsp:nvSpPr>
        <dsp:cNvPr id="0" name=""/>
        <dsp:cNvSpPr/>
      </dsp:nvSpPr>
      <dsp:spPr>
        <a:xfrm>
          <a:off x="3278099" y="515882"/>
          <a:ext cx="5134806" cy="5134806"/>
        </a:xfrm>
        <a:custGeom>
          <a:avLst/>
          <a:gdLst/>
          <a:ahLst/>
          <a:cxnLst/>
          <a:rect l="0" t="0" r="0" b="0"/>
          <a:pathLst>
            <a:path>
              <a:moveTo>
                <a:pt x="108639" y="3306348"/>
              </a:moveTo>
              <a:arcTo wR="2567403" hR="2567403" stAng="9796358" swAng="1967756"/>
            </a:path>
          </a:pathLst>
        </a:custGeom>
        <a:noFill/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3121B-05E2-4CCA-9583-92F2E1814986}">
      <dsp:nvSpPr>
        <dsp:cNvPr id="0" name=""/>
        <dsp:cNvSpPr/>
      </dsp:nvSpPr>
      <dsp:spPr>
        <a:xfrm>
          <a:off x="2790186" y="1268961"/>
          <a:ext cx="1676167" cy="108950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বজ্রপাত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rPr>
            <a:t> </a:t>
          </a:r>
        </a:p>
      </dsp:txBody>
      <dsp:txXfrm>
        <a:off x="2843371" y="1322146"/>
        <a:ext cx="1569797" cy="983138"/>
      </dsp:txXfrm>
    </dsp:sp>
    <dsp:sp modelId="{E5C3205D-7254-4292-B58F-7DA3D0D7DFF0}">
      <dsp:nvSpPr>
        <dsp:cNvPr id="0" name=""/>
        <dsp:cNvSpPr/>
      </dsp:nvSpPr>
      <dsp:spPr>
        <a:xfrm>
          <a:off x="3328239" y="507330"/>
          <a:ext cx="5134806" cy="5134806"/>
        </a:xfrm>
        <a:custGeom>
          <a:avLst/>
          <a:gdLst/>
          <a:ahLst/>
          <a:cxnLst/>
          <a:rect l="0" t="0" r="0" b="0"/>
          <a:pathLst>
            <a:path>
              <a:moveTo>
                <a:pt x="750269" y="753682"/>
              </a:moveTo>
              <a:arcTo wR="2567403" hR="2567403" stAng="13496769" swAng="1482657"/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4D057-8318-4345-8E93-BF759DB73FA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A70F-0F51-4A44-9A6E-107A147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5A70F-0F51-4A44-9A6E-107A14736E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4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029D-6A20-4964-80E5-5E72796E1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0E313-9220-4FF8-B2FC-AEAA0EB5A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94B2-E7AC-44E9-A50F-6F418A61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1BC6F-90E6-4076-A10B-08F77C98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26205-9564-4083-BD6A-7E6D4AEA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F303-E793-4430-AD83-53C3B271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EE53-CE94-4EB5-8771-9DC2C196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E5E03-3F9F-460C-B445-588140ED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B3E5-35BE-40C6-830F-B97A2AE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3C8-3F18-4693-8840-1C5AF618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C161A-F4AE-47DB-9B4B-DACDB790F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F514F-DB94-4033-9D3A-1EEDAC0C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6BB56-8E81-4F5A-B732-B1A3CF64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D480-AA9A-4A7E-9387-9E76868E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82DE-07ED-4131-B033-6050F866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382F-9E5F-454A-931C-BC664D69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1916-751C-45EB-889F-CBA9BC4F5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FA37-7F74-49A2-BEC5-ADE3D192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19FFF-AEE7-4AFB-96EE-28984631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0D975-4E30-4FC5-A585-4F225F6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377C-F310-428C-A02F-70389125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FC250-955C-468C-8916-16A82469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3B17-A783-4774-B25B-E89F1FCC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8602-ECEA-4CCE-83CA-7D36CA2B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F4D9E-46F3-414E-8C00-A5D23348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3F4E-559C-4B4E-B67C-71FCE5A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4D4B2-4C0E-4382-8566-7CCF964B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9F6D0-5FB4-4882-B5F6-0D6A34CD9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9C907-0505-4278-9F56-89E88FC7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7D411-8AE9-4A4D-AE78-D68828AA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F993F-CC38-4D56-844A-19F1DFCE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91F2-3B6D-4A84-81D8-F24D87A1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5EEB-D8C3-4747-BF32-83EF323A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65742-DF58-478E-BB4E-21714B4C3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C8917-2066-4583-A23B-0FB86D36C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0A607-0BF4-4C12-A4E6-ABF259ACF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09830-D9B3-4E72-8BBD-F96826D0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F7271-6CDA-475F-883C-B064EB8C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4EDC6-AF87-4A43-A9D5-1B3BF705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160D-680E-42F8-99FC-A4239E3F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49DFC-D580-4450-AF99-37CC701D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EC8FD-ADBC-41D6-B762-BC82850C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1262F-6BBE-46A4-A29B-827602F5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2C0F515-E1B2-4949-8E90-D806EE8338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A159BDC-6728-4FD6-83A6-173C1AD8A666}"/>
              </a:ext>
            </a:extLst>
          </p:cNvPr>
          <p:cNvSpPr/>
          <p:nvPr userDrawn="1"/>
        </p:nvSpPr>
        <p:spPr>
          <a:xfrm>
            <a:off x="152400" y="152400"/>
            <a:ext cx="11884925" cy="6548651"/>
          </a:xfrm>
          <a:prstGeom prst="frame">
            <a:avLst>
              <a:gd name="adj1" fmla="val 17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346C-3389-4A94-BCEB-B3199B34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C732-FCCD-4648-8078-4F2EB620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6FC41-2E21-4604-A735-20BC8EC29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82DE4-C7BF-4396-BB72-DE8644C8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8DC64-F427-4775-83C7-7564B5C0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C7E91-2A6F-4E54-BEE2-B7BAFA32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64E7-3467-46CC-8912-8D2F3300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F96DD-C3A8-4DF6-8E24-C6D5478AA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B7E1-DCA2-408D-B245-025397DF5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50C76-19AD-4EC8-9730-511F5C4D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548B9-00CA-4DB4-9D78-0E2CDB94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387D7-5678-42DE-AF90-8DC17A61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6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FF522-6F6D-43C8-AC19-8222CBBE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7ED8-267A-4F48-83C2-EA7E78C6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90BC-52AA-4291-B9F3-DD4E8C44B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19C2-B4B9-45F0-99CE-BF5E935ACF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CBDEA-D193-4356-897E-C9D50A413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15DE1-ACBD-4662-B35E-C9C465AD6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D915-FE04-4C31-8E6F-60ABBDDF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B09D29-5EF8-418C-9103-B058CF35F649}"/>
              </a:ext>
            </a:extLst>
          </p:cNvPr>
          <p:cNvSpPr txBox="1"/>
          <p:nvPr/>
        </p:nvSpPr>
        <p:spPr>
          <a:xfrm>
            <a:off x="5181600" y="506438"/>
            <a:ext cx="1828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/>
              </a:rPr>
              <a:t>স্বাগতম</a:t>
            </a:r>
            <a:endParaRPr lang="en-US" sz="4000" dirty="0">
              <a:latin typeface="NikoshBAN" panose="0200000000000000000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44D1D-B5C5-47AE-971F-D19364643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86" y="1322591"/>
            <a:ext cx="8609427" cy="50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540A3-1AEB-436D-8514-A4DD4B9E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7" y="965425"/>
            <a:ext cx="4746349" cy="2604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804F5-04EC-4E6F-BAE4-00653D3D0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9" y="965422"/>
            <a:ext cx="4431322" cy="2604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FA3347-1F3B-4E0E-B2CC-606106ED6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9" y="3759855"/>
            <a:ext cx="4422432" cy="2604416"/>
          </a:xfrm>
          <a:prstGeom prst="rect">
            <a:avLst/>
          </a:prstGeom>
        </p:spPr>
      </p:pic>
      <p:pic>
        <p:nvPicPr>
          <p:cNvPr id="1026" name="Picture 2" descr="ম্যারি এন&amp;#39; ঘূর্ণিঝড়ের স্মৃতি এখনও কাঁদায় উপকূলবাসীকে">
            <a:extLst>
              <a:ext uri="{FF2B5EF4-FFF2-40B4-BE49-F238E27FC236}">
                <a16:creationId xmlns:a16="http://schemas.microsoft.com/office/drawing/2014/main" id="{3C762138-65E8-4887-9B50-545D4A83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2" y="3759854"/>
            <a:ext cx="4825314" cy="26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276CF6-656B-4C8C-98EA-9EB6D3CD7FD3}"/>
              </a:ext>
            </a:extLst>
          </p:cNvPr>
          <p:cNvSpPr txBox="1"/>
          <p:nvPr/>
        </p:nvSpPr>
        <p:spPr>
          <a:xfrm>
            <a:off x="2303344" y="3116246"/>
            <a:ext cx="264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গবাদী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পশুর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প্রানহাণী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489FF-5E90-4D02-8167-22150E48BF2E}"/>
              </a:ext>
            </a:extLst>
          </p:cNvPr>
          <p:cNvSpPr txBox="1"/>
          <p:nvPr/>
        </p:nvSpPr>
        <p:spPr>
          <a:xfrm>
            <a:off x="7704941" y="3136206"/>
            <a:ext cx="275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গাছপালা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উপরে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ফেলে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B4517-AD64-4F7C-B8D8-EF7A39BE148C}"/>
              </a:ext>
            </a:extLst>
          </p:cNvPr>
          <p:cNvSpPr txBox="1"/>
          <p:nvPr/>
        </p:nvSpPr>
        <p:spPr>
          <a:xfrm>
            <a:off x="2118138" y="5984247"/>
            <a:ext cx="209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মানুষের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প্রানহাণী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DD186-4A98-45E7-A3BF-C0569F535724}"/>
              </a:ext>
            </a:extLst>
          </p:cNvPr>
          <p:cNvSpPr txBox="1"/>
          <p:nvPr/>
        </p:nvSpPr>
        <p:spPr>
          <a:xfrm>
            <a:off x="7581108" y="5984247"/>
            <a:ext cx="299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ঘড়-বাড়ি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উড়িয়ে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নিয়ে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NikoshBAN" panose="02000000000000000000"/>
              </a:rPr>
              <a:t>যায়</a:t>
            </a:r>
            <a:r>
              <a:rPr lang="en-US" sz="2000" dirty="0">
                <a:highlight>
                  <a:srgbClr val="FFFF00"/>
                </a:highlight>
                <a:latin typeface="NikoshBAN" panose="0200000000000000000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288BC-E42D-4731-BC66-8F54821EFA9E}"/>
              </a:ext>
            </a:extLst>
          </p:cNvPr>
          <p:cNvSpPr txBox="1"/>
          <p:nvPr/>
        </p:nvSpPr>
        <p:spPr>
          <a:xfrm>
            <a:off x="2782152" y="388718"/>
            <a:ext cx="662769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/>
              </a:rPr>
              <a:t>জলবায়ু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/>
              </a:rPr>
              <a:t>পরিবর্তনে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/>
              </a:rPr>
              <a:t>সূষ্ট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/>
              </a:rPr>
              <a:t>দূর্যোগের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/>
              </a:rPr>
              <a:t> 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/>
              </a:rPr>
              <a:t>প্রভাব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2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05CF53-19E6-48EC-B88C-DBC9E31AE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16" y="378091"/>
            <a:ext cx="4303388" cy="2751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46183-B39A-4F96-AFC9-864C4944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52" y="414425"/>
            <a:ext cx="4633595" cy="2715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8A939B-F69C-41D1-8224-F2831DE67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14" y="3786617"/>
            <a:ext cx="4303389" cy="247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5CF28-216B-40A6-8A50-39EEF6D6E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52" y="3727917"/>
            <a:ext cx="4633595" cy="2532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593981-CF2E-4635-8F27-79FFD57ED1F6}"/>
              </a:ext>
            </a:extLst>
          </p:cNvPr>
          <p:cNvSpPr txBox="1"/>
          <p:nvPr/>
        </p:nvSpPr>
        <p:spPr>
          <a:xfrm>
            <a:off x="2209385" y="6015018"/>
            <a:ext cx="226351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শিশু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সাস্থ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হুমকিতে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73152-61D5-46EE-AB31-5265075E3CB1}"/>
              </a:ext>
            </a:extLst>
          </p:cNvPr>
          <p:cNvSpPr txBox="1"/>
          <p:nvPr/>
        </p:nvSpPr>
        <p:spPr>
          <a:xfrm>
            <a:off x="7330191" y="6059658"/>
            <a:ext cx="266824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শশ্য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উতপাদন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ব্যাহত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65D2C-737B-4B60-9F92-B8CC1B3DE7DB}"/>
              </a:ext>
            </a:extLst>
          </p:cNvPr>
          <p:cNvSpPr txBox="1"/>
          <p:nvPr/>
        </p:nvSpPr>
        <p:spPr>
          <a:xfrm>
            <a:off x="1624769" y="3130083"/>
            <a:ext cx="284813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বনভূমি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নিঃষেশ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হয়ে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যাচ্ছে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58115-99E4-4135-BBCC-1D342B511CFB}"/>
              </a:ext>
            </a:extLst>
          </p:cNvPr>
          <p:cNvSpPr txBox="1"/>
          <p:nvPr/>
        </p:nvSpPr>
        <p:spPr>
          <a:xfrm>
            <a:off x="7465103" y="3130083"/>
            <a:ext cx="239842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নিম্নাঞ্চল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তলিয়ে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যাচ্ছে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1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673F5-19DB-46B5-89F2-4293DC18A7E5}"/>
              </a:ext>
            </a:extLst>
          </p:cNvPr>
          <p:cNvSpPr txBox="1"/>
          <p:nvPr/>
        </p:nvSpPr>
        <p:spPr>
          <a:xfrm>
            <a:off x="4691921" y="826037"/>
            <a:ext cx="2285654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দলীয়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কাজ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4A82F-3F04-4619-96AF-2B226ED77723}"/>
              </a:ext>
            </a:extLst>
          </p:cNvPr>
          <p:cNvSpPr txBox="1"/>
          <p:nvPr/>
        </p:nvSpPr>
        <p:spPr>
          <a:xfrm>
            <a:off x="1551277" y="5508743"/>
            <a:ext cx="9089445" cy="523220"/>
          </a:xfrm>
          <a:prstGeom prst="rect">
            <a:avLst/>
          </a:prstGeom>
          <a:solidFill>
            <a:srgbClr val="00B0F0"/>
          </a:solid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জলবায়ু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পরিবর্তনে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বাংলাদেশে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সৃষ্ট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দূর্যোগের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প্রভাব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ব্যাখ্যা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E53D8-5261-4107-95DC-64F4DD87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48" y="1710328"/>
            <a:ext cx="6918789" cy="34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85ED2C-8D6F-4497-AC78-59CF5E57E3E8}"/>
              </a:ext>
            </a:extLst>
          </p:cNvPr>
          <p:cNvSpPr txBox="1"/>
          <p:nvPr/>
        </p:nvSpPr>
        <p:spPr>
          <a:xfrm>
            <a:off x="2321168" y="360665"/>
            <a:ext cx="762273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জলবায়ু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পরিবর্তনজনিত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দূর্যোগ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মোকাবেলায়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করণীয়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10103-9AE4-4941-8531-42510A107B6E}"/>
              </a:ext>
            </a:extLst>
          </p:cNvPr>
          <p:cNvSpPr txBox="1"/>
          <p:nvPr/>
        </p:nvSpPr>
        <p:spPr>
          <a:xfrm>
            <a:off x="2651219" y="967413"/>
            <a:ext cx="6159690" cy="40011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ঘূর্ণীঝড়</a:t>
            </a:r>
            <a:r>
              <a:rPr lang="en-US" sz="2000" dirty="0">
                <a:latin typeface="NikoshBAN" panose="02000000000000000000"/>
              </a:rPr>
              <a:t>, </a:t>
            </a:r>
            <a:r>
              <a:rPr lang="en-US" sz="2000" dirty="0" err="1">
                <a:latin typeface="NikoshBAN" panose="02000000000000000000"/>
              </a:rPr>
              <a:t>টর্নেডো</a:t>
            </a:r>
            <a:r>
              <a:rPr lang="en-US" sz="2000" dirty="0">
                <a:latin typeface="NikoshBAN" panose="02000000000000000000"/>
              </a:rPr>
              <a:t>, </a:t>
            </a:r>
            <a:r>
              <a:rPr lang="en-US" sz="2000" dirty="0" err="1">
                <a:latin typeface="NikoshBAN" panose="02000000000000000000"/>
              </a:rPr>
              <a:t>কালবেশাখী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ঝড়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মোকাবেলায়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করণীয়ঃ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B13B5-404D-4FBB-A2C2-2AB594854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62" y="1588636"/>
            <a:ext cx="279447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4118A-B987-4352-B34F-ACAA0FC96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58" y="3395842"/>
            <a:ext cx="2828925" cy="1499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95669-5A97-47E1-BDAD-9F8661D31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58" y="5035399"/>
            <a:ext cx="2867025" cy="146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E878AA-50F3-4E81-8780-A5FA80944702}"/>
              </a:ext>
            </a:extLst>
          </p:cNvPr>
          <p:cNvSpPr txBox="1"/>
          <p:nvPr/>
        </p:nvSpPr>
        <p:spPr>
          <a:xfrm>
            <a:off x="1303603" y="2418132"/>
            <a:ext cx="3592335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আবহাওয়ার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পূর্বাভাস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মেনে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চলা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95065-AB6A-48A9-934B-10459CC1F9A3}"/>
              </a:ext>
            </a:extLst>
          </p:cNvPr>
          <p:cNvSpPr txBox="1"/>
          <p:nvPr/>
        </p:nvSpPr>
        <p:spPr>
          <a:xfrm>
            <a:off x="1303602" y="3908628"/>
            <a:ext cx="3997766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বাড়ির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আশেপাশে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গাছ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লাগানো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756D3-8545-4600-9B1F-12140734F1A3}"/>
              </a:ext>
            </a:extLst>
          </p:cNvPr>
          <p:cNvSpPr txBox="1"/>
          <p:nvPr/>
        </p:nvSpPr>
        <p:spPr>
          <a:xfrm>
            <a:off x="1221351" y="5480222"/>
            <a:ext cx="4162269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গ্রীনহাউজ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গ্যাস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উদ্গীরণ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নিয়ন্ত্রন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করা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26E4322-2502-40FF-873D-167603C4DD59}"/>
              </a:ext>
            </a:extLst>
          </p:cNvPr>
          <p:cNvSpPr/>
          <p:nvPr/>
        </p:nvSpPr>
        <p:spPr>
          <a:xfrm>
            <a:off x="5683348" y="2631338"/>
            <a:ext cx="1336430" cy="1869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9F0301-5C47-45ED-BBCA-8DEB74D23751}"/>
              </a:ext>
            </a:extLst>
          </p:cNvPr>
          <p:cNvSpPr/>
          <p:nvPr/>
        </p:nvSpPr>
        <p:spPr>
          <a:xfrm>
            <a:off x="5683348" y="4139888"/>
            <a:ext cx="1336430" cy="1688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22CC6B-2C4A-424E-93DB-CB5A56256B50}"/>
              </a:ext>
            </a:extLst>
          </p:cNvPr>
          <p:cNvSpPr/>
          <p:nvPr/>
        </p:nvSpPr>
        <p:spPr>
          <a:xfrm>
            <a:off x="5683348" y="5711483"/>
            <a:ext cx="1336430" cy="16884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4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986E5-2858-4A40-A829-E98DEB301C4F}"/>
              </a:ext>
            </a:extLst>
          </p:cNvPr>
          <p:cNvSpPr txBox="1"/>
          <p:nvPr/>
        </p:nvSpPr>
        <p:spPr>
          <a:xfrm>
            <a:off x="3573424" y="368238"/>
            <a:ext cx="47530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বন্যা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পরিস্থিতি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মোকাবেলায়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করণীয়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40E94-8DAF-4509-B2CF-F3D208FBECAC}"/>
              </a:ext>
            </a:extLst>
          </p:cNvPr>
          <p:cNvSpPr txBox="1"/>
          <p:nvPr/>
        </p:nvSpPr>
        <p:spPr>
          <a:xfrm>
            <a:off x="1376045" y="1522250"/>
            <a:ext cx="197870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বাধ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নির্মান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করা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23E43-0A05-445D-9916-11ECDFB14C7F}"/>
              </a:ext>
            </a:extLst>
          </p:cNvPr>
          <p:cNvSpPr txBox="1"/>
          <p:nvPr/>
        </p:nvSpPr>
        <p:spPr>
          <a:xfrm>
            <a:off x="1376045" y="3414927"/>
            <a:ext cx="277663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ঘড়-বাড়ির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ভিটে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উচু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করা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27EEF-EEA1-4880-830F-892BCB46913A}"/>
              </a:ext>
            </a:extLst>
          </p:cNvPr>
          <p:cNvSpPr txBox="1"/>
          <p:nvPr/>
        </p:nvSpPr>
        <p:spPr>
          <a:xfrm>
            <a:off x="1376045" y="5423648"/>
            <a:ext cx="277663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নদী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খননের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ব্যাবস্থা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করা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D7B2A-F601-4B02-B624-331E565D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7" y="996545"/>
            <a:ext cx="3675536" cy="1634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3512C-B23A-4917-B692-C25F45218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7" y="2835448"/>
            <a:ext cx="3675536" cy="1700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30ED7-2F88-4652-AA2D-B615AAE4D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8" y="4788974"/>
            <a:ext cx="3675535" cy="1583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902FCFA-BE69-413B-BECA-DF4E511E28DC}"/>
              </a:ext>
            </a:extLst>
          </p:cNvPr>
          <p:cNvSpPr/>
          <p:nvPr/>
        </p:nvSpPr>
        <p:spPr>
          <a:xfrm flipV="1">
            <a:off x="4895557" y="1577388"/>
            <a:ext cx="1349114" cy="121206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47ECA98-BC20-4A5B-8363-C3110C954E44}"/>
              </a:ext>
            </a:extLst>
          </p:cNvPr>
          <p:cNvSpPr/>
          <p:nvPr/>
        </p:nvSpPr>
        <p:spPr>
          <a:xfrm>
            <a:off x="4895557" y="3539942"/>
            <a:ext cx="1349114" cy="121206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BAB8AAD-04B5-41D2-A1A7-FBFAA260A4D1}"/>
              </a:ext>
            </a:extLst>
          </p:cNvPr>
          <p:cNvSpPr/>
          <p:nvPr/>
        </p:nvSpPr>
        <p:spPr>
          <a:xfrm>
            <a:off x="4895557" y="5623703"/>
            <a:ext cx="1349114" cy="121206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4BAD5-87F7-4FA8-B836-9A2F6C281433}"/>
              </a:ext>
            </a:extLst>
          </p:cNvPr>
          <p:cNvSpPr txBox="1"/>
          <p:nvPr/>
        </p:nvSpPr>
        <p:spPr>
          <a:xfrm>
            <a:off x="2304284" y="523458"/>
            <a:ext cx="547141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/>
              </a:rPr>
              <a:t>নদী</a:t>
            </a:r>
            <a:r>
              <a:rPr lang="en-US" sz="2400" dirty="0">
                <a:latin typeface="NikoshBAN" panose="02000000000000000000"/>
              </a:rPr>
              <a:t>  </a:t>
            </a:r>
            <a:r>
              <a:rPr lang="en-US" sz="2400" dirty="0" err="1">
                <a:latin typeface="NikoshBAN" panose="02000000000000000000"/>
              </a:rPr>
              <a:t>ভাঙন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পরিস্থিতি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মোকাবেলায়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করণীয়</a:t>
            </a:r>
            <a:r>
              <a:rPr lang="en-US" sz="2400" dirty="0"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02AA9-7500-43D2-B0FB-22684B6AF3FA}"/>
              </a:ext>
            </a:extLst>
          </p:cNvPr>
          <p:cNvSpPr txBox="1"/>
          <p:nvPr/>
        </p:nvSpPr>
        <p:spPr>
          <a:xfrm>
            <a:off x="1496787" y="1737110"/>
            <a:ext cx="2833140" cy="400110"/>
          </a:xfrm>
          <a:prstGeom prst="rect">
            <a:avLst/>
          </a:prstGeom>
          <a:solidFill>
            <a:srgbClr val="66FF33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নদীর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পাড়ে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গাছ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লাগানো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78490-2A39-4A7D-B1DB-BF035B37DB9D}"/>
              </a:ext>
            </a:extLst>
          </p:cNvPr>
          <p:cNvSpPr txBox="1"/>
          <p:nvPr/>
        </p:nvSpPr>
        <p:spPr>
          <a:xfrm>
            <a:off x="1349399" y="3632427"/>
            <a:ext cx="2980528" cy="400110"/>
          </a:xfrm>
          <a:prstGeom prst="rect">
            <a:avLst/>
          </a:prstGeom>
          <a:solidFill>
            <a:srgbClr val="66FF33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নদীর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পাড়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সংরক্ষণ</a:t>
            </a:r>
            <a:r>
              <a:rPr lang="en-US" sz="2000" dirty="0">
                <a:latin typeface="NikoshBAN" panose="02000000000000000000"/>
              </a:rPr>
              <a:t>  </a:t>
            </a:r>
            <a:r>
              <a:rPr lang="en-US" sz="2000" dirty="0" err="1">
                <a:latin typeface="NikoshBAN" panose="02000000000000000000"/>
              </a:rPr>
              <a:t>করা</a:t>
            </a:r>
            <a:r>
              <a:rPr lang="en-US" sz="2000" dirty="0">
                <a:latin typeface="NikoshBAN" panose="0200000000000000000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46AC3-AF0A-48E3-B15E-EA0C51C8F5B8}"/>
              </a:ext>
            </a:extLst>
          </p:cNvPr>
          <p:cNvSpPr txBox="1"/>
          <p:nvPr/>
        </p:nvSpPr>
        <p:spPr>
          <a:xfrm>
            <a:off x="1398326" y="5414571"/>
            <a:ext cx="2980528" cy="707886"/>
          </a:xfrm>
          <a:prstGeom prst="rect">
            <a:avLst/>
          </a:prstGeom>
          <a:solidFill>
            <a:srgbClr val="66FF33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/>
              </a:rPr>
              <a:t>নিয়মিত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নদী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খননের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ব্যাবস্থা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করা</a:t>
            </a:r>
            <a:r>
              <a:rPr lang="en-US" sz="2000" dirty="0">
                <a:latin typeface="NikoshBAN" panose="0200000000000000000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171D0-11D8-4308-9591-C4E3651F0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18" y="1149333"/>
            <a:ext cx="4061146" cy="1615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1FB17-0FA7-4146-AA63-1C766EC2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76" y="2997754"/>
            <a:ext cx="4014988" cy="1669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10975-2ABF-4C4A-A084-77AC0C5AC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76" y="4899941"/>
            <a:ext cx="4014988" cy="1544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DA26780-726D-4119-8ADA-9F0C577408DF}"/>
              </a:ext>
            </a:extLst>
          </p:cNvPr>
          <p:cNvSpPr/>
          <p:nvPr/>
        </p:nvSpPr>
        <p:spPr>
          <a:xfrm>
            <a:off x="4612342" y="5768514"/>
            <a:ext cx="1342658" cy="115344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B1873B-BA08-43A1-92A5-D8011DF83E4A}"/>
              </a:ext>
            </a:extLst>
          </p:cNvPr>
          <p:cNvSpPr/>
          <p:nvPr/>
        </p:nvSpPr>
        <p:spPr>
          <a:xfrm>
            <a:off x="4612342" y="1875774"/>
            <a:ext cx="1342658" cy="115344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FAA19C1-4143-482A-AEB3-A58750E04499}"/>
              </a:ext>
            </a:extLst>
          </p:cNvPr>
          <p:cNvSpPr/>
          <p:nvPr/>
        </p:nvSpPr>
        <p:spPr>
          <a:xfrm>
            <a:off x="4612342" y="3774810"/>
            <a:ext cx="1342658" cy="115344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ACEBB-EEA8-4A05-967C-1A8F0470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69" y="352727"/>
            <a:ext cx="1725636" cy="15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491A3E-8ED2-4973-9BAA-F12EA5B3A145}"/>
              </a:ext>
            </a:extLst>
          </p:cNvPr>
          <p:cNvSpPr txBox="1"/>
          <p:nvPr/>
        </p:nvSpPr>
        <p:spPr>
          <a:xfrm>
            <a:off x="4976869" y="1647671"/>
            <a:ext cx="1725636" cy="58477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মূল্যায়ণ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9B859-F8DD-4B18-8735-2E76BC3BB037}"/>
              </a:ext>
            </a:extLst>
          </p:cNvPr>
          <p:cNvSpPr txBox="1"/>
          <p:nvPr/>
        </p:nvSpPr>
        <p:spPr>
          <a:xfrm>
            <a:off x="1522501" y="2645880"/>
            <a:ext cx="8634373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বাংলাদেশ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অঞ্চলে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অবস্থিত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?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বাংলাদেশে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সাধারণত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মৌশুমে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নদী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ভাঙন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দেখা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কালবৈশাখী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বাংলাদেশে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প্রাকৃতিক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দূর্যোগ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ঘটে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তালিকা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তৈরি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081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7FA15-79CB-4045-8DD6-E96091571CDC}"/>
              </a:ext>
            </a:extLst>
          </p:cNvPr>
          <p:cNvSpPr txBox="1"/>
          <p:nvPr/>
        </p:nvSpPr>
        <p:spPr>
          <a:xfrm>
            <a:off x="4893892" y="569626"/>
            <a:ext cx="2404216" cy="58477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বাড়ির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কাজ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FBFBE-DBFC-4FBB-B9F9-B5B09F6E3AE9}"/>
              </a:ext>
            </a:extLst>
          </p:cNvPr>
          <p:cNvSpPr txBox="1"/>
          <p:nvPr/>
        </p:nvSpPr>
        <p:spPr>
          <a:xfrm>
            <a:off x="2665741" y="5446564"/>
            <a:ext cx="6860518" cy="830997"/>
          </a:xfrm>
          <a:prstGeom prst="rect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/>
              </a:rPr>
              <a:t>বিভিন্ন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প্রাকৃতিক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দূর্যোগের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ক্ষয়ক্ষতি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সম্পর্কে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একটি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প্রতিবেদন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তৈরী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</a:t>
            </a:r>
            <a:r>
              <a:rPr lang="en-US" sz="2400" dirty="0">
                <a:latin typeface="NikoshBAN" panose="0200000000000000000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53459-5907-4A82-92C0-9B88DE46E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41" y="1408983"/>
            <a:ext cx="6860518" cy="3739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02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81E543-2072-4C72-A3A6-7395DCD657B1}"/>
              </a:ext>
            </a:extLst>
          </p:cNvPr>
          <p:cNvSpPr txBox="1"/>
          <p:nvPr/>
        </p:nvSpPr>
        <p:spPr>
          <a:xfrm>
            <a:off x="5274193" y="794479"/>
            <a:ext cx="1643614" cy="64633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ধন্যবাদ</a:t>
            </a:r>
            <a:r>
              <a:rPr lang="en-US" sz="3600" dirty="0">
                <a:latin typeface="NikoshBAN" panose="0200000000000000000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AF6B9-D69D-4218-959A-63B4422F4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5" y="1795736"/>
            <a:ext cx="7205589" cy="42677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77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ABBCC-12E0-4351-8959-1986B45F23F5}"/>
              </a:ext>
            </a:extLst>
          </p:cNvPr>
          <p:cNvSpPr txBox="1"/>
          <p:nvPr/>
        </p:nvSpPr>
        <p:spPr>
          <a:xfrm>
            <a:off x="4926037" y="869024"/>
            <a:ext cx="2339925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পরিচিতি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4AAA6-9AA9-4BCC-AEA9-9598CB0F4BAE}"/>
              </a:ext>
            </a:extLst>
          </p:cNvPr>
          <p:cNvSpPr/>
          <p:nvPr/>
        </p:nvSpPr>
        <p:spPr>
          <a:xfrm>
            <a:off x="5728603" y="2271567"/>
            <a:ext cx="4253106" cy="1815882"/>
          </a:xfrm>
          <a:prstGeom prst="rect">
            <a:avLst/>
          </a:prstGeom>
          <a:ln w="38100">
            <a:solidFill>
              <a:srgbClr val="0099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শোলাপ্রতিমা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46193-D6EF-480A-A360-6CBF3E95689A}"/>
              </a:ext>
            </a:extLst>
          </p:cNvPr>
          <p:cNvSpPr txBox="1"/>
          <p:nvPr/>
        </p:nvSpPr>
        <p:spPr>
          <a:xfrm>
            <a:off x="5749345" y="4450093"/>
            <a:ext cx="4232364" cy="830997"/>
          </a:xfrm>
          <a:prstGeom prst="rect">
            <a:avLst/>
          </a:prstGeom>
          <a:solidFill>
            <a:srgbClr val="0070C0"/>
          </a:solidFill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৭ম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61973-011F-4976-A99B-998769881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4812" b="3549"/>
          <a:stretch/>
        </p:blipFill>
        <p:spPr>
          <a:xfrm>
            <a:off x="2379784" y="2271567"/>
            <a:ext cx="2670518" cy="31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D5438-C71D-406A-A265-1F0856E92627}"/>
              </a:ext>
            </a:extLst>
          </p:cNvPr>
          <p:cNvSpPr txBox="1"/>
          <p:nvPr/>
        </p:nvSpPr>
        <p:spPr>
          <a:xfrm>
            <a:off x="4571999" y="293505"/>
            <a:ext cx="32777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ছবিগুলো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লক্ষ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কর</a:t>
            </a:r>
            <a:r>
              <a:rPr lang="en-US" sz="3200" dirty="0">
                <a:latin typeface="NikoshBAN" panose="0200000000000000000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6DD73-07D5-4BB9-8E1E-D394525D6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3" y="3969694"/>
            <a:ext cx="4646328" cy="2412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A06A9-0546-444A-9706-3FC749656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3" y="1088859"/>
            <a:ext cx="4646329" cy="2639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6B13B0-17C4-4BF9-B714-282CC3C12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9694"/>
            <a:ext cx="4931965" cy="2412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D2439-242A-4362-B688-CA6578B01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0196"/>
            <a:ext cx="4931965" cy="2647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47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C2D2F-74A9-4D53-88E1-DC9E79EFF724}"/>
              </a:ext>
            </a:extLst>
          </p:cNvPr>
          <p:cNvSpPr txBox="1"/>
          <p:nvPr/>
        </p:nvSpPr>
        <p:spPr>
          <a:xfrm>
            <a:off x="4389120" y="404458"/>
            <a:ext cx="265879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পাঠ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শিরোনাম</a:t>
            </a:r>
            <a:r>
              <a:rPr lang="en-US" sz="3200" dirty="0">
                <a:latin typeface="NikoshBAN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0B755-3A59-4D18-8DC8-7C9F564AC858}"/>
              </a:ext>
            </a:extLst>
          </p:cNvPr>
          <p:cNvSpPr txBox="1"/>
          <p:nvPr/>
        </p:nvSpPr>
        <p:spPr>
          <a:xfrm>
            <a:off x="2335237" y="1195602"/>
            <a:ext cx="6893169" cy="830997"/>
          </a:xfrm>
          <a:prstGeom prst="rect">
            <a:avLst/>
          </a:prstGeom>
          <a:solidFill>
            <a:srgbClr val="66FF33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জলবায়ু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পরিবর্তনের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ফলে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সৃষ্ট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দূর্যোগসমূহ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এর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প্রভাব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এবং</a:t>
            </a:r>
            <a:r>
              <a:rPr lang="en-US" sz="2400" dirty="0">
                <a:latin typeface="NikoshBAN" panose="02000000000000000000"/>
              </a:rPr>
              <a:t>  </a:t>
            </a:r>
            <a:r>
              <a:rPr lang="en-US" sz="2400" dirty="0" err="1">
                <a:latin typeface="NikoshBAN" panose="02000000000000000000"/>
              </a:rPr>
              <a:t>করনীয়</a:t>
            </a:r>
            <a:r>
              <a:rPr lang="en-US" sz="2400" dirty="0">
                <a:latin typeface="NikoshBAN" panose="0200000000000000000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03992-A9E3-4F64-9F3F-1E8691899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1" y="2770496"/>
            <a:ext cx="8032289" cy="3503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368FA1-312B-4962-8B14-262CEE675201}"/>
              </a:ext>
            </a:extLst>
          </p:cNvPr>
          <p:cNvSpPr txBox="1"/>
          <p:nvPr/>
        </p:nvSpPr>
        <p:spPr>
          <a:xfrm>
            <a:off x="4389120" y="2129373"/>
            <a:ext cx="3057993" cy="4001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/>
              </a:rPr>
              <a:t>৭ম </a:t>
            </a:r>
            <a:r>
              <a:rPr lang="en-US" sz="2000" dirty="0" err="1">
                <a:latin typeface="NikoshBAN" panose="02000000000000000000"/>
              </a:rPr>
              <a:t>অধ্যায়</a:t>
            </a:r>
            <a:r>
              <a:rPr lang="en-US" sz="2000" dirty="0">
                <a:latin typeface="NikoshBAN" panose="02000000000000000000"/>
              </a:rPr>
              <a:t> , </a:t>
            </a:r>
            <a:r>
              <a:rPr lang="en-US" sz="2000" dirty="0" err="1">
                <a:latin typeface="NikoshBAN" panose="02000000000000000000"/>
              </a:rPr>
              <a:t>পাঠঃ</a:t>
            </a:r>
            <a:r>
              <a:rPr lang="en-US" sz="2000" dirty="0">
                <a:latin typeface="NikoshBAN" panose="02000000000000000000"/>
              </a:rPr>
              <a:t> ৩,৪,৫ </a:t>
            </a:r>
          </a:p>
        </p:txBody>
      </p:sp>
    </p:spTree>
    <p:extLst>
      <p:ext uri="{BB962C8B-B14F-4D97-AF65-F5344CB8AC3E}">
        <p14:creationId xmlns:p14="http://schemas.microsoft.com/office/powerpoint/2010/main" val="17381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B271A-4676-4D46-AA3D-60614B8177B0}"/>
              </a:ext>
            </a:extLst>
          </p:cNvPr>
          <p:cNvSpPr txBox="1"/>
          <p:nvPr/>
        </p:nvSpPr>
        <p:spPr>
          <a:xfrm>
            <a:off x="5116144" y="704538"/>
            <a:ext cx="2254520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শিখনফল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0EB8A-97B7-42CA-A14B-A3CF37BF1EBE}"/>
              </a:ext>
            </a:extLst>
          </p:cNvPr>
          <p:cNvSpPr txBox="1"/>
          <p:nvPr/>
        </p:nvSpPr>
        <p:spPr>
          <a:xfrm>
            <a:off x="1004342" y="2248524"/>
            <a:ext cx="10478124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/>
              </a:rPr>
              <a:t>                            এ </a:t>
            </a:r>
            <a:r>
              <a:rPr lang="en-US" sz="2800" dirty="0" err="1">
                <a:latin typeface="NikoshBAN" panose="02000000000000000000"/>
              </a:rPr>
              <a:t>পাঠ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শেষে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শিক্ষার্থীরা</a:t>
            </a:r>
            <a:r>
              <a:rPr lang="en-US" sz="2800" dirty="0">
                <a:latin typeface="NikoshBAN" panose="02000000000000000000"/>
              </a:rPr>
              <a:t> --------- </a:t>
            </a:r>
          </a:p>
          <a:p>
            <a:endParaRPr lang="en-US" sz="2800" dirty="0">
              <a:latin typeface="NikoshBAN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/>
              </a:rPr>
              <a:t>প্রাকৃতিক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দূর্যোগসমূহের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নাম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বলতে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পারবে</a:t>
            </a:r>
            <a:r>
              <a:rPr lang="en-US" sz="2800" dirty="0">
                <a:latin typeface="NikoshBAN" panose="0200000000000000000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/>
              </a:rPr>
              <a:t>জলবায়ু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পরিবর্তনের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ফলে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সৃষ্ট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দূর্যোগের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প্রভাব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ব্যাখ্যা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করতে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পারবে</a:t>
            </a:r>
            <a:r>
              <a:rPr lang="en-US" sz="2800" dirty="0">
                <a:latin typeface="NikoshBAN" panose="0200000000000000000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/>
              </a:rPr>
              <a:t>বাংলাদেশ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ধরনের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হুমকীর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মুখে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বর্ণনা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করতে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পারবে</a:t>
            </a:r>
            <a:r>
              <a:rPr lang="en-US" sz="2800" dirty="0">
                <a:latin typeface="NikoshBAN" panose="0200000000000000000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/>
              </a:rPr>
              <a:t>জলবায়ু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পরিবর্তন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জনিত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পরিস্থিতি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মোকাবেলায়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করণীয়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ব্যাখ্যা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করতে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পারবে</a:t>
            </a:r>
            <a:r>
              <a:rPr lang="en-US" sz="2800" dirty="0">
                <a:latin typeface="NikoshBAN" panose="0200000000000000000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534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D87DFF-EA61-4A8C-A517-A9BFC5A80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779272"/>
              </p:ext>
            </p:extLst>
          </p:nvPr>
        </p:nvGraphicFramePr>
        <p:xfrm>
          <a:off x="309490" y="323269"/>
          <a:ext cx="11577710" cy="623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9D2043-6EA4-45FF-B1E8-33DFBF9F1615}"/>
              </a:ext>
            </a:extLst>
          </p:cNvPr>
          <p:cNvSpPr txBox="1"/>
          <p:nvPr/>
        </p:nvSpPr>
        <p:spPr>
          <a:xfrm>
            <a:off x="5303522" y="2286336"/>
            <a:ext cx="1983544" cy="1815882"/>
          </a:xfrm>
          <a:prstGeom prst="rect">
            <a:avLst/>
          </a:prstGeom>
          <a:solidFill>
            <a:srgbClr val="FFC000"/>
          </a:solidFill>
          <a:ln w="571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জলবায়ু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পরিবর্তনের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ফলে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সৃষ্ট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দূর্যোগসমূহ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0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703CEB-66C1-408A-89A0-A0737C75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5" y="599636"/>
            <a:ext cx="4857552" cy="2829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EC32A-8103-49D3-8725-E971A1008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82" y="599634"/>
            <a:ext cx="4263217" cy="2931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54C8-39D5-4A6C-AE7E-E4D2AEB19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00" y="3710356"/>
            <a:ext cx="4857551" cy="270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68B4D-A6A1-4544-95AD-48DE80ABDE1A}"/>
              </a:ext>
            </a:extLst>
          </p:cNvPr>
          <p:cNvSpPr txBox="1"/>
          <p:nvPr/>
        </p:nvSpPr>
        <p:spPr>
          <a:xfrm>
            <a:off x="2926081" y="2845191"/>
            <a:ext cx="8018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বন্যা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D765A-B670-49C3-B583-445AFAC3BB6C}"/>
              </a:ext>
            </a:extLst>
          </p:cNvPr>
          <p:cNvSpPr txBox="1"/>
          <p:nvPr/>
        </p:nvSpPr>
        <p:spPr>
          <a:xfrm>
            <a:off x="8890782" y="2700997"/>
            <a:ext cx="675249" cy="3798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খড়া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BB420-90FA-4C82-A7D8-12C0168257C7}"/>
              </a:ext>
            </a:extLst>
          </p:cNvPr>
          <p:cNvSpPr txBox="1"/>
          <p:nvPr/>
        </p:nvSpPr>
        <p:spPr>
          <a:xfrm>
            <a:off x="5237870" y="5889032"/>
            <a:ext cx="13927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নদী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ভাঙ্গন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83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87507-45D2-47DA-9D85-0A873C21A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2" y="524076"/>
            <a:ext cx="4429418" cy="290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4170E-65DF-4B1B-924E-9A04E1DA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8" y="524077"/>
            <a:ext cx="4429418" cy="2904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BDBBE-6FC9-42F3-9391-A3365A3AC71C}"/>
              </a:ext>
            </a:extLst>
          </p:cNvPr>
          <p:cNvSpPr txBox="1"/>
          <p:nvPr/>
        </p:nvSpPr>
        <p:spPr>
          <a:xfrm>
            <a:off x="2771336" y="2973606"/>
            <a:ext cx="1069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ঘূর্নিঝড়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8C8B1-E377-419B-9C33-D71299D2EE92}"/>
              </a:ext>
            </a:extLst>
          </p:cNvPr>
          <p:cNvSpPr txBox="1"/>
          <p:nvPr/>
        </p:nvSpPr>
        <p:spPr>
          <a:xfrm>
            <a:off x="7682866" y="2973606"/>
            <a:ext cx="12782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জলচ্ছ্বাস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09A83-2093-4DB7-84B7-F72FBCF2A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8" y="3626209"/>
            <a:ext cx="4472500" cy="2904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E9D32D-E9B6-4E9B-A7F5-13C95538109A}"/>
              </a:ext>
            </a:extLst>
          </p:cNvPr>
          <p:cNvSpPr txBox="1"/>
          <p:nvPr/>
        </p:nvSpPr>
        <p:spPr>
          <a:xfrm>
            <a:off x="5418406" y="5982120"/>
            <a:ext cx="13551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কালবৈশাখী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7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00FA7D-683B-4A6A-80E7-AD7B28197C5E}"/>
              </a:ext>
            </a:extLst>
          </p:cNvPr>
          <p:cNvSpPr txBox="1"/>
          <p:nvPr/>
        </p:nvSpPr>
        <p:spPr>
          <a:xfrm>
            <a:off x="4835770" y="562708"/>
            <a:ext cx="252046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একক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কাজ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5DD25-8D93-4F01-96B7-4D46481BC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32" y="1466612"/>
            <a:ext cx="4600135" cy="3654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8D0464-FF04-4236-8A12-A370F54AC3DD}"/>
              </a:ext>
            </a:extLst>
          </p:cNvPr>
          <p:cNvSpPr txBox="1"/>
          <p:nvPr/>
        </p:nvSpPr>
        <p:spPr>
          <a:xfrm>
            <a:off x="905021" y="5439769"/>
            <a:ext cx="1038195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জলবায়ু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পরিবর্তনের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ফলে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সৃষ্ট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তিনটি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দূর্যোগের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নাম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উল্লেখ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কর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9321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269</Words>
  <Application>Microsoft Office PowerPoint</Application>
  <PresentationFormat>Widescreen</PresentationFormat>
  <Paragraphs>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China akter</dc:creator>
  <cp:lastModifiedBy>Zarrin Tasnim</cp:lastModifiedBy>
  <cp:revision>127</cp:revision>
  <dcterms:created xsi:type="dcterms:W3CDTF">2021-06-08T10:49:54Z</dcterms:created>
  <dcterms:modified xsi:type="dcterms:W3CDTF">2021-06-17T14:38:13Z</dcterms:modified>
</cp:coreProperties>
</file>