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</p:sldMasterIdLst>
  <p:notesMasterIdLst>
    <p:notesMasterId r:id="rId18"/>
  </p:notesMasterIdLst>
  <p:sldIdLst>
    <p:sldId id="256" r:id="rId6"/>
    <p:sldId id="340" r:id="rId7"/>
    <p:sldId id="283" r:id="rId8"/>
    <p:sldId id="332" r:id="rId9"/>
    <p:sldId id="333" r:id="rId10"/>
    <p:sldId id="325" r:id="rId11"/>
    <p:sldId id="341" r:id="rId12"/>
    <p:sldId id="345" r:id="rId13"/>
    <p:sldId id="346" r:id="rId14"/>
    <p:sldId id="337" r:id="rId15"/>
    <p:sldId id="331" r:id="rId16"/>
    <p:sldId id="34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7DA5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44" autoAdjust="0"/>
    <p:restoredTop sz="92171" autoAdjust="0"/>
  </p:normalViewPr>
  <p:slideViewPr>
    <p:cSldViewPr>
      <p:cViewPr varScale="1">
        <p:scale>
          <a:sx n="61" d="100"/>
          <a:sy n="61" d="100"/>
        </p:scale>
        <p:origin x="643" y="58"/>
      </p:cViewPr>
      <p:guideLst>
        <p:guide orient="horz" pos="2160"/>
        <p:guide pos="2880"/>
      </p:guideLst>
    </p:cSldViewPr>
  </p:slid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2F0D00-483B-4C99-868A-B20484F6C5F9}" type="datetimeFigureOut">
              <a:rPr lang="en-US" smtClean="0"/>
              <a:t>18-06-2021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18D52E-4BCB-486C-A7F4-99C686914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539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18-06-2021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617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18-06-2021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041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18-06-2021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091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18-06-2021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7667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18-06-2021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4334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18-06-2021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3068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18-06-2021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8274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18-06-2021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1580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18-06-2021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8418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18-06-2021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722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18-06-2021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147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18-06-2021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6487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18-06-2021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0573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18-06-2021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6352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18-06-2021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3851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512D-5394-4A53-8738-86BC1CFCC5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18-06-2021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86F75-20FE-43BF-81E0-1675E80D50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3032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512D-5394-4A53-8738-86BC1CFCC5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18-06-2021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86F75-20FE-43BF-81E0-1675E80D50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7741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512D-5394-4A53-8738-86BC1CFCC5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18-06-2021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86F75-20FE-43BF-81E0-1675E80D50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800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512D-5394-4A53-8738-86BC1CFCC5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18-06-2021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86F75-20FE-43BF-81E0-1675E80D50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3136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512D-5394-4A53-8738-86BC1CFCC5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18-06-2021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86F75-20FE-43BF-81E0-1675E80D50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5156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512D-5394-4A53-8738-86BC1CFCC5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18-06-2021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86F75-20FE-43BF-81E0-1675E80D50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4164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512D-5394-4A53-8738-86BC1CFCC5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18-06-2021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86F75-20FE-43BF-81E0-1675E80D50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884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18-06-2021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911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512D-5394-4A53-8738-86BC1CFCC5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18-06-2021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86F75-20FE-43BF-81E0-1675E80D50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2047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512D-5394-4A53-8738-86BC1CFCC5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18-06-2021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86F75-20FE-43BF-81E0-1675E80D50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6852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512D-5394-4A53-8738-86BC1CFCC5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18-06-2021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86F75-20FE-43BF-81E0-1675E80D50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8342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512D-5394-4A53-8738-86BC1CFCC5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18-06-2021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86F75-20FE-43BF-81E0-1675E80D50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4196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18-06-2021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1498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18-06-2021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6600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18-06-2021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4688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18-06-2021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5064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18-06-2021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9542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18-06-2021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557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18-06-2021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9462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18-06-2021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6181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18-06-2021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3880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18-06-2021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1033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18-06-2021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3971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18-06-2021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0944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18-06-2021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3006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18-06-2021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0357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18-06-2021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4823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18-06-2021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45261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18-06-2021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432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18-06-2021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1189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18-06-2021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5257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18-06-2021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4607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18-06-2021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9768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18-06-2021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7971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18-06-2021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053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18-06-2021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491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18-06-2021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475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18-06-2021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366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18-06-2021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778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18-06-2021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05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18-06-2021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076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18-06-2021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510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8512D-5394-4A53-8738-86BC1CFCC5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18-06-2021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86F75-20FE-43BF-81E0-1675E80D50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38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18-06-2021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220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18-06-2021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480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28FEB24-E448-4726-91B3-274E84A405C1}"/>
              </a:ext>
            </a:extLst>
          </p:cNvPr>
          <p:cNvSpPr/>
          <p:nvPr/>
        </p:nvSpPr>
        <p:spPr>
          <a:xfrm>
            <a:off x="1096845" y="3962400"/>
            <a:ext cx="6721712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welcome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045D6F2-1E28-43BE-B5F8-6D317E4E55FC}"/>
              </a:ext>
            </a:extLst>
          </p:cNvPr>
          <p:cNvSpPr txBox="1"/>
          <p:nvPr/>
        </p:nvSpPr>
        <p:spPr>
          <a:xfrm>
            <a:off x="944447" y="609600"/>
            <a:ext cx="7056554" cy="132343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How are you?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426D224A-495D-4BF4-B8F2-10EBC9677925}"/>
              </a:ext>
            </a:extLst>
          </p:cNvPr>
          <p:cNvCxnSpPr>
            <a:cxnSpLocks/>
          </p:cNvCxnSpPr>
          <p:nvPr/>
        </p:nvCxnSpPr>
        <p:spPr>
          <a:xfrm>
            <a:off x="9144001" y="6871166"/>
            <a:ext cx="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4B26B7BF-F814-4506-A2F4-E81BA47BF3BB}"/>
              </a:ext>
            </a:extLst>
          </p:cNvPr>
          <p:cNvCxnSpPr>
            <a:cxnSpLocks/>
          </p:cNvCxnSpPr>
          <p:nvPr/>
        </p:nvCxnSpPr>
        <p:spPr>
          <a:xfrm>
            <a:off x="-4520" y="870416"/>
            <a:ext cx="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0" y="0"/>
            <a:ext cx="9124950" cy="6858000"/>
            <a:chOff x="0" y="0"/>
            <a:chExt cx="912495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381000" cy="6858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743950" y="0"/>
              <a:ext cx="381000" cy="6858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81000" y="0"/>
              <a:ext cx="8362950" cy="4572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81000" y="6400800"/>
              <a:ext cx="8362950" cy="4572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6807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524000"/>
            <a:ext cx="73152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Now I repeat the lesson. If you get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any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mistake, you will say stop. Then I will stop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after that you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will say the correct word.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9124950" cy="6858000"/>
            <a:chOff x="0" y="0"/>
            <a:chExt cx="912495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381000" cy="6858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743950" y="0"/>
              <a:ext cx="381000" cy="6858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81000" y="0"/>
              <a:ext cx="8362950" cy="4572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81000" y="6400800"/>
              <a:ext cx="8362950" cy="4572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57200" y="674400"/>
            <a:ext cx="821055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It’s a beautiful </a:t>
            </a:r>
            <a:r>
              <a:rPr lang="en-US" sz="3200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summer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day. Maria gets up </a:t>
            </a:r>
            <a:r>
              <a:rPr lang="en-US" sz="3200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late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. She feels happy. She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knows that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it’s a nice day because she puts her hand on a glass of </a:t>
            </a:r>
            <a:r>
              <a:rPr lang="en-US" sz="3200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water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. It is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very warm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. She opens the </a:t>
            </a:r>
            <a:r>
              <a:rPr lang="en-US" sz="3200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door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and the singing of the birds fills the </a:t>
            </a:r>
            <a:r>
              <a:rPr lang="en-US" sz="3200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house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. She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can smell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the </a:t>
            </a:r>
            <a:r>
              <a:rPr lang="en-US" sz="3200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trees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outside her home. They smell sweet and fresh. After Maria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gets dressed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and has her breakfast, she puts her </a:t>
            </a:r>
            <a:r>
              <a:rPr lang="en-US" sz="3200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pens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in her bag. She is ready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for school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4880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24950" cy="6858000"/>
            <a:chOff x="0" y="0"/>
            <a:chExt cx="9124950" cy="68580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381000" cy="6858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8743950" y="0"/>
              <a:ext cx="381000" cy="6858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81000" y="0"/>
              <a:ext cx="8362950" cy="4572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81000" y="6400800"/>
              <a:ext cx="8362950" cy="4572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xmlns="" id="{F7107A1F-C241-4842-8369-5CA03923AD98}"/>
              </a:ext>
            </a:extLst>
          </p:cNvPr>
          <p:cNvSpPr/>
          <p:nvPr/>
        </p:nvSpPr>
        <p:spPr>
          <a:xfrm>
            <a:off x="529771" y="572872"/>
            <a:ext cx="2997200" cy="1408328"/>
          </a:xfrm>
          <a:prstGeom prst="ellipse">
            <a:avLst/>
          </a:prstGeom>
          <a:solidFill>
            <a:schemeClr val="bg2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G</a:t>
            </a:r>
            <a:r>
              <a:rPr lang="en-US" sz="3200" b="1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roup work</a:t>
            </a:r>
            <a:endParaRPr lang="en-US" sz="3200" b="1" dirty="0">
              <a:solidFill>
                <a:srgbClr val="0033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0" y="0"/>
            <a:ext cx="9124950" cy="6858000"/>
            <a:chOff x="0" y="0"/>
            <a:chExt cx="9124950" cy="6858000"/>
          </a:xfrm>
        </p:grpSpPr>
        <p:sp>
          <p:nvSpPr>
            <p:cNvPr id="37" name="Rectangle 36"/>
            <p:cNvSpPr/>
            <p:nvPr/>
          </p:nvSpPr>
          <p:spPr>
            <a:xfrm>
              <a:off x="0" y="0"/>
              <a:ext cx="381000" cy="6858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8743950" y="0"/>
              <a:ext cx="381000" cy="6858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81000" y="0"/>
              <a:ext cx="8362950" cy="4572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81000" y="6400800"/>
              <a:ext cx="8362950" cy="4572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0" y="0"/>
            <a:ext cx="9124950" cy="6858000"/>
            <a:chOff x="0" y="0"/>
            <a:chExt cx="9124950" cy="6858000"/>
          </a:xfrm>
        </p:grpSpPr>
        <p:sp>
          <p:nvSpPr>
            <p:cNvPr id="48" name="Rectangle 47"/>
            <p:cNvSpPr/>
            <p:nvPr/>
          </p:nvSpPr>
          <p:spPr>
            <a:xfrm>
              <a:off x="0" y="0"/>
              <a:ext cx="381000" cy="6858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8743950" y="0"/>
              <a:ext cx="381000" cy="6858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81000" y="0"/>
              <a:ext cx="8362950" cy="4572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381000" y="6400800"/>
              <a:ext cx="8362950" cy="4572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838200" y="685800"/>
            <a:ext cx="706315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Fill in the Gap with the </a:t>
            </a: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given word from the box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2920425"/>
            <a:ext cx="7029488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It’s a beautiful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_______  spring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day. </a:t>
            </a:r>
            <a:endParaRPr lang="en-US" sz="3200" dirty="0"/>
          </a:p>
        </p:txBody>
      </p:sp>
      <p:sp>
        <p:nvSpPr>
          <p:cNvPr id="34" name="TextBox 33"/>
          <p:cNvSpPr txBox="1"/>
          <p:nvPr/>
        </p:nvSpPr>
        <p:spPr>
          <a:xfrm>
            <a:off x="914400" y="3834825"/>
            <a:ext cx="6107762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Maria_______ her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books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in bag.</a:t>
            </a:r>
            <a:endParaRPr lang="en-US" sz="3200" dirty="0"/>
          </a:p>
        </p:txBody>
      </p:sp>
      <p:sp>
        <p:nvSpPr>
          <p:cNvPr id="35" name="TextBox 34"/>
          <p:cNvSpPr txBox="1"/>
          <p:nvPr/>
        </p:nvSpPr>
        <p:spPr>
          <a:xfrm>
            <a:off x="1066800" y="4977825"/>
            <a:ext cx="3177473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It is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very_______.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1295400" y="1905000"/>
            <a:ext cx="5495415" cy="646331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Spring, hot, puts, feels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914399" y="2895600"/>
            <a:ext cx="7029489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It’s a beautiful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spring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spring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day. </a:t>
            </a:r>
            <a:endParaRPr lang="en-US" sz="3200" dirty="0"/>
          </a:p>
        </p:txBody>
      </p:sp>
      <p:sp>
        <p:nvSpPr>
          <p:cNvPr id="59" name="TextBox 58"/>
          <p:cNvSpPr txBox="1"/>
          <p:nvPr/>
        </p:nvSpPr>
        <p:spPr>
          <a:xfrm>
            <a:off x="914400" y="3810000"/>
            <a:ext cx="6107762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Maria </a:t>
            </a:r>
            <a:r>
              <a:rPr lang="en-US" sz="3200" b="1" u="sng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puts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her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books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in bag.</a:t>
            </a:r>
            <a:endParaRPr lang="en-US" sz="3200" dirty="0"/>
          </a:p>
        </p:txBody>
      </p:sp>
      <p:sp>
        <p:nvSpPr>
          <p:cNvPr id="60" name="TextBox 59"/>
          <p:cNvSpPr txBox="1"/>
          <p:nvPr/>
        </p:nvSpPr>
        <p:spPr>
          <a:xfrm>
            <a:off x="1066800" y="4953000"/>
            <a:ext cx="3177473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It is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very </a:t>
            </a:r>
            <a:r>
              <a:rPr lang="en-US" sz="3200" b="1" u="sng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hot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237389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  <p:bldP spid="3" grpId="0" animBg="1"/>
      <p:bldP spid="34" grpId="0" animBg="1"/>
      <p:bldP spid="35" grpId="0" animBg="1"/>
      <p:bldP spid="12" grpId="0" animBg="1"/>
      <p:bldP spid="58" grpId="0" animBg="1"/>
      <p:bldP spid="59" grpId="0" animBg="1"/>
      <p:bldP spid="6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24950" cy="6858000"/>
            <a:chOff x="0" y="0"/>
            <a:chExt cx="9124950" cy="68580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381000" cy="6858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8743950" y="0"/>
              <a:ext cx="381000" cy="6858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81000" y="0"/>
              <a:ext cx="8362950" cy="4572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81000" y="6400800"/>
              <a:ext cx="8362950" cy="4572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426D224A-495D-4BF4-B8F2-10EBC9677925}"/>
              </a:ext>
            </a:extLst>
          </p:cNvPr>
          <p:cNvCxnSpPr>
            <a:cxnSpLocks/>
          </p:cNvCxnSpPr>
          <p:nvPr/>
        </p:nvCxnSpPr>
        <p:spPr>
          <a:xfrm>
            <a:off x="9144001" y="6871166"/>
            <a:ext cx="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4B26B7BF-F814-4506-A2F4-E81BA47BF3BB}"/>
              </a:ext>
            </a:extLst>
          </p:cNvPr>
          <p:cNvCxnSpPr>
            <a:cxnSpLocks/>
          </p:cNvCxnSpPr>
          <p:nvPr/>
        </p:nvCxnSpPr>
        <p:spPr>
          <a:xfrm>
            <a:off x="-4520" y="870416"/>
            <a:ext cx="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E2849F8D-E5FE-4029-900F-BC103C255F02}"/>
              </a:ext>
            </a:extLst>
          </p:cNvPr>
          <p:cNvSpPr/>
          <p:nvPr/>
        </p:nvSpPr>
        <p:spPr>
          <a:xfrm>
            <a:off x="533400" y="533400"/>
            <a:ext cx="3200400" cy="1161365"/>
          </a:xfrm>
          <a:prstGeom prst="ellipse">
            <a:avLst/>
          </a:prstGeom>
          <a:solidFill>
            <a:schemeClr val="bg2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E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valution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638F9A22-4AEE-4FCB-B26E-746859238416}"/>
              </a:ext>
            </a:extLst>
          </p:cNvPr>
          <p:cNvSpPr txBox="1"/>
          <p:nvPr/>
        </p:nvSpPr>
        <p:spPr>
          <a:xfrm>
            <a:off x="266526" y="1447800"/>
            <a:ext cx="62866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NikoshBAN" pitchFamily="2" charset="0"/>
                <a:cs typeface="NikoshBAN" pitchFamily="2" charset="0"/>
              </a:rPr>
              <a:t>What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is the session?</a:t>
            </a:r>
            <a:endParaRPr lang="en-US" sz="44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638F9A22-4AEE-4FCB-B26E-746859238416}"/>
              </a:ext>
            </a:extLst>
          </p:cNvPr>
          <p:cNvSpPr txBox="1"/>
          <p:nvPr/>
        </p:nvSpPr>
        <p:spPr>
          <a:xfrm>
            <a:off x="514350" y="3205371"/>
            <a:ext cx="8267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Where from Maria gets smell?</a:t>
            </a:r>
            <a:endParaRPr lang="en-US" sz="40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638F9A22-4AEE-4FCB-B26E-746859238416}"/>
              </a:ext>
            </a:extLst>
          </p:cNvPr>
          <p:cNvSpPr txBox="1"/>
          <p:nvPr/>
        </p:nvSpPr>
        <p:spPr>
          <a:xfrm>
            <a:off x="552276" y="4191000"/>
            <a:ext cx="85726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Where does Maria puts her book?</a:t>
            </a:r>
            <a:endParaRPr lang="en-US" sz="44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38F9A22-4AEE-4FCB-B26E-746859238416}"/>
              </a:ext>
            </a:extLst>
          </p:cNvPr>
          <p:cNvSpPr txBox="1"/>
          <p:nvPr/>
        </p:nvSpPr>
        <p:spPr>
          <a:xfrm>
            <a:off x="552450" y="2211050"/>
            <a:ext cx="80581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Where does Maria gets up?</a:t>
            </a:r>
            <a:endParaRPr lang="en-US" sz="44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itle 3"/>
          <p:cNvSpPr txBox="1">
            <a:spLocks/>
          </p:cNvSpPr>
          <p:nvPr/>
        </p:nvSpPr>
        <p:spPr>
          <a:xfrm>
            <a:off x="457200" y="795528"/>
            <a:ext cx="8229600" cy="1325563"/>
          </a:xfrm>
          <a:prstGeom prst="rect">
            <a:avLst/>
          </a:prstGeom>
          <a:solidFill>
            <a:schemeClr val="accent4">
              <a:lumMod val="20000"/>
              <a:lumOff val="80000"/>
              <a:alpha val="71000"/>
            </a:schemeClr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Match the word in column 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A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with their meaning in column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B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(extra one given)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Content Placeholder 1"/>
          <p:cNvSpPr txBox="1">
            <a:spLocks/>
          </p:cNvSpPr>
          <p:nvPr/>
        </p:nvSpPr>
        <p:spPr>
          <a:xfrm>
            <a:off x="762000" y="2548128"/>
            <a:ext cx="3200400" cy="2404872"/>
          </a:xfrm>
          <a:prstGeom prst="rect">
            <a:avLst/>
          </a:prstGeom>
          <a:solidFill>
            <a:schemeClr val="tx1"/>
          </a:solidFill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Beautiful</a:t>
            </a:r>
          </a:p>
          <a:p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Worm</a:t>
            </a:r>
            <a:endParaRPr lang="bn-IN" sz="44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Smell </a:t>
            </a:r>
          </a:p>
          <a:p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Breakfast  </a:t>
            </a:r>
          </a:p>
          <a:p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4800600" y="2548128"/>
            <a:ext cx="3352800" cy="2404871"/>
          </a:xfrm>
          <a:prstGeom prst="rect">
            <a:avLst/>
          </a:prstGeom>
          <a:solidFill>
            <a:schemeClr val="tx1"/>
          </a:solidFill>
        </p:spPr>
        <p:txBody>
          <a:bodyPr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Flavor </a:t>
            </a:r>
            <a:endParaRPr lang="bn-IN" sz="48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Nice</a:t>
            </a:r>
            <a:endParaRPr lang="bn-IN" sz="48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Hot</a:t>
            </a:r>
          </a:p>
          <a:p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Morning meal </a:t>
            </a:r>
          </a:p>
          <a:p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Close </a:t>
            </a:r>
          </a:p>
          <a:p>
            <a:endParaRPr lang="en-US" sz="48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Content Placeholder 1"/>
          <p:cNvSpPr txBox="1">
            <a:spLocks/>
          </p:cNvSpPr>
          <p:nvPr/>
        </p:nvSpPr>
        <p:spPr>
          <a:xfrm>
            <a:off x="762000" y="838200"/>
            <a:ext cx="3124200" cy="2404872"/>
          </a:xfrm>
          <a:prstGeom prst="rect">
            <a:avLst/>
          </a:prstGeom>
          <a:solidFill>
            <a:schemeClr val="tx1"/>
          </a:solidFill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Beautiful</a:t>
            </a:r>
          </a:p>
          <a:p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Worm</a:t>
            </a:r>
            <a:endParaRPr lang="bn-IN" sz="44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Smell </a:t>
            </a:r>
          </a:p>
          <a:p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Breakfast  </a:t>
            </a:r>
          </a:p>
          <a:p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4648200" y="838200"/>
            <a:ext cx="3429000" cy="2404871"/>
          </a:xfrm>
          <a:prstGeom prst="rect">
            <a:avLst/>
          </a:prstGeom>
          <a:solidFill>
            <a:schemeClr val="tx1"/>
          </a:solidFill>
        </p:spPr>
        <p:txBody>
          <a:bodyPr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Flavor </a:t>
            </a:r>
            <a:endParaRPr lang="bn-IN" sz="48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Nice</a:t>
            </a:r>
            <a:endParaRPr lang="bn-IN" sz="48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Hot</a:t>
            </a:r>
          </a:p>
          <a:p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Morning meal </a:t>
            </a:r>
          </a:p>
          <a:p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Close </a:t>
            </a:r>
          </a:p>
          <a:p>
            <a:endParaRPr lang="en-US" sz="48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219200" y="3581400"/>
            <a:ext cx="6934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Beautiful - Nice 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219200" y="419100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Worm - 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Hot</a:t>
            </a:r>
            <a:endParaRPr lang="bn-IN" sz="40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219200" y="489888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Smell - 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Flavor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219200" y="5547211"/>
            <a:ext cx="68371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Breakfast - Morning meal 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41891"/>
            <a:ext cx="8362950" cy="5958909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021098" y="562131"/>
            <a:ext cx="7143264" cy="829974"/>
          </a:xfrm>
          <a:prstGeom prst="rect">
            <a:avLst/>
          </a:prstGeom>
          <a:noFill/>
        </p:spPr>
        <p:txBody>
          <a:bodyPr wrap="none" rtlCol="0">
            <a:prstTxWarp prst="textWave4">
              <a:avLst/>
            </a:prstTxWarp>
            <a:spAutoFit/>
          </a:bodyPr>
          <a:lstStyle/>
          <a:p>
            <a:r>
              <a:rPr lang="en-US" sz="7200" b="1" i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Thank you, Students</a:t>
            </a:r>
            <a:endParaRPr lang="en-US" sz="6600" b="1" kern="0" dirty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060527" y="5423208"/>
            <a:ext cx="6848566" cy="829974"/>
          </a:xfrm>
          <a:prstGeom prst="rect">
            <a:avLst/>
          </a:prstGeom>
          <a:noFill/>
        </p:spPr>
        <p:txBody>
          <a:bodyPr wrap="none" rtlCol="0">
            <a:prstTxWarp prst="textWave4">
              <a:avLst/>
            </a:prstTxWarp>
            <a:spAutoFit/>
          </a:bodyPr>
          <a:lstStyle/>
          <a:p>
            <a:pPr algn="ctr"/>
            <a:r>
              <a:rPr lang="en-US" sz="3200" b="1" i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Good Bye!</a:t>
            </a:r>
          </a:p>
        </p:txBody>
      </p:sp>
    </p:spTree>
    <p:extLst>
      <p:ext uri="{BB962C8B-B14F-4D97-AF65-F5344CB8AC3E}">
        <p14:creationId xmlns:p14="http://schemas.microsoft.com/office/powerpoint/2010/main" val="121240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1" grpId="1"/>
      <p:bldP spid="22" grpId="0"/>
      <p:bldP spid="22" grpId="1"/>
      <p:bldP spid="23" grpId="0"/>
      <p:bldP spid="23" grpId="1"/>
      <p:bldP spid="13" grpId="0"/>
      <p:bldP spid="13" grpId="1"/>
      <p:bldP spid="17" grpId="0" animBg="1"/>
      <p:bldP spid="18" grpId="0" animBg="1"/>
      <p:bldP spid="19" grpId="0" animBg="1"/>
      <p:bldP spid="33" grpId="0" animBg="1"/>
      <p:bldP spid="34" grpId="0" animBg="1"/>
      <p:bldP spid="35" grpId="0"/>
      <p:bldP spid="36" grpId="0"/>
      <p:bldP spid="37" grpId="0"/>
      <p:bldP spid="38" grpId="0"/>
      <p:bldP spid="40" grpId="0"/>
      <p:bldP spid="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2495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381000" cy="6858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743950" y="0"/>
              <a:ext cx="381000" cy="6858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81000" y="0"/>
              <a:ext cx="8362950" cy="4572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81000" y="6400800"/>
              <a:ext cx="8362950" cy="4572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2"/>
          <p:cNvSpPr txBox="1"/>
          <p:nvPr/>
        </p:nvSpPr>
        <p:spPr>
          <a:xfrm>
            <a:off x="457200" y="597455"/>
            <a:ext cx="8229600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0" dirty="0" err="1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8000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8000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রফিকুল</a:t>
            </a:r>
            <a:r>
              <a:rPr lang="en-US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মাছুম</a:t>
            </a:r>
            <a:endParaRPr lang="en-US" sz="48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48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‍</a:t>
            </a:r>
            <a:r>
              <a:rPr lang="en-US" sz="48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800" dirty="0" smtClean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৫৩নং </a:t>
            </a:r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পূবের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গাঁও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5429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5">
            <a:extLst>
              <a:ext uri="{FF2B5EF4-FFF2-40B4-BE49-F238E27FC236}">
                <a16:creationId xmlns:a16="http://schemas.microsoft.com/office/drawing/2014/main" xmlns="" id="{17BDFC11-0D48-4DD3-949B-EAF26B1D1723}"/>
              </a:ext>
            </a:extLst>
          </p:cNvPr>
          <p:cNvSpPr txBox="1">
            <a:spLocks/>
          </p:cNvSpPr>
          <p:nvPr/>
        </p:nvSpPr>
        <p:spPr>
          <a:xfrm>
            <a:off x="4727033" y="2667004"/>
            <a:ext cx="3883567" cy="35051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257175" indent="-257175" defTabSz="6858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Class : Five</a:t>
            </a:r>
            <a:endParaRPr lang="bn-BD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257175" indent="-257175" defTabSz="6858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Subject : English</a:t>
            </a:r>
            <a:endParaRPr lang="bn-BD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257175" indent="-257175" defTabSz="6858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Unit :  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rPr>
              <a:t>20</a:t>
            </a:r>
            <a:endParaRPr lang="bn-BD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257175" indent="-257175" defTabSz="6858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Lesson 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rPr>
              <a:t>1-2 A		</a:t>
            </a:r>
            <a:r>
              <a:rPr lang="en-US" sz="3200" b="1" dirty="0" smtClean="0">
                <a:solidFill>
                  <a:srgbClr val="7030A0"/>
                </a:solidFill>
                <a:cs typeface="NikoshBAN" pitchFamily="2" charset="0"/>
              </a:rPr>
              <a:t>( It’s 	a – for 		school)</a:t>
            </a:r>
          </a:p>
          <a:p>
            <a:pPr marL="257175" indent="-257175" defTabSz="6858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E2849F8D-E5FE-4029-900F-BC103C255F02}"/>
              </a:ext>
            </a:extLst>
          </p:cNvPr>
          <p:cNvSpPr/>
          <p:nvPr/>
        </p:nvSpPr>
        <p:spPr>
          <a:xfrm>
            <a:off x="533401" y="649069"/>
            <a:ext cx="2997200" cy="1255931"/>
          </a:xfrm>
          <a:prstGeom prst="ellipse">
            <a:avLst/>
          </a:prstGeom>
          <a:solidFill>
            <a:schemeClr val="bg2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L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esson Identity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495A7A19-A30D-4AEF-9D57-A802FE5E009A}"/>
              </a:ext>
            </a:extLst>
          </p:cNvPr>
          <p:cNvCxnSpPr>
            <a:cxnSpLocks/>
          </p:cNvCxnSpPr>
          <p:nvPr/>
        </p:nvCxnSpPr>
        <p:spPr>
          <a:xfrm>
            <a:off x="9144001" y="6871166"/>
            <a:ext cx="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D1DD7985-05A5-46C1-8EF3-902C3D8D7CC5}"/>
              </a:ext>
            </a:extLst>
          </p:cNvPr>
          <p:cNvCxnSpPr>
            <a:cxnSpLocks/>
          </p:cNvCxnSpPr>
          <p:nvPr/>
        </p:nvCxnSpPr>
        <p:spPr>
          <a:xfrm>
            <a:off x="-4520" y="870416"/>
            <a:ext cx="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93C0A5E-3751-4793-9A2C-70089E0573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438400"/>
            <a:ext cx="3141581" cy="373380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0" y="0"/>
            <a:ext cx="9124950" cy="6858000"/>
            <a:chOff x="0" y="0"/>
            <a:chExt cx="9124950" cy="6858000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7" name="Rectangle 16"/>
            <p:cNvSpPr/>
            <p:nvPr/>
          </p:nvSpPr>
          <p:spPr>
            <a:xfrm>
              <a:off x="0" y="0"/>
              <a:ext cx="3810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743950" y="0"/>
              <a:ext cx="3810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81000" y="0"/>
              <a:ext cx="8362950" cy="457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81000" y="6400800"/>
              <a:ext cx="8362950" cy="457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232033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24950" cy="6858000"/>
            <a:chOff x="0" y="0"/>
            <a:chExt cx="912495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381000" cy="6858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743950" y="0"/>
              <a:ext cx="381000" cy="6858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81000" y="0"/>
              <a:ext cx="8362950" cy="4572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81000" y="6400800"/>
              <a:ext cx="8362950" cy="4572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78229" y="2896612"/>
            <a:ext cx="846097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cs typeface="NikoshBAN" pitchFamily="2" charset="0"/>
              </a:rPr>
              <a:t>1.5.1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read words, phrases and sentences 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in 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the text </a:t>
            </a: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with 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proper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pronunciation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, stress and intonation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.</a:t>
            </a:r>
          </a:p>
          <a:p>
            <a:r>
              <a:rPr lang="en-US" sz="2400" b="1" dirty="0">
                <a:cs typeface="NikoshBAN" pitchFamily="2" charset="0"/>
              </a:rPr>
              <a:t>3.3.1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understand questions about  objects around them.</a:t>
            </a:r>
          </a:p>
          <a:p>
            <a:r>
              <a:rPr lang="en-US" sz="2400" b="1" dirty="0">
                <a:cs typeface="NikoshBAN" pitchFamily="2" charset="0"/>
              </a:rPr>
              <a:t>3.4.1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understand statements made by the teacher and </a:t>
            </a: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Students.</a:t>
            </a:r>
          </a:p>
          <a:p>
            <a:r>
              <a:rPr lang="en-US" sz="2400" b="1" dirty="0"/>
              <a:t>5.1.1 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read silently with understanding paragraph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.</a:t>
            </a:r>
          </a:p>
          <a:p>
            <a:r>
              <a:rPr lang="en-US" sz="2400" b="1" dirty="0"/>
              <a:t>3.1.2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write, words, phrases and sentences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using</a:t>
            </a:r>
          </a:p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non-cursive small letters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..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F7107A1F-C241-4842-8369-5CA03923AD98}"/>
              </a:ext>
            </a:extLst>
          </p:cNvPr>
          <p:cNvSpPr/>
          <p:nvPr/>
        </p:nvSpPr>
        <p:spPr>
          <a:xfrm>
            <a:off x="507998" y="572869"/>
            <a:ext cx="2997200" cy="1255931"/>
          </a:xfrm>
          <a:prstGeom prst="ellipse">
            <a:avLst/>
          </a:prstGeom>
          <a:solidFill>
            <a:schemeClr val="bg2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L</a:t>
            </a:r>
            <a:r>
              <a:rPr lang="en-US" sz="2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earning Outcomes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E199D39-EA6A-4DAC-BD00-8E2EA4ECA2A2}"/>
              </a:ext>
            </a:extLst>
          </p:cNvPr>
          <p:cNvSpPr txBox="1"/>
          <p:nvPr/>
        </p:nvSpPr>
        <p:spPr>
          <a:xfrm>
            <a:off x="2067277" y="2020669"/>
            <a:ext cx="50193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Students will be able to :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81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15567B19-0BFE-4208-908A-6208FED70882}"/>
              </a:ext>
            </a:extLst>
          </p:cNvPr>
          <p:cNvCxnSpPr>
            <a:cxnSpLocks/>
          </p:cNvCxnSpPr>
          <p:nvPr/>
        </p:nvCxnSpPr>
        <p:spPr>
          <a:xfrm>
            <a:off x="9144001" y="6871166"/>
            <a:ext cx="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AEBB9B08-FAA5-490F-8D67-530EC8C5249E}"/>
              </a:ext>
            </a:extLst>
          </p:cNvPr>
          <p:cNvCxnSpPr>
            <a:cxnSpLocks/>
          </p:cNvCxnSpPr>
          <p:nvPr/>
        </p:nvCxnSpPr>
        <p:spPr>
          <a:xfrm>
            <a:off x="-4520" y="870416"/>
            <a:ext cx="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ED633D5A-793C-4336-9B3B-A918EFBA0A0B}"/>
              </a:ext>
            </a:extLst>
          </p:cNvPr>
          <p:cNvSpPr txBox="1"/>
          <p:nvPr/>
        </p:nvSpPr>
        <p:spPr>
          <a:xfrm>
            <a:off x="600075" y="2362200"/>
            <a:ext cx="7924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Now I’m going to show you a picture.</a:t>
            </a:r>
          </a:p>
          <a:p>
            <a:pPr algn="ctr"/>
            <a:r>
              <a:rPr lang="en-US" sz="4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Students, please watch this picture attentively .</a:t>
            </a:r>
            <a:endParaRPr lang="en-US" sz="44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F7107A1F-C241-4842-8369-5CA03923AD98}"/>
              </a:ext>
            </a:extLst>
          </p:cNvPr>
          <p:cNvSpPr/>
          <p:nvPr/>
        </p:nvSpPr>
        <p:spPr>
          <a:xfrm>
            <a:off x="584200" y="649069"/>
            <a:ext cx="2997200" cy="1255931"/>
          </a:xfrm>
          <a:prstGeom prst="ellipse">
            <a:avLst/>
          </a:prstGeom>
          <a:solidFill>
            <a:schemeClr val="bg2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c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reating </a:t>
            </a:r>
          </a:p>
          <a:p>
            <a:pPr algn="ctr"/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Emotion</a:t>
            </a:r>
            <a:endParaRPr lang="en-US" sz="2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15567B19-0BFE-4208-908A-6208FED70882}"/>
              </a:ext>
            </a:extLst>
          </p:cNvPr>
          <p:cNvCxnSpPr>
            <a:cxnSpLocks/>
          </p:cNvCxnSpPr>
          <p:nvPr/>
        </p:nvCxnSpPr>
        <p:spPr>
          <a:xfrm>
            <a:off x="9144001" y="6871166"/>
            <a:ext cx="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AEBB9B08-FAA5-490F-8D67-530EC8C5249E}"/>
              </a:ext>
            </a:extLst>
          </p:cNvPr>
          <p:cNvCxnSpPr>
            <a:cxnSpLocks/>
          </p:cNvCxnSpPr>
          <p:nvPr/>
        </p:nvCxnSpPr>
        <p:spPr>
          <a:xfrm>
            <a:off x="-4520" y="870416"/>
            <a:ext cx="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0" y="0"/>
            <a:ext cx="9124950" cy="6858000"/>
            <a:chOff x="0" y="0"/>
            <a:chExt cx="9124950" cy="6858000"/>
          </a:xfrm>
        </p:grpSpPr>
        <p:sp>
          <p:nvSpPr>
            <p:cNvPr id="35" name="Rectangle 34"/>
            <p:cNvSpPr/>
            <p:nvPr/>
          </p:nvSpPr>
          <p:spPr>
            <a:xfrm>
              <a:off x="0" y="0"/>
              <a:ext cx="381000" cy="6858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8743950" y="0"/>
              <a:ext cx="381000" cy="6858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81000" y="0"/>
              <a:ext cx="8362950" cy="4572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81000" y="6400800"/>
              <a:ext cx="8362950" cy="4572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39" name="Picture 38" descr="Teachers Guide English For Today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8" t="22598" r="33747" b="44055"/>
          <a:stretch/>
        </p:blipFill>
        <p:spPr>
          <a:xfrm>
            <a:off x="381000" y="457200"/>
            <a:ext cx="8384504" cy="5943600"/>
          </a:xfrm>
          <a:prstGeom prst="rect">
            <a:avLst/>
          </a:prstGeom>
        </p:spPr>
      </p:pic>
      <p:pic>
        <p:nvPicPr>
          <p:cNvPr id="40" name="Picture 39" descr="Teachers Guide English For Today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8" t="22598" r="33747" b="44055"/>
          <a:stretch/>
        </p:blipFill>
        <p:spPr>
          <a:xfrm>
            <a:off x="417874" y="432516"/>
            <a:ext cx="8406579" cy="4620161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ED633D5A-793C-4336-9B3B-A918EFBA0A0B}"/>
              </a:ext>
            </a:extLst>
          </p:cNvPr>
          <p:cNvSpPr txBox="1"/>
          <p:nvPr/>
        </p:nvSpPr>
        <p:spPr>
          <a:xfrm>
            <a:off x="395749" y="5052677"/>
            <a:ext cx="8394290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NikoshBAN" pitchFamily="2" charset="0"/>
                <a:cs typeface="NikoshBAN" pitchFamily="2" charset="0"/>
              </a:rPr>
              <a:t>What do you see 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in 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this picture?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ED633D5A-793C-4336-9B3B-A918EFBA0A0B}"/>
              </a:ext>
            </a:extLst>
          </p:cNvPr>
          <p:cNvSpPr txBox="1"/>
          <p:nvPr/>
        </p:nvSpPr>
        <p:spPr>
          <a:xfrm>
            <a:off x="381000" y="5064571"/>
            <a:ext cx="8394291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What is 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the girl doing in the picture?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F7107A1F-C241-4842-8369-5CA03923AD98}"/>
              </a:ext>
            </a:extLst>
          </p:cNvPr>
          <p:cNvSpPr/>
          <p:nvPr/>
        </p:nvSpPr>
        <p:spPr>
          <a:xfrm>
            <a:off x="685800" y="685800"/>
            <a:ext cx="2997200" cy="1255931"/>
          </a:xfrm>
          <a:prstGeom prst="ellipse">
            <a:avLst/>
          </a:prstGeom>
          <a:solidFill>
            <a:schemeClr val="bg2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D</a:t>
            </a:r>
            <a:r>
              <a:rPr lang="en-US" sz="28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eclear</a:t>
            </a:r>
            <a:r>
              <a:rPr lang="en-US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the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lesson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362075" y="2514600"/>
            <a:ext cx="6400800" cy="23622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Life is beautiful.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0751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11" grpId="0" animBg="1"/>
      <p:bldP spid="41" grpId="0" animBg="1"/>
      <p:bldP spid="42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BCAFAAC-464E-45F8-99F7-F89C4100B7F1}"/>
              </a:ext>
            </a:extLst>
          </p:cNvPr>
          <p:cNvSpPr txBox="1"/>
          <p:nvPr/>
        </p:nvSpPr>
        <p:spPr>
          <a:xfrm>
            <a:off x="838200" y="2524542"/>
            <a:ext cx="6705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Spring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6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Smell,</a:t>
            </a:r>
          </a:p>
          <a:p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Dressed, Warm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57200" y="533400"/>
            <a:ext cx="8153400" cy="1295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Do you know the meaning </a:t>
            </a:r>
            <a:endParaRPr lang="en-US" sz="44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of 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the 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words?</a:t>
            </a:r>
            <a:endParaRPr lang="en-US" sz="4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24950" cy="6858000"/>
            <a:chOff x="0" y="0"/>
            <a:chExt cx="9124950" cy="685800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5" name="Rectangle 4"/>
            <p:cNvSpPr/>
            <p:nvPr/>
          </p:nvSpPr>
          <p:spPr>
            <a:xfrm>
              <a:off x="0" y="0"/>
              <a:ext cx="3810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8743950" y="0"/>
              <a:ext cx="3810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81000" y="0"/>
              <a:ext cx="8362950" cy="457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81000" y="6400800"/>
              <a:ext cx="8362950" cy="457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24633"/>
              </p:ext>
            </p:extLst>
          </p:nvPr>
        </p:nvGraphicFramePr>
        <p:xfrm>
          <a:off x="762000" y="2286000"/>
          <a:ext cx="7543800" cy="3428698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3121572"/>
                <a:gridCol w="4422228"/>
              </a:tblGrid>
              <a:tr h="14349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Word 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Meaning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828343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NikoshBAN" pitchFamily="2" charset="0"/>
                          <a:cs typeface="NikoshBAN" pitchFamily="2" charset="0"/>
                        </a:rPr>
                        <a:t>Spring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NikoshBAN" pitchFamily="2" charset="0"/>
                          <a:cs typeface="NikoshBAN" pitchFamily="2" charset="0"/>
                        </a:rPr>
                        <a:t> Name of the season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734705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NikoshBAN" pitchFamily="2" charset="0"/>
                          <a:cs typeface="NikoshBAN" pitchFamily="2" charset="0"/>
                        </a:rPr>
                        <a:t>Smell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NikoshBAN" pitchFamily="2" charset="0"/>
                          <a:cs typeface="NikoshBAN" pitchFamily="2" charset="0"/>
                        </a:rPr>
                        <a:t>Flavor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34705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NikoshBAN" pitchFamily="2" charset="0"/>
                          <a:cs typeface="NikoshBAN" pitchFamily="2" charset="0"/>
                        </a:rPr>
                        <a:t>Dressed</a:t>
                      </a:r>
                      <a:r>
                        <a:rPr lang="en-US" sz="28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NikoshBAN" pitchFamily="2" charset="0"/>
                          <a:cs typeface="NikoshBAN" pitchFamily="2" charset="0"/>
                        </a:rPr>
                        <a:t>Wearing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734705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NikoshBAN" pitchFamily="2" charset="0"/>
                          <a:cs typeface="NikoshBAN" pitchFamily="2" charset="0"/>
                        </a:rPr>
                        <a:t>Warm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NikoshBAN" pitchFamily="2" charset="0"/>
                          <a:cs typeface="NikoshBAN" pitchFamily="2" charset="0"/>
                        </a:rPr>
                        <a:t>Hot 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68543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81100" y="2057400"/>
            <a:ext cx="6858000" cy="3785652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kern="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Please open  page </a:t>
            </a:r>
            <a:r>
              <a:rPr lang="en-US" sz="8000" kern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no </a:t>
            </a:r>
            <a:r>
              <a:rPr lang="en-US" sz="8000" kern="0" smtClean="0">
                <a:solidFill>
                  <a:sysClr val="windowText" lastClr="000000"/>
                </a:solidFill>
                <a:latin typeface="Microsoft YaHei" pitchFamily="34" charset="-122"/>
                <a:ea typeface="Microsoft YaHei" pitchFamily="34" charset="-122"/>
                <a:cs typeface="NikoshBAN" pitchFamily="2" charset="0"/>
              </a:rPr>
              <a:t>79 </a:t>
            </a:r>
            <a:r>
              <a:rPr lang="en-US" sz="8000" kern="0" dirty="0" smtClean="0">
                <a:solidFill>
                  <a:sysClr val="windowText" lastClr="000000"/>
                </a:solidFill>
                <a:latin typeface="Microsoft YaHei" pitchFamily="34" charset="-122"/>
                <a:ea typeface="Microsoft YaHei" pitchFamily="34" charset="-122"/>
                <a:cs typeface="NikoshBAN" pitchFamily="2" charset="0"/>
              </a:rPr>
              <a:t>of textbook.</a:t>
            </a:r>
            <a:endParaRPr lang="en-US" sz="8000" kern="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274" y="457200"/>
            <a:ext cx="4229100" cy="5842871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xmlns="" id="{3BCDF302-7B1E-46D2-B5B3-0D151EE782A4}"/>
              </a:ext>
            </a:extLst>
          </p:cNvPr>
          <p:cNvSpPr/>
          <p:nvPr/>
        </p:nvSpPr>
        <p:spPr>
          <a:xfrm>
            <a:off x="609600" y="692814"/>
            <a:ext cx="3505199" cy="19812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kern="0" spc="-15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C</a:t>
            </a:r>
            <a:r>
              <a:rPr lang="en-US" sz="3200" b="1" kern="0" spc="-15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onnection</a:t>
            </a:r>
            <a:r>
              <a:rPr lang="en-US" sz="3200" b="1" kern="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with Textbook</a:t>
            </a:r>
            <a:endParaRPr lang="en-US" sz="3200" b="1" kern="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0" y="0"/>
            <a:ext cx="9124950" cy="6858000"/>
            <a:chOff x="0" y="0"/>
            <a:chExt cx="9124950" cy="685800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7" name="Rectangle 16"/>
            <p:cNvSpPr/>
            <p:nvPr/>
          </p:nvSpPr>
          <p:spPr>
            <a:xfrm>
              <a:off x="0" y="0"/>
              <a:ext cx="3810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743950" y="0"/>
              <a:ext cx="3810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81000" y="0"/>
              <a:ext cx="8362950" cy="457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81000" y="6400800"/>
              <a:ext cx="8362950" cy="457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Oval 9"/>
          <p:cNvSpPr/>
          <p:nvPr/>
        </p:nvSpPr>
        <p:spPr>
          <a:xfrm>
            <a:off x="853440" y="1948071"/>
            <a:ext cx="7543800" cy="32766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Find out </a:t>
            </a:r>
            <a:r>
              <a:rPr lang="en-US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the words.</a:t>
            </a:r>
            <a:endParaRPr lang="en-US" sz="7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BCAFAAC-464E-45F8-99F7-F89C4100B7F1}"/>
              </a:ext>
            </a:extLst>
          </p:cNvPr>
          <p:cNvSpPr txBox="1"/>
          <p:nvPr/>
        </p:nvSpPr>
        <p:spPr>
          <a:xfrm>
            <a:off x="1066800" y="2524542"/>
            <a:ext cx="6705600" cy="212365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Spring,</a:t>
            </a:r>
            <a:r>
              <a:rPr lang="en-US" sz="6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Smell,</a:t>
            </a:r>
          </a:p>
          <a:p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Dressed, Warm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20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3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24950" cy="6858000"/>
            <a:chOff x="0" y="0"/>
            <a:chExt cx="9124950" cy="6858000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9" name="Rectangle 8"/>
            <p:cNvSpPr/>
            <p:nvPr/>
          </p:nvSpPr>
          <p:spPr>
            <a:xfrm>
              <a:off x="0" y="0"/>
              <a:ext cx="3810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743950" y="0"/>
              <a:ext cx="3810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81000" y="0"/>
              <a:ext cx="8362950" cy="457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81000" y="6400800"/>
              <a:ext cx="8362950" cy="457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3BCDF302-7B1E-46D2-B5B3-0D151EE782A4}"/>
              </a:ext>
            </a:extLst>
          </p:cNvPr>
          <p:cNvSpPr/>
          <p:nvPr/>
        </p:nvSpPr>
        <p:spPr>
          <a:xfrm>
            <a:off x="609600" y="692814"/>
            <a:ext cx="3505199" cy="19812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kern="0" spc="-15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T</a:t>
            </a:r>
            <a:r>
              <a:rPr lang="en-US" sz="3200" b="1" kern="0" spc="-15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eacher’s reading</a:t>
            </a:r>
            <a:endParaRPr lang="en-US" sz="3200" b="1" kern="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38200" y="2895600"/>
            <a:ext cx="742222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Dear students, listen </a:t>
            </a:r>
          </a:p>
          <a:p>
            <a:pPr algn="ctr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attentively.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00050" y="609600"/>
            <a:ext cx="836295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It’s a beautiful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spring day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. Maria gets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up early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. She feels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happy. She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knows that it’s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a nice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day because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she puts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her hand on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the glass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of the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window. It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is very warm.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She opens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the window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and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the singing of the birds fills the room. She can smell the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flowers outside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her home. They smell sweet and fresh. After Maria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gets dressed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and has her breakfast, she puts her books in her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bag. She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is ready for school.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52129" y="2514600"/>
            <a:ext cx="7553671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Important information about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The lesson are…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57200" y="572868"/>
            <a:ext cx="3562194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It’s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spring day.</a:t>
            </a:r>
            <a:endParaRPr lang="en-US" sz="3600" dirty="0"/>
          </a:p>
        </p:txBody>
      </p:sp>
      <p:sp>
        <p:nvSpPr>
          <p:cNvPr id="37" name="Rectangle 36"/>
          <p:cNvSpPr/>
          <p:nvPr/>
        </p:nvSpPr>
        <p:spPr>
          <a:xfrm>
            <a:off x="457201" y="1258669"/>
            <a:ext cx="4897495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Maria gets up early. </a:t>
            </a:r>
            <a:endParaRPr lang="en-US" sz="3600" dirty="0"/>
          </a:p>
        </p:txBody>
      </p:sp>
      <p:sp>
        <p:nvSpPr>
          <p:cNvPr id="38" name="Rectangle 37"/>
          <p:cNvSpPr/>
          <p:nvPr/>
        </p:nvSpPr>
        <p:spPr>
          <a:xfrm>
            <a:off x="457200" y="2057400"/>
            <a:ext cx="375776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It is very warm.</a:t>
            </a:r>
            <a:endParaRPr lang="en-US" sz="3600" dirty="0"/>
          </a:p>
        </p:txBody>
      </p:sp>
      <p:sp>
        <p:nvSpPr>
          <p:cNvPr id="39" name="Rectangle 38"/>
          <p:cNvSpPr/>
          <p:nvPr/>
        </p:nvSpPr>
        <p:spPr>
          <a:xfrm>
            <a:off x="472440" y="2895600"/>
            <a:ext cx="6070893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Maria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opens the window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.</a:t>
            </a:r>
            <a:endParaRPr lang="en-US" sz="3600" dirty="0"/>
          </a:p>
        </p:txBody>
      </p:sp>
      <p:sp>
        <p:nvSpPr>
          <p:cNvPr id="40" name="Rectangle 39"/>
          <p:cNvSpPr/>
          <p:nvPr/>
        </p:nvSpPr>
        <p:spPr>
          <a:xfrm>
            <a:off x="494095" y="3657600"/>
            <a:ext cx="6464917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Maria gets  smell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sweet 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and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fresh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of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flowers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.</a:t>
            </a:r>
            <a:endParaRPr lang="en-US" sz="3600" dirty="0"/>
          </a:p>
        </p:txBody>
      </p:sp>
      <p:sp>
        <p:nvSpPr>
          <p:cNvPr id="41" name="Rectangle 40"/>
          <p:cNvSpPr/>
          <p:nvPr/>
        </p:nvSpPr>
        <p:spPr>
          <a:xfrm>
            <a:off x="495300" y="5029200"/>
            <a:ext cx="8115300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Maria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gets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dressed, has breakfast then she puts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books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in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bag.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53040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আ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  <p:bldP spid="34" grpId="0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6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019A9A63-1BFD-4415-8CCF-D27CDF8E27AB}"/>
              </a:ext>
            </a:extLst>
          </p:cNvPr>
          <p:cNvCxnSpPr>
            <a:cxnSpLocks/>
          </p:cNvCxnSpPr>
          <p:nvPr/>
        </p:nvCxnSpPr>
        <p:spPr>
          <a:xfrm>
            <a:off x="9144001" y="6871166"/>
            <a:ext cx="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47944F00-4BD4-47FA-89E3-98A3F6E0EE67}"/>
              </a:ext>
            </a:extLst>
          </p:cNvPr>
          <p:cNvCxnSpPr>
            <a:cxnSpLocks/>
          </p:cNvCxnSpPr>
          <p:nvPr/>
        </p:nvCxnSpPr>
        <p:spPr>
          <a:xfrm>
            <a:off x="-4520" y="870416"/>
            <a:ext cx="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0" y="0"/>
            <a:ext cx="9124950" cy="6858000"/>
            <a:chOff x="0" y="0"/>
            <a:chExt cx="912495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381000" cy="6858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743950" y="0"/>
              <a:ext cx="381000" cy="6858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81000" y="0"/>
              <a:ext cx="8362950" cy="4572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81000" y="6400800"/>
              <a:ext cx="8362950" cy="4572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Oval 11"/>
          <p:cNvSpPr/>
          <p:nvPr/>
        </p:nvSpPr>
        <p:spPr>
          <a:xfrm>
            <a:off x="1066800" y="1981200"/>
            <a:ext cx="7391400" cy="3429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Everyone practice reading in pair.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F7107A1F-C241-4842-8369-5CA03923AD98}"/>
              </a:ext>
            </a:extLst>
          </p:cNvPr>
          <p:cNvSpPr/>
          <p:nvPr/>
        </p:nvSpPr>
        <p:spPr>
          <a:xfrm>
            <a:off x="533400" y="612344"/>
            <a:ext cx="2997200" cy="1408328"/>
          </a:xfrm>
          <a:prstGeom prst="ellipse">
            <a:avLst/>
          </a:prstGeom>
          <a:solidFill>
            <a:schemeClr val="bg2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P</a:t>
            </a:r>
            <a:r>
              <a:rPr lang="en-US" sz="3200" b="1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air work</a:t>
            </a:r>
            <a:endParaRPr lang="en-US" sz="3200" b="1" dirty="0">
              <a:solidFill>
                <a:srgbClr val="0033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 descr="Teachers Guide English For Today.pdf - Adobe Acrobat Reader D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22627" r="21667" b="2856"/>
          <a:stretch/>
        </p:blipFill>
        <p:spPr>
          <a:xfrm>
            <a:off x="533400" y="1066800"/>
            <a:ext cx="7982339" cy="4495800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xmlns="" id="{F7107A1F-C241-4842-8369-5CA03923AD98}"/>
              </a:ext>
            </a:extLst>
          </p:cNvPr>
          <p:cNvSpPr/>
          <p:nvPr/>
        </p:nvSpPr>
        <p:spPr>
          <a:xfrm>
            <a:off x="641350" y="649072"/>
            <a:ext cx="2997200" cy="1408328"/>
          </a:xfrm>
          <a:prstGeom prst="ellipse">
            <a:avLst/>
          </a:prstGeom>
          <a:solidFill>
            <a:schemeClr val="bg2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s</a:t>
            </a:r>
            <a:r>
              <a:rPr lang="en-US" sz="3200" b="1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ilent reading</a:t>
            </a:r>
            <a:endParaRPr lang="en-US" sz="3200" b="1" dirty="0">
              <a:solidFill>
                <a:srgbClr val="0033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3130" y="2215277"/>
            <a:ext cx="808747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Students , please  read </a:t>
            </a:r>
            <a:endParaRPr lang="en-US" sz="54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the </a:t>
            </a:r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text </a:t>
            </a:r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silently </a:t>
            </a:r>
          </a:p>
          <a:p>
            <a:pPr algn="ctr"/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and try to understand.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7" name="Picture 26" descr="Teachers Guide English For Today.pdf - Adobe Acrobat Reader D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22627" r="21667" b="2856"/>
          <a:stretch/>
        </p:blipFill>
        <p:spPr>
          <a:xfrm>
            <a:off x="685800" y="1219200"/>
            <a:ext cx="7982339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02487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24" grpId="0" animBg="1"/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2586</TotalTime>
  <Words>623</Words>
  <Application>Microsoft Office PowerPoint</Application>
  <PresentationFormat>On-screen Show (4:3)</PresentationFormat>
  <Paragraphs>114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Microsoft YaHei</vt:lpstr>
      <vt:lpstr>Arial</vt:lpstr>
      <vt:lpstr>Calibri</vt:lpstr>
      <vt:lpstr>Calibri Light</vt:lpstr>
      <vt:lpstr>NikoshBAN</vt:lpstr>
      <vt:lpstr>Times New Roman</vt:lpstr>
      <vt:lpstr>Office Theme</vt:lpstr>
      <vt:lpstr>1_Office Theme</vt:lpstr>
      <vt:lpstr>2_Office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m</cp:lastModifiedBy>
  <cp:revision>299</cp:revision>
  <dcterms:created xsi:type="dcterms:W3CDTF">2006-08-16T00:00:00Z</dcterms:created>
  <dcterms:modified xsi:type="dcterms:W3CDTF">2021-06-18T03:32:06Z</dcterms:modified>
</cp:coreProperties>
</file>