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2" r:id="rId3"/>
    <p:sldMasterId id="2147483714" r:id="rId4"/>
    <p:sldMasterId id="2147483726" r:id="rId5"/>
    <p:sldMasterId id="2147483738" r:id="rId6"/>
    <p:sldMasterId id="2147483750" r:id="rId7"/>
    <p:sldMasterId id="2147483762" r:id="rId8"/>
    <p:sldMasterId id="2147483774" r:id="rId9"/>
    <p:sldMasterId id="2147483798" r:id="rId10"/>
    <p:sldMasterId id="2147483810" r:id="rId11"/>
    <p:sldMasterId id="2147483822" r:id="rId12"/>
  </p:sldMasterIdLst>
  <p:notesMasterIdLst>
    <p:notesMasterId r:id="rId33"/>
  </p:notesMasterIdLst>
  <p:sldIdLst>
    <p:sldId id="326" r:id="rId13"/>
    <p:sldId id="305" r:id="rId14"/>
    <p:sldId id="306" r:id="rId15"/>
    <p:sldId id="273" r:id="rId16"/>
    <p:sldId id="288" r:id="rId17"/>
    <p:sldId id="308" r:id="rId18"/>
    <p:sldId id="297" r:id="rId19"/>
    <p:sldId id="271" r:id="rId20"/>
    <p:sldId id="310" r:id="rId21"/>
    <p:sldId id="312" r:id="rId22"/>
    <p:sldId id="314" r:id="rId23"/>
    <p:sldId id="315" r:id="rId24"/>
    <p:sldId id="322" r:id="rId25"/>
    <p:sldId id="321" r:id="rId26"/>
    <p:sldId id="291" r:id="rId27"/>
    <p:sldId id="284" r:id="rId28"/>
    <p:sldId id="283" r:id="rId29"/>
    <p:sldId id="282" r:id="rId30"/>
    <p:sldId id="324" r:id="rId31"/>
    <p:sldId id="31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CC6A9-87A8-49C8-B879-3EE80DD62E31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FB7D0-0EBE-4B4C-BADC-E4EAC1FDF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8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FB7D0-0EBE-4B4C-BADC-E4EAC1FDF1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5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11E1-64EB-4A29-8EDF-916E263FD508}" type="datetime1">
              <a:rPr lang="en-US" smtClean="0"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আল আমিন মিজি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4FE1-11A9-4876-A8D2-BD603CC8FA8D}" type="datetime1">
              <a:rPr lang="en-US" smtClean="0"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আল আমিন মিজি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09AB-69F2-4796-8DE6-F21D6D3AE57A}" type="datetime1">
              <a:rPr lang="en-US" smtClean="0"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আল আমিন মিজি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6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2A11E1-64EB-4A29-8EDF-916E263FD5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974994D-13A1-4C55-8CD1-AE5E4CB1EF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D32F1D-120E-4EE9-8256-31BE70125A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E63FDD1-82E3-41CD-8BD4-FD3407A471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E9734E0-C8F4-451D-B362-8CF2B69249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B03FF78-0455-46CB-B7B6-59287855F3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3A9192C-ADDA-48B4-84AA-ABE6E13498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E1B7246-581A-4AEB-88EF-76856D500C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FB18CE-2F92-4FEB-9BA3-6A92AACD69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B1E4FE1-11A9-4876-A8D2-BD603CC8FA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5E09AB-69F2-4796-8DE6-F21D6D3AE5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9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0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994D-13A1-4C55-8CD1-AE5E4CB1EF91}" type="datetime1">
              <a:rPr lang="en-US" smtClean="0"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আল আমিন মিজি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2F1D-120E-4EE9-8256-31BE70125AC4}" type="datetime1">
              <a:rPr lang="en-US" smtClean="0"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আল আমিন মিজি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4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3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FDD1-82E3-41CD-8BD4-FD3407A4710C}" type="datetime1">
              <a:rPr lang="en-US" smtClean="0"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আল আমিন মিজি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2A11E1-64EB-4A29-8EDF-916E263FD5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9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974994D-13A1-4C55-8CD1-AE5E4CB1EF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D32F1D-120E-4EE9-8256-31BE70125A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E63FDD1-82E3-41CD-8BD4-FD3407A471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E9734E0-C8F4-451D-B362-8CF2B69249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34E0-C8F4-451D-B362-8CF2B6924901}" type="datetime1">
              <a:rPr lang="en-US" smtClean="0"/>
              <a:t>17-Jun-21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আল আমিন মিজি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B03FF78-0455-46CB-B7B6-59287855F3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3A9192C-ADDA-48B4-84AA-ABE6E13498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E1B7246-581A-4AEB-88EF-76856D500C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FB18CE-2F92-4FEB-9BA3-6A92AACD69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B1E4FE1-11A9-4876-A8D2-BD603CC8FA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5E09AB-69F2-4796-8DE6-F21D6D3AE5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1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FF78-0455-46CB-B7B6-59287855F329}" type="datetime1">
              <a:rPr lang="en-US" smtClean="0"/>
              <a:t>17-Jun-21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আল আমিন মিজি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6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8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192C-ADDA-48B4-84AA-ABE6E13498FE}" type="datetime1">
              <a:rPr lang="en-US" smtClean="0"/>
              <a:t>17-Jun-21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আল আমিন মিজি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5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7246-581A-4AEB-88EF-76856D500CCF}" type="datetime1">
              <a:rPr lang="en-US" smtClean="0"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আল আমিন মিজি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18CE-2F92-4FEB-9BA3-6A92AACD69E1}" type="datetime1">
              <a:rPr lang="en-US" smtClean="0"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আল আমিন মিজি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4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2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6873-82A9-4B4C-9440-68A1758B0DDC}" type="datetime1">
              <a:rPr lang="en-US" smtClean="0"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আল আমিন মিজি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0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8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9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D46873-82A9-4B4C-9440-68A1758B0D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9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9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D46873-82A9-4B4C-9440-68A1758B0D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মোঃ আল আমিন মিজি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4DEED5B-3C68-42C9-986F-89C1A5318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5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959F74-7C12-4DE5-8E4F-C18CC47EAC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17-Jun-21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8B89A6-664C-4F8F-AA2E-18BE4FF1E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3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4" y="500061"/>
            <a:ext cx="7630886" cy="1325563"/>
          </a:xfr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5624"/>
            <a:ext cx="7620000" cy="4575175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73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561" y="838200"/>
            <a:ext cx="8009165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bn-IN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bn-IN" sz="49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n-IN" sz="49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49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68580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 পরমানু থেকে দুটি ইলেকট্রন বের করে নিলে যে দ্বি-ধনাত্নক হিলিয়াম নিউক্লিয়াস অবশিষ্ট থাকে তাকে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bn-I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 বলে।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5" y="3186816"/>
            <a:ext cx="8009165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bn-IN" sz="4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bn-IN" sz="49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n-IN" sz="49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 বৈশিষ্ট্যঃ </a:t>
            </a:r>
            <a:endParaRPr lang="en-US" sz="3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685800">
              <a:buFont typeface="Wingdings" pitchFamily="2" charset="2"/>
              <a:buChar char="v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আলফা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হলো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তেজস্ক্রিয় রশ্মি 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just" defTabSz="685800">
              <a:buFont typeface="Wingdings" pitchFamily="2" charset="2"/>
              <a:buChar char="v"/>
            </a:pP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ইহার ভর চার একক এবং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চার্জ +২।</a:t>
            </a:r>
          </a:p>
          <a:p>
            <a:pPr algn="just" defTabSz="685800">
              <a:buFont typeface="Wingdings" pitchFamily="2" charset="2"/>
              <a:buChar char="v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আলফা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প্রচণ্ড গতি সম্পন্ন ।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97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79660"/>
            <a:ext cx="812074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85800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800" b="1" dirty="0">
              <a:solidFill>
                <a:prstClr val="black"/>
              </a:solidFill>
              <a:latin typeface="Franklin Gothic Boo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5800" y="1828800"/>
                <a:ext cx="8120744" cy="397031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 defTabSz="685800"/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99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% </a:t>
                </a:r>
                <a14:m>
                  <m:oMath xmlns:m="http://schemas.openxmlformats.org/officeDocument/2006/math">
                    <m:r>
                      <a:rPr lang="en-US" sz="3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𝛼</m:t>
                    </m:r>
                    <m:r>
                      <a:rPr lang="en-US" sz="3600" b="0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bn-IN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কণা</m:t>
                    </m:r>
                  </m:oMath>
                </a14:m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 এ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সোনার পাত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ভেদ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সোসুজি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চলে যায় এবং ZnS পর্দাকে দীপ্তিমান বা আলোকিত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algn="just" defTabSz="685800"/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কিছু সংখ্যক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𝛼</m:t>
                    </m:r>
                    <m:r>
                      <a:rPr lang="bn-IN" sz="3600" b="0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কণা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 পথ থেকে বেঁকে  পেছন দিকে চলে যায়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 defTabSz="685800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খুব কম সংখ্যক</a:t>
                </a:r>
                <a14:m>
                  <m:oMath xmlns:m="http://schemas.openxmlformats.org/officeDocument/2006/math">
                    <m:r>
                      <a:rPr lang="bn-IN" sz="3600" b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𝛼</m:t>
                    </m:r>
                    <m:r>
                      <a:rPr lang="bn-BD" sz="3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bn-IN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কণা</m:t>
                    </m:r>
                  </m:oMath>
                </a14:m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(প্রায় ২০,০০০ এর মধ্যে 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টি) সরাসরি বিপরীত দিকে ফিরে আসে।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28800"/>
                <a:ext cx="8120744" cy="3970318"/>
              </a:xfrm>
              <a:prstGeom prst="rect">
                <a:avLst/>
              </a:prstGeom>
              <a:blipFill>
                <a:blip r:embed="rId2"/>
                <a:stretch>
                  <a:fillRect l="-2169" t="-1677" r="-4787" b="-442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6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7425" y="1857813"/>
                <a:ext cx="7968706" cy="403187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 defTabSz="685800"/>
                <a:r>
                  <a:rPr lang="en-US" sz="32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খুব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𝛼</m:t>
                    </m:r>
                  </m:oMath>
                </a14:m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-কণা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ফিরে আসে।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𝛼</m:t>
                    </m:r>
                  </m:oMath>
                </a14:m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-কণা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চার্জযুক্ত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রমা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ণুর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কর্ষিত হয়, সেহেতু পরমাণুর কেন্দ্রও ধনাত্মক চার্যযুক্ত হবে। তিনি ভারী এবং ধনাত্মক চার্যযুক্ত পরমাণুর এ কেন্দ্রের নাম দেন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নিউক্লিয়াস</a:t>
                </a:r>
                <a:r>
                  <a:rPr lang="bn-IN" sz="32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 defTabSz="685800"/>
                <a:r>
                  <a:rPr lang="bn-IN" sz="32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 defTabSz="685800"/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 অধিকাংশ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𝛼</m:t>
                    </m:r>
                    <m:r>
                      <a:rPr lang="bn-BD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-কণিকা স্বর্ণপাত ভেদ করে চলে যায়,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সেহেতু পরমাণুর নিউক্লিয়াস ব্যতীত অধিকাংশ স্থানই ফাঁকা বলে প্রতীয়মান হয়</a:t>
                </a:r>
                <a:r>
                  <a:rPr lang="bn-BD" sz="32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5" y="1857813"/>
                <a:ext cx="7968706" cy="4031873"/>
              </a:xfrm>
              <a:prstGeom prst="rect">
                <a:avLst/>
              </a:prstGeom>
              <a:blipFill>
                <a:blip r:embed="rId2"/>
                <a:stretch>
                  <a:fillRect l="-1829" t="-1502" r="-2973" b="-3604"/>
                </a:stretch>
              </a:blip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2911" y="838200"/>
            <a:ext cx="7968706" cy="915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 নিম্নোক্ত সিদ্ধান্ত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</a:t>
            </a:r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উপনীত হ</a:t>
            </a:r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09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838200"/>
                <a:ext cx="8153400" cy="483209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just" defTabSz="685800"/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 প্রতি ২০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০০০</a:t>
                </a:r>
                <a:r>
                  <a:rPr lang="bn-BD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𝛼</m:t>
                    </m:r>
                  </m:oMath>
                </a14:m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-কণার মধ্যে একটি আলফা কণা ফিরে আসে।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থেকে প্রমাণিত হয় যে,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পরমাণুর ধনাত্মক চার্জ ও ভর পরমাণুর 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আয়তনের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তুলনায় অতি ক্ষুদ্র নিউক্লিয়াসে কে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ন্দ্রী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ভূত থাকে।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নিউক্লিয়াসের আকার পরমাণুর তুলনায় অতি ক্ষুদ্র</a:t>
                </a:r>
                <a:r>
                  <a:rPr lang="bn-BD" sz="32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IN" sz="32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 algn="just" defTabSz="685800"/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পরমাণুর</a:t>
                </a:r>
                <a:r>
                  <a:rPr lang="bn-BD" sz="7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 (হাইড্রোজেন পরমাণু 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cm</a:t>
                </a:r>
                <a:r>
                  <a:rPr lang="en-US" sz="40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নিউক্লিয়াসের </a:t>
                </a:r>
                <a:r>
                  <a:rPr lang="bn-BD" sz="2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cm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cm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পরমাণুর তুলনায় নিউক্লিয়াস </a:t>
                </a:r>
                <a:r>
                  <a:rPr lang="en-US" sz="3200" dirty="0">
                    <a:solidFill>
                      <a:prstClr val="black"/>
                    </a:solidFill>
                    <a:latin typeface="Franklin Gothic Book"/>
                    <a:cs typeface="NikoshBAN" panose="02000000000000000000" pitchFamily="2" charset="0"/>
                  </a:rPr>
                  <a:t>10</a:t>
                </a:r>
                <a:r>
                  <a:rPr lang="bn-BD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হাজার থেকে </a:t>
                </a:r>
                <a:r>
                  <a:rPr lang="en-US" sz="3200" dirty="0">
                    <a:solidFill>
                      <a:prstClr val="black"/>
                    </a:solidFill>
                    <a:latin typeface="Franklin Gothic Book"/>
                    <a:cs typeface="NikoshBAN" panose="02000000000000000000" pitchFamily="2" charset="0"/>
                  </a:rPr>
                  <a:t>1</a:t>
                </a:r>
                <a:r>
                  <a:rPr lang="bn-BD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লক্ষ গুণ </a:t>
                </a:r>
                <a:r>
                  <a:rPr lang="bn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ছো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bn-BD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38200"/>
                <a:ext cx="8153400" cy="4832092"/>
              </a:xfrm>
              <a:prstGeom prst="rect">
                <a:avLst/>
              </a:prstGeom>
              <a:blipFill>
                <a:blip r:embed="rId2"/>
                <a:stretch>
                  <a:fillRect l="-1713" t="-1629" r="-2904" b="-3383"/>
                </a:stretch>
              </a:blip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3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857" y="1447800"/>
            <a:ext cx="680357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defTabSz="685800"/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857" y="2514600"/>
            <a:ext cx="6803572" cy="30044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 কনা বিচ্ছুরন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পর্যবেক্ষণ গুলো 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0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28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সীমাবদ্ধতা</a:t>
            </a:r>
            <a:endParaRPr lang="en-US" sz="3600" dirty="0">
              <a:ln w="19050"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29243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1450"/>
            <a:ext cx="2514600" cy="235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47780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১)গ্রহগুলোর সাথে ইলেকট্রনের তুলনা সঠিক হয়নি।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" y="4057412"/>
            <a:ext cx="643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২)পরমা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 বর্ণালী সম্বন্ধে কোন সুষ্ঠু ব্যাখ্যা এ মডেল দিতে পারে না।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61141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৩)কক্ষপথের আকার ও আকৄতি সম্বন্ধে কোন ধারনা দেওয়া হয়নি।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257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৪)একাধিক ইলেকট্রন বিশিষ্ট পরমাণুতে ইলেকট্রনগুলো নিউক্লিয়াসকে কীভাবে পরিক্রমণ করে, তার কোন উল্লেখ নেই।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17666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৫)মাক্সওয়েলের তত্ত্বানুসারে মডেলের পতন ঘটবে।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76200"/>
            <a:ext cx="35734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u="sng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076" y="4080907"/>
            <a:ext cx="8713310" cy="2292350"/>
            <a:chOff x="92076" y="4080907"/>
            <a:chExt cx="8713310" cy="22923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6" y="4080907"/>
              <a:ext cx="8694102" cy="229235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5434" y="4772819"/>
              <a:ext cx="849995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রাদারফোর্ডের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পরমাণু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মডেলের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সীমাবদ্ধতা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গুলো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বের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5434" y="2041274"/>
            <a:ext cx="8480744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defTabSz="68580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গ্রুপ-কঃ</a:t>
            </a:r>
            <a:endParaRPr lang="bn-IN" sz="2700" dirty="0">
              <a:solidFill>
                <a:prstClr val="black"/>
              </a:solidFill>
            </a:endParaRPr>
          </a:p>
          <a:p>
            <a:pPr lvl="0" defTabSz="68580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কনা বিচ্ছুরন পরিক্ষা হতে কী কী সিদ্বান্তে উপনীত হওয়া যায় তা লিখ। 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44827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276600" y="524470"/>
            <a:ext cx="2362200" cy="838200"/>
          </a:xfrm>
          <a:prstGeom prst="wedgeRoundRectCallout">
            <a:avLst>
              <a:gd name="adj1" fmla="val -21419"/>
              <a:gd name="adj2" fmla="val 49513"/>
              <a:gd name="adj3" fmla="val 16667"/>
            </a:avLst>
          </a:prstGeom>
          <a:noFill/>
          <a:ln w="53975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" y="1633855"/>
            <a:ext cx="3213100" cy="10731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" y="2938463"/>
            <a:ext cx="8035925" cy="981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" y="4148296"/>
            <a:ext cx="7834313" cy="11033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" y="5448163"/>
            <a:ext cx="8574088" cy="9874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1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457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78883" y="76200"/>
            <a:ext cx="5286375" cy="2127250"/>
            <a:chOff x="1928813" y="158750"/>
            <a:chExt cx="5286375" cy="21272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609600"/>
              <a:ext cx="5286375" cy="865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613" y="158750"/>
              <a:ext cx="4676775" cy="2127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36600" y="1915834"/>
            <a:ext cx="2384425" cy="2890044"/>
            <a:chOff x="736600" y="1915834"/>
            <a:chExt cx="2384425" cy="289004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" y="1915834"/>
              <a:ext cx="2384425" cy="230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318515"/>
              <a:ext cx="1652587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257801" y="1915834"/>
            <a:ext cx="2209800" cy="3164681"/>
            <a:chOff x="5257801" y="1915834"/>
            <a:chExt cx="2209800" cy="316468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1" y="1915834"/>
              <a:ext cx="2209800" cy="2278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8388" y="4318515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827032"/>
            <a:ext cx="7620000" cy="16521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6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" y="762001"/>
            <a:ext cx="7805057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7372" y="2315936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IN" sz="8000" dirty="0">
                <a:solidFill>
                  <a:srgbClr val="002060"/>
                </a:solidFill>
                <a:latin typeface="Calibri" panose="020F0502020204030204"/>
              </a:rPr>
              <a:t>ধন্যবাদ</a:t>
            </a:r>
            <a:r>
              <a:rPr lang="bn-IN" sz="72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endParaRPr lang="en-US" sz="7200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37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369628" cy="54101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defTabSz="68580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আলআমিন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মিজি</a:t>
            </a:r>
            <a:endParaRPr lang="en-US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defTabSz="68580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আইডি-১৮  </a:t>
            </a:r>
            <a:endParaRPr lang="bn-IN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defTabSz="68580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রসায়ন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defTabSz="68580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মুন্সী আজিম উদ্দিন কলেজ। </a:t>
            </a:r>
          </a:p>
          <a:p>
            <a:pPr marL="342900" lvl="1" defTabSz="685800"/>
            <a:endParaRPr lang="bn-IN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defTabSz="68580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3600" dirty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01818500596.</a:t>
            </a:r>
            <a:endParaRPr lang="bn-IN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defTabSz="68580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alaminmize3@gmail.com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1412422"/>
            <a:ext cx="27432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bn-IN" sz="135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71" y="1575708"/>
            <a:ext cx="2302329" cy="24275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86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606030"/>
            <a:ext cx="8229600" cy="99417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sz="4050" b="1" dirty="0">
                <a:latin typeface="NikoshBAN" pitchFamily="2" charset="0"/>
                <a:cs typeface="NikoshBAN" pitchFamily="2" charset="0"/>
              </a:rPr>
              <a:t>এনসিটিবি কর্তৃক অনুমোদিত</a:t>
            </a:r>
          </a:p>
          <a:p>
            <a:pPr marL="0" indent="0">
              <a:buNone/>
            </a:pPr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05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b="1" dirty="0">
                <a:latin typeface="NikoshBAN" pitchFamily="2" charset="0"/>
                <a:cs typeface="NikoshBAN" pitchFamily="2" charset="0"/>
              </a:rPr>
              <a:t>(১ম পত্র) পাঠ্যপুস্তক</a:t>
            </a:r>
          </a:p>
          <a:p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Youtube</a:t>
            </a:r>
            <a:endParaRPr lang="en-US" sz="405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50" b="1" dirty="0">
                <a:latin typeface="NikoshBAN" pitchFamily="2" charset="0"/>
                <a:cs typeface="NikoshBAN" pitchFamily="2" charset="0"/>
              </a:rPr>
              <a:t>শিক্ষক বাতায়ন </a:t>
            </a:r>
            <a:endParaRPr lang="en-US" sz="405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172" y="685800"/>
            <a:ext cx="6760028" cy="510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</a:t>
            </a:r>
          </a:p>
          <a:p>
            <a:pPr algn="ctr" defTabSz="685800">
              <a:lnSpc>
                <a:spcPct val="150000"/>
              </a:lnSpc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lnSpc>
                <a:spcPct val="150000"/>
              </a:lnSpc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</a:t>
            </a:r>
          </a:p>
          <a:p>
            <a:pPr algn="ctr" defTabSz="685800">
              <a:lnSpc>
                <a:spcPct val="150000"/>
              </a:lnSpc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৬০ মিনিট</a:t>
            </a:r>
          </a:p>
          <a:p>
            <a:pPr algn="ctr" defTabSz="685800">
              <a:lnSpc>
                <a:spcPct val="150000"/>
              </a:lnSpc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সংখ্যাঃ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lnSpc>
                <a:spcPct val="150000"/>
              </a:lnSpc>
            </a:pP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১৯/০৬/২০২১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 rot="16547651">
            <a:off x="1791231" y="293651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গ্রাহাণুপুঞ্জ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65159" y="792171"/>
            <a:ext cx="4267200" cy="3899877"/>
            <a:chOff x="228600" y="0"/>
            <a:chExt cx="8389332" cy="6858000"/>
          </a:xfrm>
        </p:grpSpPr>
        <p:grpSp>
          <p:nvGrpSpPr>
            <p:cNvPr id="66" name="Group 65"/>
            <p:cNvGrpSpPr/>
            <p:nvPr/>
          </p:nvGrpSpPr>
          <p:grpSpPr>
            <a:xfrm>
              <a:off x="1143000" y="685800"/>
              <a:ext cx="6553200" cy="5334000"/>
              <a:chOff x="1143000" y="381000"/>
              <a:chExt cx="6553200" cy="59436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429000" y="2438400"/>
                <a:ext cx="2133600" cy="1981200"/>
                <a:chOff x="1066800" y="1676401"/>
                <a:chExt cx="1911386" cy="1676400"/>
              </a:xfrm>
            </p:grpSpPr>
            <p:pic>
              <p:nvPicPr>
                <p:cNvPr id="3" name="Picture 2" descr="Su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066800" y="1676401"/>
                  <a:ext cx="1911386" cy="167640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4" name="Oval 3"/>
                <p:cNvSpPr/>
                <p:nvPr/>
              </p:nvSpPr>
              <p:spPr>
                <a:xfrm>
                  <a:off x="1612910" y="2074986"/>
                  <a:ext cx="633408" cy="568569"/>
                </a:xfrm>
                <a:prstGeom prst="ellipse">
                  <a:avLst/>
                </a:prstGeom>
                <a:solidFill>
                  <a:srgbClr val="FA060C"/>
                </a:solidFill>
                <a:ln>
                  <a:noFill/>
                </a:ln>
                <a:effectLst>
                  <a:glow rad="228600">
                    <a:srgbClr val="FFFF00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b="1" dirty="0" smtClean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সুর্য</a:t>
                  </a:r>
                  <a:endParaRPr lang="en-US" sz="24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4572000" y="3733800"/>
                <a:ext cx="152400" cy="76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dirty="0" smtClean="0"/>
              </a:p>
              <a:p>
                <a:pPr algn="ctr"/>
                <a:endParaRPr lang="bn-BD" dirty="0"/>
              </a:p>
              <a:p>
                <a:pPr algn="ctr"/>
                <a:endParaRPr lang="bn-BD" dirty="0" smtClean="0"/>
              </a:p>
              <a:p>
                <a:pPr algn="ctr"/>
                <a:endParaRPr lang="bn-BD" dirty="0"/>
              </a:p>
              <a:p>
                <a:pPr algn="ctr"/>
                <a:endParaRPr lang="bn-BD" dirty="0" smtClean="0"/>
              </a:p>
              <a:p>
                <a:pPr algn="ctr"/>
                <a:endParaRPr lang="bn-BD" dirty="0"/>
              </a:p>
              <a:p>
                <a:pPr algn="ctr"/>
                <a:endParaRPr lang="bn-BD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6" name="Flowchart: Connector 5"/>
              <p:cNvSpPr/>
              <p:nvPr/>
            </p:nvSpPr>
            <p:spPr>
              <a:xfrm>
                <a:off x="4724400" y="2667000"/>
                <a:ext cx="228600" cy="1524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3124200" y="3581400"/>
                <a:ext cx="548980" cy="304800"/>
                <a:chOff x="4404020" y="3962400"/>
                <a:chExt cx="548980" cy="304800"/>
              </a:xfrm>
            </p:grpSpPr>
            <p:sp>
              <p:nvSpPr>
                <p:cNvPr id="8" name="Flowchart: Connector 7"/>
                <p:cNvSpPr/>
                <p:nvPr/>
              </p:nvSpPr>
              <p:spPr>
                <a:xfrm>
                  <a:off x="4594413" y="3962400"/>
                  <a:ext cx="228600" cy="304800"/>
                </a:xfrm>
                <a:prstGeom prst="flowChartConnector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419600" y="4038600"/>
                  <a:ext cx="533400" cy="15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lowchart: Connector 9"/>
                <p:cNvSpPr/>
                <p:nvPr/>
              </p:nvSpPr>
              <p:spPr>
                <a:xfrm>
                  <a:off x="4404020" y="4067494"/>
                  <a:ext cx="76200" cy="762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Oval 10"/>
              <p:cNvSpPr/>
              <p:nvPr/>
            </p:nvSpPr>
            <p:spPr>
              <a:xfrm>
                <a:off x="3810000" y="2743200"/>
                <a:ext cx="1143000" cy="1066800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581400" y="2590800"/>
                <a:ext cx="1600200" cy="1371600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276600" y="2286000"/>
                <a:ext cx="2286000" cy="2057400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819400" y="1828800"/>
                <a:ext cx="3124200" cy="2971800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 rot="21431477">
                <a:off x="2813398" y="2360461"/>
                <a:ext cx="390510" cy="689640"/>
                <a:chOff x="609598" y="2057398"/>
                <a:chExt cx="381001" cy="762002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609598" y="2057398"/>
                  <a:ext cx="381001" cy="762002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77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 rot="16200000">
                  <a:off x="499954" y="2243245"/>
                  <a:ext cx="5886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মঙ্গল</a:t>
                  </a:r>
                  <a:endParaRPr lang="en-US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4572000" y="3547646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বুধ</a:t>
                </a:r>
                <a:endPara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95800" y="2514600"/>
                <a:ext cx="4235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শুক্র</a:t>
                </a:r>
                <a:endPara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2075334">
                <a:off x="3115715" y="3415040"/>
                <a:ext cx="5725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6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পৃথিবী</a:t>
                </a:r>
                <a:endParaRPr lang="en-US" sz="1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71800" y="3505200"/>
                <a:ext cx="3449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2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চাঁদ</a:t>
                </a:r>
                <a:endParaRPr lang="en-US" sz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362200" y="1371600"/>
                <a:ext cx="4038600" cy="3886200"/>
              </a:xfrm>
              <a:prstGeom prst="ellipse">
                <a:avLst/>
              </a:prstGeom>
              <a:noFill/>
              <a:ln w="19050" cmpd="sng">
                <a:solidFill>
                  <a:schemeClr val="bg1"/>
                </a:solidFill>
                <a:prstDash val="sysDot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 rot="5074624">
                <a:off x="3646597" y="2991966"/>
                <a:ext cx="3639260" cy="794146"/>
                <a:chOff x="2021201" y="2162243"/>
                <a:chExt cx="3639260" cy="794146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 rot="18785725">
                  <a:off x="1995980" y="2187464"/>
                  <a:ext cx="461986" cy="4115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b="1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শনি</a:t>
                  </a:r>
                  <a:endParaRPr lang="en-US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>
                <a:xfrm rot="1505401">
                  <a:off x="4958984" y="2346789"/>
                  <a:ext cx="701477" cy="60960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1524000" y="762000"/>
                <a:ext cx="5715000" cy="5105400"/>
              </a:xfrm>
              <a:prstGeom prst="ellipse">
                <a:avLst/>
              </a:prstGeom>
              <a:noFill/>
              <a:ln w="19050" cap="rnd" cmpd="sng">
                <a:solidFill>
                  <a:schemeClr val="bg1"/>
                </a:solidFill>
                <a:prstDash val="sysDot"/>
                <a:rou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 rot="3202406">
                <a:off x="4787475" y="1766135"/>
                <a:ext cx="2539680" cy="2953090"/>
                <a:chOff x="-4734359" y="-3104695"/>
                <a:chExt cx="5118391" cy="3445646"/>
              </a:xfrm>
            </p:grpSpPr>
            <p:grpSp>
              <p:nvGrpSpPr>
                <p:cNvPr id="45" name="Group 45"/>
                <p:cNvGrpSpPr/>
                <p:nvPr/>
              </p:nvGrpSpPr>
              <p:grpSpPr>
                <a:xfrm>
                  <a:off x="-4734359" y="-3104695"/>
                  <a:ext cx="1399366" cy="560916"/>
                  <a:chOff x="-4734359" y="-3104695"/>
                  <a:chExt cx="1399366" cy="560916"/>
                </a:xfrm>
                <a:solidFill>
                  <a:srgbClr val="00B050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-4262869" y="-3104695"/>
                    <a:ext cx="558970" cy="560916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4"/>
                  <p:cNvSpPr/>
                  <p:nvPr/>
                </p:nvSpPr>
                <p:spPr>
                  <a:xfrm>
                    <a:off x="-4734359" y="-2952110"/>
                    <a:ext cx="1399366" cy="283722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dirty="0" smtClean="0">
                        <a:solidFill>
                          <a:schemeClr val="tx1"/>
                        </a:solidFill>
                      </a:rPr>
                      <a:t>শনি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-1074631" y="-18161"/>
                  <a:ext cx="1458663" cy="3591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1400" b="1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বৃহস্পতি</a:t>
                  </a:r>
                  <a:endParaRPr lang="en-US" sz="1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1905000" y="1143000"/>
                <a:ext cx="4953000" cy="4343400"/>
              </a:xfrm>
              <a:prstGeom prst="ellipse">
                <a:avLst/>
              </a:prstGeom>
              <a:noFill/>
              <a:ln w="53975" cap="rnd" cmpd="sng">
                <a:solidFill>
                  <a:schemeClr val="bg1"/>
                </a:solidFill>
                <a:prstDash val="dash"/>
                <a:rou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143000" y="381000"/>
                <a:ext cx="6553200" cy="5943600"/>
              </a:xfrm>
              <a:prstGeom prst="ellipse">
                <a:avLst/>
              </a:prstGeom>
              <a:noFill/>
              <a:ln w="19050" cap="rnd" cmpd="sng">
                <a:solidFill>
                  <a:schemeClr val="bg1"/>
                </a:solidFill>
                <a:prstDash val="sysDot"/>
                <a:rou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 rot="2649706">
                <a:off x="1430081" y="4951996"/>
                <a:ext cx="863589" cy="518214"/>
              </a:xfrm>
              <a:prstGeom prst="flowChartConnector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00" b="1" dirty="0" smtClean="0">
                    <a:latin typeface="NikoshBAN" pitchFamily="2" charset="0"/>
                    <a:cs typeface="NikoshBAN" pitchFamily="2" charset="0"/>
                  </a:rPr>
                  <a:t>ইউরেনাস</a:t>
                </a:r>
                <a:endParaRPr lang="en-US" sz="11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8" name="Oval 67"/>
            <p:cNvSpPr/>
            <p:nvPr/>
          </p:nvSpPr>
          <p:spPr>
            <a:xfrm>
              <a:off x="685800" y="381000"/>
              <a:ext cx="7391400" cy="60198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8600" y="0"/>
              <a:ext cx="8305800" cy="68580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 rot="18836204">
              <a:off x="934943" y="1587643"/>
              <a:ext cx="762000" cy="381000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নেপচুন</a:t>
              </a: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Flowchart: Connector 71"/>
            <p:cNvSpPr/>
            <p:nvPr/>
          </p:nvSpPr>
          <p:spPr>
            <a:xfrm rot="17863199">
              <a:off x="8084532" y="3962400"/>
              <a:ext cx="762000" cy="3048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প্লুটো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18" y="697834"/>
            <a:ext cx="2209800" cy="21725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77" y="3639885"/>
            <a:ext cx="2539683" cy="2539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3378368"/>
            <a:ext cx="7239000" cy="1091863"/>
            <a:chOff x="685800" y="3378368"/>
            <a:chExt cx="7239000" cy="1091863"/>
          </a:xfrm>
        </p:grpSpPr>
        <p:sp>
          <p:nvSpPr>
            <p:cNvPr id="2" name="Rectangle 1"/>
            <p:cNvSpPr/>
            <p:nvPr/>
          </p:nvSpPr>
          <p:spPr>
            <a:xfrm>
              <a:off x="685800" y="3378368"/>
              <a:ext cx="7239000" cy="1091863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2500" y="3408848"/>
              <a:ext cx="670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রাদারফোর্ডের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পরমাণু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মডেল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1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>
          <a:xfrm>
            <a:off x="218431" y="1600200"/>
            <a:ext cx="8728911" cy="45175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4E3B30">
                <a:lumMod val="75000"/>
              </a:srgbClr>
            </a:solidFill>
          </a:ln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শিক্ষার্থীরা-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bn-IN" sz="3000" b="1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আলফা </a:t>
            </a:r>
            <a:r>
              <a:rPr lang="bn-IN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তা বলতে পারবে</a:t>
            </a:r>
            <a:r>
              <a:rPr lang="en-US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IN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6858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bn-IN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রাদারফোর্ডের পরীক্ষা</a:t>
            </a:r>
            <a:r>
              <a:rPr lang="bn-IN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বর্ণনা করতে পারবে</a:t>
            </a:r>
            <a:r>
              <a:rPr lang="en-US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IN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defTabSz="6858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রাদারফোর্ডের পরীক্ষা</a:t>
            </a:r>
            <a:r>
              <a:rPr lang="bn-IN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টির</a:t>
            </a:r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সিদ্ধান্ত ব্যাখ্যা</a:t>
            </a:r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6858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রাদারফোর্ডের পরমাণু মডেল</a:t>
            </a:r>
            <a:r>
              <a:rPr lang="bn-IN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  <a:r>
              <a:rPr lang="bn-IN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058" y="533400"/>
            <a:ext cx="863165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00212"/>
            <a:ext cx="7391400" cy="4624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533400"/>
            <a:ext cx="75438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রাদারফোর্ডের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আলফা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বিচ্ছুরন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</a:t>
            </a:r>
            <a:r>
              <a:rPr lang="bn-IN" sz="2400" b="1" dirty="0" smtClean="0"/>
              <a:t>ী</a:t>
            </a:r>
            <a:r>
              <a:rPr lang="en-US" sz="2400" b="1" dirty="0" err="1" smtClean="0"/>
              <a:t>ক্ষা</a:t>
            </a:r>
            <a:r>
              <a:rPr lang="en-US" sz="2400" b="1" dirty="0" smtClean="0"/>
              <a:t> </a:t>
            </a:r>
            <a:r>
              <a:rPr lang="bn-IN" sz="2400" b="1" dirty="0" smtClean="0"/>
              <a:t>(১৯১১</a:t>
            </a:r>
            <a:r>
              <a:rPr lang="bn-IN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560070" y="1143000"/>
            <a:ext cx="3211830" cy="3124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56410" y="2104935"/>
            <a:ext cx="754380" cy="1200329"/>
            <a:chOff x="3813810" y="2562135"/>
            <a:chExt cx="754380" cy="1200329"/>
          </a:xfrm>
        </p:grpSpPr>
        <p:sp>
          <p:nvSpPr>
            <p:cNvPr id="7" name="Flowchart: Connector 6"/>
            <p:cNvSpPr/>
            <p:nvPr/>
          </p:nvSpPr>
          <p:spPr>
            <a:xfrm>
              <a:off x="3813810" y="2743200"/>
              <a:ext cx="708660" cy="838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59530" y="2562135"/>
              <a:ext cx="7086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+</a:t>
              </a:r>
              <a:endParaRPr lang="en-US" sz="7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64180" y="983159"/>
            <a:ext cx="807720" cy="769441"/>
            <a:chOff x="4800600" y="1059359"/>
            <a:chExt cx="807720" cy="769441"/>
          </a:xfrm>
        </p:grpSpPr>
        <p:sp>
          <p:nvSpPr>
            <p:cNvPr id="8" name="Flowchart: Connector 7"/>
            <p:cNvSpPr/>
            <p:nvPr/>
          </p:nvSpPr>
          <p:spPr>
            <a:xfrm>
              <a:off x="4800600" y="1295400"/>
              <a:ext cx="533400" cy="45720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84420" y="1059359"/>
              <a:ext cx="723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43400" y="838200"/>
            <a:ext cx="3657600" cy="3429000"/>
            <a:chOff x="4343400" y="838200"/>
            <a:chExt cx="4419600" cy="4267200"/>
          </a:xfrm>
        </p:grpSpPr>
        <p:sp>
          <p:nvSpPr>
            <p:cNvPr id="5" name="Flowchart: Connector 4"/>
            <p:cNvSpPr/>
            <p:nvPr/>
          </p:nvSpPr>
          <p:spPr>
            <a:xfrm>
              <a:off x="4343400" y="838200"/>
              <a:ext cx="4419600" cy="4267200"/>
            </a:xfrm>
            <a:prstGeom prst="flowChartConnector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4800600" y="1367879"/>
              <a:ext cx="3505200" cy="3280320"/>
            </a:xfrm>
            <a:prstGeom prst="flowChartConnector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5524500" y="1979339"/>
              <a:ext cx="2057400" cy="2057400"/>
            </a:xfrm>
            <a:prstGeom prst="flowChartConnector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n 11"/>
            <p:cNvSpPr/>
            <p:nvPr/>
          </p:nvSpPr>
          <p:spPr>
            <a:xfrm>
              <a:off x="6057900" y="2495549"/>
              <a:ext cx="914400" cy="876300"/>
            </a:xfrm>
            <a:prstGeom prst="sun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54018" y="1009649"/>
            <a:ext cx="655320" cy="419101"/>
            <a:chOff x="7345680" y="948778"/>
            <a:chExt cx="655320" cy="419101"/>
          </a:xfrm>
        </p:grpSpPr>
        <p:sp>
          <p:nvSpPr>
            <p:cNvPr id="14" name="Oval 13"/>
            <p:cNvSpPr/>
            <p:nvPr/>
          </p:nvSpPr>
          <p:spPr>
            <a:xfrm>
              <a:off x="7345680" y="948778"/>
              <a:ext cx="655320" cy="41910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53300" y="973662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70173" y="2501380"/>
            <a:ext cx="506730" cy="419101"/>
            <a:chOff x="7345680" y="2495548"/>
            <a:chExt cx="506730" cy="419101"/>
          </a:xfrm>
        </p:grpSpPr>
        <p:sp>
          <p:nvSpPr>
            <p:cNvPr id="3" name="Oval 2"/>
            <p:cNvSpPr/>
            <p:nvPr/>
          </p:nvSpPr>
          <p:spPr>
            <a:xfrm>
              <a:off x="7345680" y="2495548"/>
              <a:ext cx="419100" cy="41910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76160" y="2520432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বুধ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65520" y="1133443"/>
            <a:ext cx="464820" cy="419101"/>
            <a:chOff x="6065520" y="1257299"/>
            <a:chExt cx="464820" cy="419101"/>
          </a:xfrm>
        </p:grpSpPr>
        <p:sp>
          <p:nvSpPr>
            <p:cNvPr id="15" name="Oval 14"/>
            <p:cNvSpPr/>
            <p:nvPr/>
          </p:nvSpPr>
          <p:spPr>
            <a:xfrm>
              <a:off x="6088380" y="1257299"/>
              <a:ext cx="419100" cy="4191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65520" y="1263134"/>
              <a:ext cx="46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শুক্র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01215" y="0"/>
            <a:ext cx="5202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endParaRPr lang="en-US" sz="4400" dirty="0">
              <a:ln w="19050"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2793" y="4660612"/>
            <a:ext cx="573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১) নিউক্লিয়াসের ধারণা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8937" y="5229135"/>
            <a:ext cx="385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২) পরমাণু বিদ্যুৎ নিরপেক্ষ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8937" y="5830162"/>
            <a:ext cx="629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৩) সৌর মডেল বা সোলার সিস্টেম মডেল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073 -0.03264 C -0.03229 -0.03264 0.04844 0.06898 0.04844 0.1949 C 0.04844 0.3206 -0.03229 0.42291 -0.13073 0.42291 C -0.22969 0.42291 -0.3099 0.3206 -0.3099 0.1949 C -0.3099 0.06898 -0.22969 -0.03264 -0.13073 -0.03264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0.01759 C 4.44444E-6 0.04931 -0.04167 0.10463 -0.09237 0.10463 C -0.14358 0.10463 -0.18473 0.04931 -0.18473 -0.01759 C -0.18473 -0.08565 -0.14358 -0.13981 -0.09237 -0.13981 C -0.04167 -0.13981 4.44444E-6 -0.08565 4.44444E-6 -0.01759 Z " pathEditMode="relative" rAng="5400000" ptsTypes="fffff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389 -0.00694 C 0.07343 -0.00694 0.14461 0.07732 0.14461 0.18195 C 0.14461 0.28611 0.07343 0.37084 -0.01389 0.37084 C -0.10122 0.37084 -0.17205 0.28611 -0.17205 0.18195 C -0.17205 0.07732 -0.10122 -0.00694 -0.01389 -0.00694 Z " pathEditMode="relative" rAng="0" ptsTypes="fffff">
                                      <p:cBhvr>
                                        <p:cTn id="4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88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229 -0.05556 C -0.02222 -0.05556 0.06719 0.05625 0.06719 0.19398 C 0.06701 0.33241 -0.0224 0.44444 -0.13229 0.44444 C -0.24254 0.44421 -0.33177 0.33241 -0.33177 0.19444 C -0.33177 0.05625 -0.24254 -0.05556 -0.13229 -0.05556 Z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073 -0.03264 C -0.0342 -0.03264 0.04462 0.06921 0.04462 0.1949 C 0.04462 0.3206 -0.0342 0.42291 -0.13073 0.42291 C -0.22691 0.42291 -0.30504 0.3206 -0.30504 0.1949 C -0.30504 0.06921 -0.22691 -0.03264 -0.13073 -0.03264 Z " pathEditMode="relative" rAng="0" ptsTypes="fffff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478184"/>
              </p:ext>
            </p:extLst>
          </p:nvPr>
        </p:nvGraphicFramePr>
        <p:xfrm>
          <a:off x="4058841" y="3244453"/>
          <a:ext cx="1026319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Packager Shell Object" showAsIcon="1" r:id="rId3" imgW="1369080" imgH="488520" progId="Package">
                  <p:embed/>
                </p:oleObj>
              </mc:Choice>
              <mc:Fallback>
                <p:oleObj name="Packager Shell Object" showAsIcon="1" r:id="rId3" imgW="1369080" imgH="48852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8841" y="3244453"/>
                        <a:ext cx="1026319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6400" y="609600"/>
            <a:ext cx="4953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করি-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496</Words>
  <Application>Microsoft Office PowerPoint</Application>
  <PresentationFormat>On-screen Show (4:3)</PresentationFormat>
  <Paragraphs>89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Corbel</vt:lpstr>
      <vt:lpstr>Franklin Gothic Book</vt:lpstr>
      <vt:lpstr>NikoshBAN</vt:lpstr>
      <vt:lpstr>Times New Roman</vt:lpstr>
      <vt:lpstr>Vrinda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11_Office Theme</vt:lpstr>
      <vt:lpstr>12_Office Theme</vt:lpstr>
      <vt:lpstr>Packager Shell Object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রেফারেন্স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M.Islam</dc:creator>
  <cp:lastModifiedBy>Windows User</cp:lastModifiedBy>
  <cp:revision>164</cp:revision>
  <dcterms:modified xsi:type="dcterms:W3CDTF">2021-06-17T13:35:57Z</dcterms:modified>
</cp:coreProperties>
</file>