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19" roundtripDataSignature="AMtx7mgqmPN/GfybD8jWPezrY24ZyOWT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fmla="val 4929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" name="Google Shape;20;p15"/>
          <p:cNvSpPr txBox="1"/>
          <p:nvPr>
            <p:ph idx="1" type="subTitle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580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5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" name="Google Shape;25;p15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" name="Google Shape;26;p15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" name="Google Shape;27;p15"/>
          <p:cNvSpPr txBox="1"/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ucida Sans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" type="body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 rot="5400000">
            <a:off x="4709477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 rot="5400000">
            <a:off x="7699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2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7" name="Google Shape;47;p1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fmla="val 4929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" name="Google Shape;48;p19"/>
          <p:cNvSpPr txBox="1"/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  <a:defRPr b="0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" type="body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400"/>
              <a:buFont typeface="Lucida Sans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/>
          <p:nvPr/>
        </p:nvSpPr>
        <p:spPr>
          <a:xfrm flipH="1" rot="10800000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" name="Google Shape;53;p19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4" name="Google Shape;54;p19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5" name="Google Shape;55;p19"/>
          <p:cNvSpPr/>
          <p:nvPr>
            <p:ph idx="12" type="sldNum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" type="body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600"/>
              <a:buFont typeface="Lucida Sans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2" type="body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600"/>
              <a:buFont typeface="Lucida Sans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20"/>
          <p:cNvSpPr txBox="1"/>
          <p:nvPr>
            <p:ph idx="3" type="body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4" type="body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2" name="Google Shape;72;p22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fmla="val 4929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3" name="Google Shape;73;p22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1530"/>
              <a:buNone/>
              <a:defRPr sz="1800"/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900"/>
              <a:buFont typeface="Lucida Sans"/>
              <a:buNone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2"/>
          <p:cNvSpPr txBox="1"/>
          <p:nvPr>
            <p:ph idx="2" type="body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/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ida Sans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" type="body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1360"/>
              <a:buFont typeface="Lucida Sans"/>
              <a:buNone/>
              <a:defRPr sz="1600"/>
            </a:lvl1pPr>
            <a:lvl2pPr indent="-293369" lvl="1" marL="914400" algn="l">
              <a:spcBef>
                <a:spcPts val="37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82575" lvl="2" marL="1371600" algn="l">
              <a:spcBef>
                <a:spcPts val="370"/>
              </a:spcBef>
              <a:spcAft>
                <a:spcPts val="0"/>
              </a:spcAft>
              <a:buSzPts val="850"/>
              <a:buChar char="⚫"/>
              <a:defRPr sz="1000"/>
            </a:lvl3pPr>
            <a:lvl4pPr indent="-274319" lvl="3" marL="1828800" algn="l">
              <a:spcBef>
                <a:spcPts val="370"/>
              </a:spcBef>
              <a:spcAft>
                <a:spcPts val="0"/>
              </a:spcAft>
              <a:buSzPts val="720"/>
              <a:buChar char="⚫"/>
              <a:defRPr sz="900"/>
            </a:lvl4pPr>
            <a:lvl5pPr indent="-285750" lvl="4" marL="2286000" algn="l">
              <a:spcBef>
                <a:spcPts val="370"/>
              </a:spcBef>
              <a:spcAft>
                <a:spcPts val="0"/>
              </a:spcAft>
              <a:buSzPts val="900"/>
              <a:buFont typeface="Lucida Sans"/>
              <a:buChar char="o"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1" type="ftr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/>
          <p:nvPr>
            <p:ph idx="12" type="sldNum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23"/>
          <p:cNvSpPr/>
          <p:nvPr/>
        </p:nvSpPr>
        <p:spPr>
          <a:xfrm flipH="1" rot="10800000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8" name="Google Shape;88;p23"/>
          <p:cNvSpPr/>
          <p:nvPr>
            <p:ph idx="2" type="pic"/>
          </p:nvPr>
        </p:nvSpPr>
        <p:spPr>
          <a:xfrm>
            <a:off x="68308" y="66675"/>
            <a:ext cx="9001873" cy="4581525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370"/>
              </a:spcBef>
              <a:spcAft>
                <a:spcPts val="0"/>
              </a:spcAft>
              <a:buClr>
                <a:srgbClr val="FEC2AC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ucida Sans"/>
              <a:buChar char="o"/>
              <a:defRPr b="0" i="0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ucida Sans"/>
              <a:buChar char="•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ucida Sans"/>
              <a:buChar char="•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370"/>
              </a:spcBef>
              <a:spcAft>
                <a:spcPts val="0"/>
              </a:spcAft>
              <a:buClr>
                <a:srgbClr val="FEC2AC"/>
              </a:buClr>
              <a:buSzPts val="1800"/>
              <a:buFont typeface="Lucida Sans"/>
              <a:buChar char="•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370"/>
              </a:spcBef>
              <a:spcAft>
                <a:spcPts val="0"/>
              </a:spcAft>
              <a:buClr>
                <a:srgbClr val="BBC9E9"/>
              </a:buClr>
              <a:buSzPts val="1800"/>
              <a:buFont typeface="Lucida Sans"/>
              <a:buChar char="•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fmla="val 4929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14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  <a:defRPr b="0" i="0" sz="40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4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935" lvl="0" marL="45720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58140" lvl="1" marL="914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36550" lvl="2" marL="1371600" marR="0" rtl="0" algn="l">
              <a:spcBef>
                <a:spcPts val="370"/>
              </a:spcBef>
              <a:spcAft>
                <a:spcPts val="0"/>
              </a:spcAft>
              <a:buClr>
                <a:srgbClr val="FEC2AC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30200" lvl="3" marL="18288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55600" lvl="4" marL="22860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ucida Sans"/>
              <a:buChar char="o"/>
              <a:defRPr b="0" i="0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ucida Sans"/>
              <a:buChar char="•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42900" lvl="6" marL="3200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ucida Sans"/>
              <a:buChar char="•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42900" lvl="7" marL="3657600" marR="0" rtl="0" algn="l">
              <a:spcBef>
                <a:spcPts val="370"/>
              </a:spcBef>
              <a:spcAft>
                <a:spcPts val="0"/>
              </a:spcAft>
              <a:buClr>
                <a:srgbClr val="FEC2AC"/>
              </a:buClr>
              <a:buSzPts val="1800"/>
              <a:buFont typeface="Lucida Sans"/>
              <a:buChar char="•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42900" lvl="8" marL="4114800" marR="0" rtl="0" algn="l">
              <a:spcBef>
                <a:spcPts val="370"/>
              </a:spcBef>
              <a:spcAft>
                <a:spcPts val="0"/>
              </a:spcAft>
              <a:buClr>
                <a:srgbClr val="BBC9E9"/>
              </a:buClr>
              <a:buSzPts val="1800"/>
              <a:buFont typeface="Lucida Sans"/>
              <a:buChar char="•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6" name="Google Shape;16;p14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5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6.jpg"/><Relationship Id="rId5" Type="http://schemas.openxmlformats.org/officeDocument/2006/relationships/image" Target="../media/image8.jpg"/><Relationship Id="rId6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/>
        </p:nvSpPr>
        <p:spPr>
          <a:xfrm>
            <a:off x="714348" y="500042"/>
            <a:ext cx="8001056" cy="707886"/>
          </a:xfrm>
          <a:prstGeom prst="rect">
            <a:avLst/>
          </a:prstGeom>
          <a:gradFill>
            <a:gsLst>
              <a:gs pos="0">
                <a:srgbClr val="FF9D97"/>
              </a:gs>
              <a:gs pos="35000">
                <a:srgbClr val="FDBBB8"/>
              </a:gs>
              <a:gs pos="100000">
                <a:srgbClr val="FFE3E3"/>
              </a:gs>
            </a:gsLst>
            <a:lin ang="16200000" scaled="0"/>
          </a:gradFill>
          <a:ln cap="flat" cmpd="sng" w="9525">
            <a:solidFill>
              <a:srgbClr val="B1271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flowersinuae_1.jpg" id="106" name="Google Shape;1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09" y="1214422"/>
            <a:ext cx="8027401" cy="464347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07" name="Google Shape;107;p1"/>
          <p:cNvSpPr/>
          <p:nvPr/>
        </p:nvSpPr>
        <p:spPr>
          <a:xfrm>
            <a:off x="714348" y="357166"/>
            <a:ext cx="792961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598FF4"/>
                </a:solidFill>
                <a:latin typeface="Lucida Sans"/>
                <a:ea typeface="Lucida Sans"/>
                <a:cs typeface="Lucida Sans"/>
                <a:sym typeface="Lucida Sans"/>
              </a:rPr>
              <a:t>Welcome everybody</a:t>
            </a:r>
            <a:endParaRPr b="1" i="0" sz="5400" u="none" cap="none" strike="noStrike">
              <a:solidFill>
                <a:srgbClr val="598FF4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/>
        </p:nvSpPr>
        <p:spPr>
          <a:xfrm>
            <a:off x="1428728" y="2437621"/>
            <a:ext cx="69294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92D050"/>
                </a:solidFill>
                <a:latin typeface="Lucida Sans"/>
                <a:ea typeface="Lucida Sans"/>
                <a:cs typeface="Lucida Sans"/>
                <a:sym typeface="Lucida Sans"/>
              </a:rPr>
              <a:t>কম্পিউটারের স্পেসিফিকেশন বলতে কি বোঝ?</a:t>
            </a:r>
            <a:endParaRPr b="1" sz="1800">
              <a:solidFill>
                <a:srgbClr val="92D05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3" name="Google Shape;183;p10"/>
          <p:cNvSpPr txBox="1"/>
          <p:nvPr/>
        </p:nvSpPr>
        <p:spPr>
          <a:xfrm>
            <a:off x="1444748" y="2862860"/>
            <a:ext cx="61276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কাজের ধরন অনুযায়ী কম্পিউটারের সিস্টেমের ইউনিট গুলো কত প্রকার কি কি?</a:t>
            </a:r>
            <a:endParaRPr b="1" sz="1800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4" name="Google Shape;184;p10"/>
          <p:cNvSpPr txBox="1"/>
          <p:nvPr/>
        </p:nvSpPr>
        <p:spPr>
          <a:xfrm>
            <a:off x="1428728" y="3568487"/>
            <a:ext cx="63579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Lucida Sans"/>
                <a:ea typeface="Lucida Sans"/>
                <a:cs typeface="Lucida Sans"/>
                <a:sym typeface="Lucida Sans"/>
              </a:rPr>
              <a:t>কম্পিউটারের  ১০ টি ডিভাইসের নাম লিখ?</a:t>
            </a:r>
            <a:endParaRPr b="1" sz="1800">
              <a:solidFill>
                <a:srgbClr val="00206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1428728" y="4071942"/>
            <a:ext cx="63579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Lucida Sans"/>
                <a:ea typeface="Lucida Sans"/>
                <a:cs typeface="Lucida Sans"/>
                <a:sym typeface="Lucida Sans"/>
              </a:rPr>
              <a:t>একটি কম্পিউটারের স্পেসিফিকেসন তৈরী করে দেখাও।</a:t>
            </a:r>
            <a:endParaRPr b="1" sz="2000">
              <a:solidFill>
                <a:srgbClr val="00206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3143240" y="1500174"/>
            <a:ext cx="1714512" cy="584775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মূল্যায়ন</a:t>
            </a:r>
            <a:endParaRPr sz="32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pecification.PNG" id="191" name="Google Shape;19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28" y="1142984"/>
            <a:ext cx="6300037" cy="4879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 txBox="1"/>
          <p:nvPr/>
        </p:nvSpPr>
        <p:spPr>
          <a:xfrm>
            <a:off x="2857488" y="500042"/>
            <a:ext cx="2500330" cy="52322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বাড়ির কাজ</a:t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7" name="Google Shape;197;p12"/>
          <p:cNvSpPr txBox="1"/>
          <p:nvPr/>
        </p:nvSpPr>
        <p:spPr>
          <a:xfrm>
            <a:off x="500034" y="1643050"/>
            <a:ext cx="8358246" cy="3847207"/>
          </a:xfrm>
          <a:prstGeom prst="rect">
            <a:avLst/>
          </a:prstGeom>
          <a:gradFill>
            <a:gsLst>
              <a:gs pos="0">
                <a:srgbClr val="CBDAFB"/>
              </a:gs>
              <a:gs pos="35000">
                <a:srgbClr val="DAE3FB"/>
              </a:gs>
              <a:gs pos="100000">
                <a:srgbClr val="F0F3FE"/>
              </a:gs>
            </a:gsLst>
            <a:lin ang="16200000" scaled="0"/>
          </a:gradFill>
          <a:ln cap="flat" cmpd="sng" w="9525">
            <a:solidFill>
              <a:srgbClr val="A8B4D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9A"/>
                </a:solidFill>
                <a:latin typeface="Lucida Sans"/>
                <a:ea typeface="Lucida Sans"/>
                <a:cs typeface="Lucida Sans"/>
                <a:sym typeface="Lucida Sans"/>
              </a:rPr>
              <a:t>	সি আর টি মনিটর ও এল সি ডি মনিটরের 	মধ্যে পার্থক্য কি? তা লিখ।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9A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9A"/>
                </a:solidFill>
                <a:latin typeface="Lucida Sans"/>
                <a:ea typeface="Lucida Sans"/>
                <a:cs typeface="Lucida Sans"/>
                <a:sym typeface="Lucida Sans"/>
              </a:rPr>
              <a:t>	মাদারবোর্ড নির্বাচনের বিবেচ্য বিষয় গুলি কি 	কি? লিখ।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9A"/>
                </a:solidFill>
                <a:latin typeface="Lucida Sans"/>
                <a:ea typeface="Lucida Sans"/>
                <a:cs typeface="Lucida Sans"/>
                <a:sym typeface="Lucida Sans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9A"/>
                </a:solidFill>
                <a:latin typeface="Lucida Sans"/>
                <a:ea typeface="Lucida Sans"/>
                <a:cs typeface="Lucida Sans"/>
                <a:sym typeface="Lucida Sans"/>
              </a:rPr>
              <a:t>	একটি কম্পিউটারের বিভিন্ন যন্ত্রাংশের বর্ননা 	দাও।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500034" y="1643050"/>
            <a:ext cx="857256" cy="42862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41300"/>
              </a:gs>
              <a:gs pos="80000">
                <a:srgbClr val="C31900"/>
              </a:gs>
              <a:gs pos="100000">
                <a:srgbClr val="C81600"/>
              </a:gs>
            </a:gsLst>
            <a:lin ang="16200000" scaled="0"/>
          </a:gradFill>
          <a:ln cap="flat" cmpd="sng" w="9525">
            <a:solidFill>
              <a:srgbClr val="B1271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571472" y="2857496"/>
            <a:ext cx="857256" cy="42862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41300"/>
              </a:gs>
              <a:gs pos="80000">
                <a:srgbClr val="C31900"/>
              </a:gs>
              <a:gs pos="100000">
                <a:srgbClr val="C81600"/>
              </a:gs>
            </a:gsLst>
            <a:lin ang="16200000" scaled="0"/>
          </a:gradFill>
          <a:ln cap="flat" cmpd="sng" w="9525">
            <a:solidFill>
              <a:srgbClr val="B1271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500034" y="4071942"/>
            <a:ext cx="857256" cy="42862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41300"/>
              </a:gs>
              <a:gs pos="80000">
                <a:srgbClr val="C31900"/>
              </a:gs>
              <a:gs pos="100000">
                <a:srgbClr val="C81600"/>
              </a:gs>
            </a:gsLst>
            <a:lin ang="16200000" scaled="0"/>
          </a:gradFill>
          <a:ln cap="flat" cmpd="sng" w="9525">
            <a:solidFill>
              <a:srgbClr val="B1271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nshet.jpg" id="205" name="Google Shape;2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472" y="1592889"/>
            <a:ext cx="7786742" cy="519369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3"/>
          <p:cNvSpPr txBox="1"/>
          <p:nvPr/>
        </p:nvSpPr>
        <p:spPr>
          <a:xfrm>
            <a:off x="571472" y="176735"/>
            <a:ext cx="7786742" cy="1323439"/>
          </a:xfrm>
          <a:prstGeom prst="rect">
            <a:avLst/>
          </a:prstGeom>
          <a:gradFill>
            <a:gsLst>
              <a:gs pos="0">
                <a:srgbClr val="4B6BA9"/>
              </a:gs>
              <a:gs pos="80000">
                <a:srgbClr val="628EDF"/>
              </a:gs>
              <a:gs pos="100000">
                <a:srgbClr val="608DE2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9A"/>
                </a:solidFill>
                <a:latin typeface="Lucida Sans"/>
                <a:ea typeface="Lucida Sans"/>
                <a:cs typeface="Lucida Sans"/>
                <a:sym typeface="Lucida Sans"/>
              </a:rPr>
              <a:t>		আল্লাহ হাফেজ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9A"/>
                </a:solidFill>
                <a:latin typeface="Lucida Sans"/>
                <a:ea typeface="Lucida Sans"/>
                <a:cs typeface="Lucida Sans"/>
                <a:sym typeface="Lucida Sans"/>
              </a:rPr>
              <a:t>		ধন্যবাদ সবাইকে</a:t>
            </a:r>
            <a:endParaRPr b="1" sz="4000">
              <a:solidFill>
                <a:srgbClr val="FFFF9A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428596" y="142852"/>
            <a:ext cx="8215370" cy="11430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0"/>
              <a:buFont typeface="Lucida Sans"/>
              <a:buNone/>
            </a:pPr>
            <a:r>
              <a:rPr lang="en-US" sz="6000">
                <a:solidFill>
                  <a:srgbClr val="7030A0"/>
                </a:solidFill>
              </a:rPr>
              <a:t>পরিচিতি পর্বঃ</a:t>
            </a:r>
            <a:endParaRPr sz="5400">
              <a:solidFill>
                <a:srgbClr val="7030A0"/>
              </a:solidFill>
            </a:endParaRPr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720"/>
              <a:buChar char="⚫"/>
            </a:pPr>
            <a:r>
              <a:rPr b="1" lang="en-US" sz="3200">
                <a:solidFill>
                  <a:srgbClr val="0070C0"/>
                </a:solidFill>
              </a:rPr>
              <a:t>শিক্ষক পরিচিতিঃ 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1530"/>
              <a:buChar char="⚫"/>
            </a:pPr>
            <a:r>
              <a:rPr lang="en-US" sz="1800">
                <a:solidFill>
                  <a:srgbClr val="6E83B3"/>
                </a:solidFill>
              </a:rPr>
              <a:t>মোঃ তরিকুল ইসলাম</a:t>
            </a:r>
            <a:endParaRPr sz="1800">
              <a:solidFill>
                <a:srgbClr val="6E83B3"/>
              </a:solidFill>
            </a:endParaRPr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1530"/>
              <a:buChar char="⚫"/>
            </a:pPr>
            <a:r>
              <a:rPr lang="en-US" sz="1800">
                <a:solidFill>
                  <a:srgbClr val="6E83B3"/>
                </a:solidFill>
              </a:rPr>
              <a:t>ট্রেড ইন্সট্রাক্টর (কম্পিউটার)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1530"/>
              <a:buChar char="⚫"/>
            </a:pPr>
            <a:r>
              <a:rPr lang="en-US" sz="1800">
                <a:solidFill>
                  <a:srgbClr val="6E83B3"/>
                </a:solidFill>
              </a:rPr>
              <a:t>আর আর মাধ্যমিক বিদ্যালয়</a:t>
            </a:r>
            <a:endParaRPr sz="1800">
              <a:solidFill>
                <a:srgbClr val="6E83B3"/>
              </a:solidFill>
            </a:endParaRPr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1530"/>
              <a:buChar char="⚫"/>
            </a:pPr>
            <a:r>
              <a:rPr lang="en-US" sz="1800">
                <a:solidFill>
                  <a:srgbClr val="6E83B3"/>
                </a:solidFill>
              </a:rPr>
              <a:t>মেহেরপুর সদর, মেহেরপুর।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1530"/>
              <a:buChar char="⚫"/>
            </a:pPr>
            <a:r>
              <a:rPr lang="en-US" sz="1800">
                <a:solidFill>
                  <a:srgbClr val="6E83B3"/>
                </a:solidFill>
              </a:rPr>
              <a:t>মোবাইল-০১৭৩৬০৬৫২৫০।</a:t>
            </a:r>
            <a:endParaRPr/>
          </a:p>
          <a:p>
            <a:pPr indent="-177165" lvl="0" marL="274320" rtl="0" algn="l">
              <a:spcBef>
                <a:spcPts val="58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133985" lvl="0" marL="274320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sp>
        <p:nvSpPr>
          <p:cNvPr id="114" name="Google Shape;114;p2"/>
          <p:cNvSpPr txBox="1"/>
          <p:nvPr>
            <p:ph idx="2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720"/>
              <a:buChar char="⚫"/>
            </a:pPr>
            <a:r>
              <a:rPr b="1" lang="en-US" sz="3200">
                <a:solidFill>
                  <a:srgbClr val="0070C0"/>
                </a:solidFill>
              </a:rPr>
              <a:t>পাঠ পরিচিতিঃ</a:t>
            </a:r>
            <a:endParaRPr b="1" sz="3200">
              <a:solidFill>
                <a:srgbClr val="0070C0"/>
              </a:solidFill>
            </a:endParaRPr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040"/>
              <a:buChar char="⚫"/>
            </a:pPr>
            <a:r>
              <a:rPr b="1" lang="en-US" sz="2400">
                <a:solidFill>
                  <a:srgbClr val="92D050"/>
                </a:solidFill>
              </a:rPr>
              <a:t>বিষয়ঃ কম্পিউটার ও তথ্য প্রযুক্তি-২</a:t>
            </a:r>
            <a:endParaRPr/>
          </a:p>
          <a:p>
            <a:pPr indent="-274320" lvl="0" marL="274320" rtl="0" algn="l">
              <a:spcBef>
                <a:spcPts val="580"/>
              </a:spcBef>
              <a:spcAft>
                <a:spcPts val="0"/>
              </a:spcAft>
              <a:buSzPts val="2040"/>
              <a:buChar char="⚫"/>
            </a:pPr>
            <a:r>
              <a:rPr b="1" lang="en-US" sz="2400">
                <a:solidFill>
                  <a:srgbClr val="92D050"/>
                </a:solidFill>
              </a:rPr>
              <a:t>শ্রেণিঃ দশম (ভোক)</a:t>
            </a:r>
            <a:endParaRPr/>
          </a:p>
          <a:p>
            <a:pPr indent="-144780" lvl="0" marL="274320" rtl="0" algn="l">
              <a:spcBef>
                <a:spcPts val="5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b="1" sz="2400">
              <a:solidFill>
                <a:srgbClr val="92D050"/>
              </a:solidFill>
            </a:endParaRPr>
          </a:p>
        </p:txBody>
      </p:sp>
      <p:pic>
        <p:nvPicPr>
          <p:cNvPr descr="Capture-1.PNG" id="115" name="Google Shape;1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48" y="3786190"/>
            <a:ext cx="4643469" cy="2714644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descr="Tarikul Pic_1.jpg" id="116" name="Google Shape;11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4414" y="3943512"/>
            <a:ext cx="2571768" cy="2700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714348" y="1486903"/>
            <a:ext cx="7143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B0F0"/>
                </a:solidFill>
                <a:latin typeface="Lucida Sans"/>
                <a:ea typeface="Lucida Sans"/>
                <a:cs typeface="Lucida Sans"/>
                <a:sym typeface="Lucida Sans"/>
              </a:rPr>
              <a:t>এই পাঠ শেষে যা জানতে পারবে-</a:t>
            </a:r>
            <a:endParaRPr b="1" sz="3200">
              <a:solidFill>
                <a:srgbClr val="00B0F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444748" y="3214686"/>
            <a:ext cx="73420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কাজের ধরন অনুযায়ী কম্পিউটারের সিস্টেমের ইউনিট গুলোর নাম বলতে পারবে।</a:t>
            </a:r>
            <a:endParaRPr b="1" sz="20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1428728" y="4000504"/>
            <a:ext cx="73581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কম্পিউটারের বিভিন্ন ডিভাইস সম্পর্কে ধারনা লাভ করতে পারবে।</a:t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785786" y="2357430"/>
            <a:ext cx="571504" cy="5000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785786" y="3286124"/>
            <a:ext cx="571504" cy="5000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785786" y="4071942"/>
            <a:ext cx="571504" cy="5000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785786" y="4786322"/>
            <a:ext cx="571504" cy="5000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2714612" y="642918"/>
            <a:ext cx="371477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92D050"/>
                </a:solidFill>
                <a:latin typeface="Lucida Sans"/>
                <a:ea typeface="Lucida Sans"/>
                <a:cs typeface="Lucida Sans"/>
                <a:sym typeface="Lucida Sans"/>
              </a:rPr>
              <a:t>শিখন ফলঃ</a:t>
            </a:r>
            <a:endParaRPr b="1" sz="4400">
              <a:solidFill>
                <a:srgbClr val="92D05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428728" y="2371547"/>
            <a:ext cx="67866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কম্পিউটারের স্পেসিফিকেশন কি ? তা বলতে পারবে।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2D05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373310" y="4786322"/>
            <a:ext cx="73420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কাজের ধরন অনুযায়ী কম্পিউটারের সিস্টেমের ইউনিট গুলোর নাম বলতে পারবে।</a:t>
            </a:r>
            <a:endParaRPr b="1" sz="20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/>
        </p:nvSpPr>
        <p:spPr>
          <a:xfrm>
            <a:off x="1071538" y="500042"/>
            <a:ext cx="7429552" cy="461665"/>
          </a:xfrm>
          <a:prstGeom prst="rect">
            <a:avLst/>
          </a:prstGeom>
          <a:gradFill>
            <a:gsLst>
              <a:gs pos="0">
                <a:srgbClr val="FFAA7A"/>
              </a:gs>
              <a:gs pos="35000">
                <a:srgbClr val="FFC4A3"/>
              </a:gs>
              <a:gs pos="100000">
                <a:srgbClr val="FFE4D6"/>
              </a:gs>
            </a:gsLst>
            <a:lin ang="16200000" scaled="0"/>
          </a:gradFill>
          <a:ln cap="flat" cmpd="sng" w="9525">
            <a:solidFill>
              <a:srgbClr val="FC803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Lucida Sans"/>
                <a:ea typeface="Lucida Sans"/>
                <a:cs typeface="Lucida Sans"/>
                <a:sym typeface="Lucida Sans"/>
              </a:rPr>
              <a:t>কম্পিউটার সিস্টেমের ইউনিট গুলো ৪ প্রকার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e22.PNG"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743" y="1357298"/>
            <a:ext cx="7213157" cy="42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uter-motherboard.jpg" id="149" name="Google Shape;1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34" y="571480"/>
            <a:ext cx="4450327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2071670" y="285728"/>
            <a:ext cx="4357718" cy="523220"/>
          </a:xfrm>
          <a:prstGeom prst="rect">
            <a:avLst/>
          </a:prstGeom>
          <a:gradFill>
            <a:gsLst>
              <a:gs pos="0">
                <a:srgbClr val="555A62"/>
              </a:gs>
              <a:gs pos="80000">
                <a:srgbClr val="717680"/>
              </a:gs>
              <a:gs pos="100000">
                <a:srgbClr val="707782"/>
              </a:gs>
            </a:gsLst>
            <a:lin ang="16200000" scaled="0"/>
          </a:gradFill>
          <a:ln cap="flat" cmpd="sng" w="9525">
            <a:solidFill>
              <a:srgbClr val="7378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B050"/>
                </a:solidFill>
                <a:latin typeface="Lucida Sans"/>
                <a:ea typeface="Lucida Sans"/>
                <a:cs typeface="Lucida Sans"/>
                <a:sym typeface="Lucida Sans"/>
              </a:rPr>
              <a:t>চিত্রটি গুলি কিসের?</a:t>
            </a:r>
            <a:endParaRPr b="1" sz="2800">
              <a:solidFill>
                <a:srgbClr val="00B05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1071538" y="2428868"/>
            <a:ext cx="2714644" cy="523220"/>
          </a:xfrm>
          <a:prstGeom prst="rect">
            <a:avLst/>
          </a:prstGeom>
          <a:gradFill>
            <a:gsLst>
              <a:gs pos="0">
                <a:schemeClr val="dk1"/>
              </a:gs>
              <a:gs pos="80000">
                <a:schemeClr val="dk1"/>
              </a:gs>
              <a:gs pos="100000">
                <a:schemeClr val="dk1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Mother Board</a:t>
            </a:r>
            <a:endParaRPr sz="2800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processor.jpg" id="152" name="Google Shape;15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3590" y="857232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5643570" y="2500306"/>
            <a:ext cx="2714644" cy="523220"/>
          </a:xfrm>
          <a:prstGeom prst="rect">
            <a:avLst/>
          </a:prstGeom>
          <a:gradFill>
            <a:gsLst>
              <a:gs pos="0">
                <a:schemeClr val="dk1"/>
              </a:gs>
              <a:gs pos="80000">
                <a:schemeClr val="dk1"/>
              </a:gs>
              <a:gs pos="100000">
                <a:schemeClr val="dk1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Processor</a:t>
            </a:r>
            <a:endParaRPr sz="2800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Hard disk Drive.jpg" id="154" name="Google Shape;15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224" y="3286124"/>
            <a:ext cx="7643866" cy="290036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/>
          <p:nvPr/>
        </p:nvSpPr>
        <p:spPr>
          <a:xfrm>
            <a:off x="3643306" y="6286520"/>
            <a:ext cx="1643074" cy="461665"/>
          </a:xfrm>
          <a:prstGeom prst="rect">
            <a:avLst/>
          </a:prstGeom>
          <a:gradFill>
            <a:gsLst>
              <a:gs pos="0">
                <a:srgbClr val="CAA30A"/>
              </a:gs>
              <a:gs pos="80000">
                <a:srgbClr val="FFD70D"/>
              </a:gs>
              <a:gs pos="100000">
                <a:srgbClr val="FFDB08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Harddisk</a:t>
            </a:r>
            <a:endParaRPr b="1" sz="1800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m.jpg" id="160" name="Google Shape;16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8" y="428604"/>
            <a:ext cx="3714776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 txBox="1"/>
          <p:nvPr/>
        </p:nvSpPr>
        <p:spPr>
          <a:xfrm>
            <a:off x="571472" y="2214554"/>
            <a:ext cx="32861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Random Access Memory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Monitor.jpg" id="162" name="Google Shape;16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9190" y="214290"/>
            <a:ext cx="3571900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/>
          <p:nvPr/>
        </p:nvSpPr>
        <p:spPr>
          <a:xfrm>
            <a:off x="6143636" y="2905780"/>
            <a:ext cx="15716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Monitor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Keyboard.jpg" id="164" name="Google Shape;16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720" y="3357562"/>
            <a:ext cx="8180854" cy="3033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/>
          <p:nvPr/>
        </p:nvSpPr>
        <p:spPr>
          <a:xfrm>
            <a:off x="3428992" y="6273249"/>
            <a:ext cx="19288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Keyboard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ssing.jpg" id="170" name="Google Shape;1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44" y="-24"/>
            <a:ext cx="4408177" cy="378301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"/>
          <p:cNvSpPr txBox="1"/>
          <p:nvPr/>
        </p:nvSpPr>
        <p:spPr>
          <a:xfrm>
            <a:off x="1714480" y="3071810"/>
            <a:ext cx="15001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Casing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power supply.jpg" id="172" name="Google Shape;17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628" y="-25"/>
            <a:ext cx="3857652" cy="3479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"/>
          <p:cNvSpPr txBox="1"/>
          <p:nvPr/>
        </p:nvSpPr>
        <p:spPr>
          <a:xfrm>
            <a:off x="5929322" y="3071810"/>
            <a:ext cx="22860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Power Supply Unit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cable.jpg" id="174" name="Google Shape;17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7819" y="3757627"/>
            <a:ext cx="3286148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 txBox="1"/>
          <p:nvPr/>
        </p:nvSpPr>
        <p:spPr>
          <a:xfrm>
            <a:off x="5643570" y="5039037"/>
            <a:ext cx="22145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Power Cable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mouse-1.jpg" id="176" name="Google Shape;17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4414" y="3776677"/>
            <a:ext cx="2657475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 txBox="1"/>
          <p:nvPr/>
        </p:nvSpPr>
        <p:spPr>
          <a:xfrm>
            <a:off x="1571604" y="5643578"/>
            <a:ext cx="20717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Mouse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quity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2021-06-08T08:56:30Z</dcterms:created>
  <dc:creator>gangni</dc:creator>
</cp:coreProperties>
</file>