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8" r:id="rId9"/>
    <p:sldId id="263" r:id="rId10"/>
    <p:sldId id="269" r:id="rId11"/>
    <p:sldId id="264" r:id="rId12"/>
    <p:sldId id="265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85D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71" autoAdjust="0"/>
  </p:normalViewPr>
  <p:slideViewPr>
    <p:cSldViewPr>
      <p:cViewPr varScale="1">
        <p:scale>
          <a:sx n="83" d="100"/>
          <a:sy n="83" d="100"/>
        </p:scale>
        <p:origin x="99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5BBB91-2D60-49AB-8B24-8422BFCBE2F7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D45F3-0866-4C65-92EE-17BA4B094F3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0435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1318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3577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94852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8261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0773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7015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9792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354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991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824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35944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45861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42638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427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3709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321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8893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jpg"/><Relationship Id="rId4" Type="http://schemas.openxmlformats.org/officeDocument/2006/relationships/image" Target="../media/image8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8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  <a:effectLst>
            <a:glow rad="101600">
              <a:schemeClr val="accent5">
                <a:satMod val="175000"/>
                <a:alpha val="40000"/>
              </a:schemeClr>
            </a:glo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852684" y="533400"/>
            <a:ext cx="4114800" cy="923330"/>
          </a:xfrm>
          <a:prstGeom prst="rect">
            <a:avLst/>
          </a:prstGeom>
          <a:noFill/>
          <a:ln>
            <a:solidFill>
              <a:srgbClr val="00B050"/>
            </a:solidFill>
          </a:ln>
          <a:effectLst>
            <a:outerShdw blurRad="225425" dist="50800" dir="5220000" algn="ctr">
              <a:srgbClr val="000000">
                <a:alpha val="33000"/>
              </a:srgbClr>
            </a:outerShdw>
          </a:effectLst>
          <a:scene3d>
            <a:camera prst="perspectiveFront" fov="3300000">
              <a:rot lat="486000" lon="19530000" rev="174000"/>
            </a:camera>
            <a:lightRig rig="harsh" dir="t">
              <a:rot lat="0" lon="0" rev="3000000"/>
            </a:lightRig>
          </a:scene3d>
          <a:sp3d extrusionH="254000" contourW="19050">
            <a:bevelT w="82550" h="44450" prst="angle"/>
            <a:bevelB w="82550" h="44450" prst="angle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" y="1990130"/>
            <a:ext cx="8939169" cy="486787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0106" y="19050"/>
            <a:ext cx="2188654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908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7531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4062007"/>
              </p:ext>
            </p:extLst>
          </p:nvPr>
        </p:nvGraphicFramePr>
        <p:xfrm>
          <a:off x="1524000" y="1397000"/>
          <a:ext cx="6096000" cy="44704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048000"/>
                <a:gridCol w="3048000"/>
              </a:tblGrid>
              <a:tr h="44704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sng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ডেবিট</a:t>
                      </a:r>
                      <a:endParaRPr lang="en-US" sz="3200" u="sng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en-US" sz="32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32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endParaRPr lang="en-US" sz="3200" u="none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en-US" sz="32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r>
                        <a:rPr lang="en-US" sz="32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u="none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endParaRPr lang="en-US" sz="3200" u="none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en-US" sz="32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r>
                        <a:rPr lang="en-US" sz="32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স্বত্ব</a:t>
                      </a:r>
                      <a:r>
                        <a:rPr lang="en-US" sz="3200" u="none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u="none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endParaRPr lang="en-US" sz="3200" u="none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en-US" sz="32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3200" u="none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u="none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endParaRPr lang="en-US" sz="3200" u="none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32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en-US" sz="32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3200" u="none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endParaRPr lang="en-US" sz="3200" u="none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200" dirty="0" smtClean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endParaRPr lang="en-US" sz="3200" u="sng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u="sng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ক্রেডিট</a:t>
                      </a:r>
                      <a:endParaRPr lang="en-US" sz="3600" u="sng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en-US" sz="36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সম্পদ</a:t>
                      </a:r>
                      <a:r>
                        <a:rPr lang="en-US" sz="36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endParaRPr lang="en-US" sz="3600" u="none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None/>
                        <a:tabLst/>
                        <a:defRPr/>
                      </a:pPr>
                      <a:r>
                        <a:rPr lang="en-US" sz="36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en-US" sz="36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দায়</a:t>
                      </a:r>
                      <a:r>
                        <a:rPr lang="en-US" sz="36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endParaRPr lang="en-US" sz="3600" u="none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en-US" sz="36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মালিকানা</a:t>
                      </a:r>
                      <a:r>
                        <a:rPr lang="en-US" sz="36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স্বত্ব</a:t>
                      </a:r>
                      <a:r>
                        <a:rPr lang="en-US" sz="3600" u="none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endParaRPr lang="en-US" sz="3600" u="none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en-US" sz="36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আয়</a:t>
                      </a:r>
                      <a:r>
                        <a:rPr lang="en-US" sz="3600" u="none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বৃদ্ধি</a:t>
                      </a:r>
                      <a:endParaRPr lang="en-US" sz="3600" u="none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600" u="none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*</a:t>
                      </a:r>
                      <a:r>
                        <a:rPr lang="en-US" sz="3600" u="none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ব্যয়</a:t>
                      </a:r>
                      <a:r>
                        <a:rPr lang="en-US" sz="3600" u="none" baseline="0" dirty="0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u="none" baseline="0" dirty="0" err="1" smtClean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হ্রাস</a:t>
                      </a:r>
                      <a:endParaRPr lang="en-US" sz="3600" u="none" dirty="0" smtClean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3600" dirty="0">
                        <a:solidFill>
                          <a:srgbClr val="FF000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43973" y="533400"/>
            <a:ext cx="6380827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ডেবিট-ক্রেডিট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নির্ণয়ের</a:t>
            </a:r>
            <a:r>
              <a:rPr lang="en-US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সারসংক্ষেপ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218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" y="0"/>
            <a:ext cx="9144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76200">
            <a:solidFill>
              <a:srgbClr val="0070C0"/>
            </a:solidFill>
            <a:prstDash val="sys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714500" y="1023498"/>
            <a:ext cx="5791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একক 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66900" y="2349690"/>
            <a:ext cx="5486400" cy="923330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</a:t>
            </a:r>
            <a:r>
              <a:rPr lang="bn-BD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া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5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9" name="6-Point Star 8"/>
          <p:cNvSpPr/>
          <p:nvPr/>
        </p:nvSpPr>
        <p:spPr>
          <a:xfrm>
            <a:off x="1859280" y="3269210"/>
            <a:ext cx="5486400" cy="2872770"/>
          </a:xfrm>
          <a:prstGeom prst="star6">
            <a:avLst/>
          </a:prstGeom>
          <a:solidFill>
            <a:srgbClr val="FFC00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৫মিনিট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1884" y="0"/>
            <a:ext cx="3145916" cy="2353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795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 pattern="rectang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repeatCount="indefinite" fill="hold" grpId="0" nodeType="clickEffect">
                                  <p:stCondLst>
                                    <p:cond delay="10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lowchart: Alternate Process 2"/>
          <p:cNvSpPr/>
          <p:nvPr/>
        </p:nvSpPr>
        <p:spPr>
          <a:xfrm>
            <a:off x="1676400" y="228600"/>
            <a:ext cx="5562600" cy="1219200"/>
          </a:xfrm>
          <a:prstGeom prst="flowChartAlternateProcess">
            <a:avLst/>
          </a:prstGeom>
          <a:solidFill>
            <a:srgbClr val="92D050"/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কাজ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2209800"/>
            <a:ext cx="7086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,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দায়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3200" dirty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নামের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তালিকা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প্রস্তুত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Flowchart: Magnetic Disk 4"/>
          <p:cNvSpPr/>
          <p:nvPr/>
        </p:nvSpPr>
        <p:spPr>
          <a:xfrm>
            <a:off x="2362200" y="4038600"/>
            <a:ext cx="5181600" cy="2438400"/>
          </a:xfrm>
          <a:prstGeom prst="flowChartMagneticDisk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সময় 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০৮মিনিট</a:t>
            </a:r>
            <a:endParaRPr lang="en-US" sz="54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28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accent4">
                <a:lumMod val="75000"/>
              </a:schemeClr>
            </a:solidFill>
            <a:prstDash val="dash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Flowchart: Data 2"/>
          <p:cNvSpPr/>
          <p:nvPr/>
        </p:nvSpPr>
        <p:spPr>
          <a:xfrm>
            <a:off x="1905000" y="228600"/>
            <a:ext cx="4953000" cy="2057400"/>
          </a:xfrm>
          <a:prstGeom prst="flowChartInputOutput">
            <a:avLst/>
          </a:prstGeom>
          <a:solidFill>
            <a:srgbClr val="FFFF00"/>
          </a:solidFill>
          <a:ln>
            <a:solidFill>
              <a:srgbClr val="FF0000"/>
            </a:solidFill>
            <a:prstDash val="lgDashDotDot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2667000"/>
            <a:ext cx="6905625" cy="3810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55346" y="0"/>
            <a:ext cx="2188654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36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14288" y="-72003"/>
            <a:ext cx="9144000" cy="6858000"/>
          </a:xfrm>
          <a:prstGeom prst="rect">
            <a:avLst/>
          </a:prstGeom>
          <a:noFill/>
          <a:ln w="76200" cap="rnd" cmpd="tri">
            <a:solidFill>
              <a:schemeClr val="tx1"/>
            </a:solidFill>
            <a:prstDash val="sysDash"/>
          </a:ln>
          <a:effectLst>
            <a:outerShdw blurRad="177800" dist="101600" dir="6600000" algn="ctr" rotWithShape="0">
              <a:srgbClr val="000000">
                <a:alpha val="50980"/>
              </a:srgbClr>
            </a:outerShdw>
          </a:effectLst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0" y="554205"/>
            <a:ext cx="4343400" cy="1015663"/>
          </a:xfrm>
          <a:prstGeom prst="rect">
            <a:avLst/>
          </a:prstGeom>
          <a:noFill/>
          <a:ln w="3175" cap="sq" cmpd="dbl">
            <a:solidFill>
              <a:srgbClr val="FF0000"/>
            </a:solidFill>
            <a:bevel/>
          </a:ln>
          <a:effectLst>
            <a:outerShdw blurRad="50800" dist="50800" dir="5400000" algn="ctr" rotWithShape="0">
              <a:srgbClr val="000000">
                <a:alpha val="86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812" y="3657600"/>
            <a:ext cx="7543800" cy="138499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2800" dirty="0" smtClean="0"/>
              <a:t>                </a:t>
            </a:r>
            <a:r>
              <a:rPr lang="bn-BD" sz="2800" b="1" i="1" dirty="0" smtClean="0">
                <a:solidFill>
                  <a:srgbClr val="FF0000"/>
                </a:solidFill>
              </a:rPr>
              <a:t>উত্তম কুমার দাস</a:t>
            </a:r>
          </a:p>
          <a:p>
            <a:r>
              <a:rPr lang="bn-BD" sz="2800" b="1" i="1" dirty="0" smtClean="0">
                <a:solidFill>
                  <a:srgbClr val="FF0000"/>
                </a:solidFill>
              </a:rPr>
              <a:t>                 সহকারি শিক্ষক</a:t>
            </a:r>
          </a:p>
          <a:p>
            <a:r>
              <a:rPr lang="bn-BD" sz="2800" b="1" i="1" dirty="0" smtClean="0">
                <a:solidFill>
                  <a:srgbClr val="FF0000"/>
                </a:solidFill>
              </a:rPr>
              <a:t>              ডি এন হাই স্কুল, চাঁদপুর</a:t>
            </a:r>
            <a:r>
              <a:rPr lang="bn-BD" sz="2800" dirty="0" smtClean="0">
                <a:solidFill>
                  <a:srgbClr val="FF0000"/>
                </a:solidFill>
              </a:rPr>
              <a:t>। 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5801" y="1569494"/>
            <a:ext cx="2545799" cy="2088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41058" y="-37713"/>
            <a:ext cx="2188654" cy="1786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872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706"/>
            <a:ext cx="9144000" cy="6827294"/>
          </a:xfrm>
          <a:prstGeom prst="rect">
            <a:avLst/>
          </a:prstGeom>
          <a:noFill/>
          <a:ln w="76200" cmpd="sng">
            <a:solidFill>
              <a:srgbClr val="0070C0"/>
            </a:solidFill>
            <a:prstDash val="lgDash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38300" y="548185"/>
            <a:ext cx="5943600" cy="1292662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6000" b="1" dirty="0">
              <a:solidFill>
                <a:schemeClr val="bg2">
                  <a:lumMod val="2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981200"/>
            <a:ext cx="8305800" cy="4524315"/>
          </a:xfrm>
          <a:prstGeom prst="rect">
            <a:avLst/>
          </a:prstGeom>
          <a:solidFill>
            <a:schemeClr val="bg1"/>
          </a:solidFill>
          <a:ln w="762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endParaRPr lang="bn-BD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বিষয়ঃ হিসাব বিজ্ঞান</a:t>
            </a:r>
          </a:p>
          <a:p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শ্রেণিঃ নবম</a:t>
            </a:r>
          </a:p>
          <a:p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পঞ্চম 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অধ্যায়     </a:t>
            </a:r>
          </a:p>
          <a:p>
            <a:r>
              <a:rPr lang="en-US" sz="5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৪৫ </a:t>
            </a:r>
            <a:r>
              <a:rPr lang="en-US" sz="5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bn-BD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54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 descr="E:\ICT T.T.C FINAL Content Mafiz sir\accontin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2362200"/>
            <a:ext cx="2438400" cy="3124200"/>
          </a:xfrm>
          <a:prstGeom prst="rect">
            <a:avLst/>
          </a:prstGeom>
          <a:noFill/>
          <a:ln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967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uiExpand="1" build="allAtOnce" animBg="1"/>
      <p:bldP spid="5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pattFill prst="smConfetti">
            <a:fgClr>
              <a:srgbClr val="FFFFFF">
                <a:shade val="85000"/>
              </a:srgbClr>
            </a:fgClr>
            <a:bgClr>
              <a:schemeClr val="bg1"/>
            </a:bgClr>
          </a:pattFill>
          <a:ln w="76200" cap="rnd" cmpd="thickThin">
            <a:solidFill>
              <a:srgbClr val="0070C0"/>
            </a:solidFill>
            <a:prstDash val="lgDashDotDot"/>
            <a:bevel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Round Diagonal Corner Rectangle 5"/>
          <p:cNvSpPr/>
          <p:nvPr/>
        </p:nvSpPr>
        <p:spPr>
          <a:xfrm>
            <a:off x="1981200" y="228600"/>
            <a:ext cx="4876800" cy="914400"/>
          </a:xfrm>
          <a:prstGeom prst="round2DiagRect">
            <a:avLst/>
          </a:prstGeom>
          <a:blipFill>
            <a:blip r:embed="rId2"/>
            <a:tile tx="0" ty="0" sx="100000" sy="100000" flip="none" algn="tl"/>
          </a:blip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 কিছু ছবি দেখি</a:t>
            </a:r>
            <a:endParaRPr lang="en-US" sz="4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0" y="1752600"/>
            <a:ext cx="28575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785" y="1752600"/>
            <a:ext cx="3505200" cy="25908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5562600" y="4800600"/>
            <a:ext cx="2590800" cy="646331"/>
          </a:xfrm>
          <a:prstGeom prst="rect">
            <a:avLst/>
          </a:prstGeom>
          <a:solidFill>
            <a:srgbClr val="FF0000"/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হিসাব নিকাশ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71550" y="4899715"/>
            <a:ext cx="2590800" cy="646331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বাজার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017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220200" cy="6858000"/>
          </a:xfrm>
          <a:prstGeom prst="rect">
            <a:avLst/>
          </a:prstGeom>
          <a:noFill/>
          <a:ln w="57150">
            <a:solidFill>
              <a:schemeClr val="accent2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45933" y="442373"/>
            <a:ext cx="545213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এসো একটি ভিডিও দেখি</a:t>
            </a:r>
            <a:endParaRPr lang="en-US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249617" y="2967335"/>
            <a:ext cx="6644768" cy="923330"/>
          </a:xfrm>
          <a:prstGeom prst="rect">
            <a:avLst/>
          </a:prstGeom>
          <a:noFill/>
          <a:ln>
            <a:noFill/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00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ভিডিও থেকে কী বুঝতে পারলে</a:t>
            </a:r>
            <a:endParaRPr lang="en-US" sz="54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00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4343400"/>
            <a:ext cx="342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হিসাব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7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3504134"/>
              </p:ext>
            </p:extLst>
          </p:nvPr>
        </p:nvGraphicFramePr>
        <p:xfrm>
          <a:off x="3276600" y="1600200"/>
          <a:ext cx="23876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5" name="Packager Shell Object" showAsIcon="1" r:id="rId3" imgW="2388240" imgH="685800" progId="Package">
                  <p:embed/>
                </p:oleObj>
              </mc:Choice>
              <mc:Fallback>
                <p:oleObj name="Packager Shell Object" showAsIcon="1" r:id="rId3" imgW="2388240" imgH="685800" progId="Package">
                  <p:embed/>
                  <p:pic>
                    <p:nvPicPr>
                      <p:cNvPr id="0" name="Picture 5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1600200"/>
                        <a:ext cx="2387600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990600" y="5257800"/>
            <a:ext cx="52578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/>
              <a:t>হিসাব বিজ্ঞানের জনক লুকা প্যাসিওলি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7930" y="5112841"/>
            <a:ext cx="2324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3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991600" cy="67056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3800" y="-609600"/>
            <a:ext cx="2187575" cy="1788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32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openDmnd">
          <a:fgClr>
            <a:schemeClr val="bg1"/>
          </a:fgClr>
          <a:bgClr>
            <a:schemeClr val="accent5">
              <a:lumMod val="20000"/>
              <a:lumOff val="8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436728"/>
            <a:ext cx="2819400" cy="923330"/>
          </a:xfrm>
          <a:prstGeom prst="rect">
            <a:avLst/>
          </a:prstGeom>
          <a:noFill/>
          <a:ln w="7620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ot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28600" y="1676400"/>
            <a:ext cx="8610600" cy="495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সমীকরণ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হিসাবের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দুতরফা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দাখিলা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পদ্ধতি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অনুযায়ী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সংশ্লিষ্ট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লিপিবদ্ধ</a:t>
            </a:r>
            <a:r>
              <a:rPr lang="en-US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3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 ।</a:t>
            </a:r>
          </a:p>
          <a:p>
            <a:pPr>
              <a:lnSpc>
                <a:spcPct val="150000"/>
              </a:lnSpc>
            </a:pP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388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76200"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62000" y="1219200"/>
            <a:ext cx="79248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হিসাবঃ-</a:t>
            </a:r>
          </a:p>
          <a:p>
            <a:r>
              <a:rPr lang="en-US" sz="4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হিসাব হচ্ছে এমন একটি ছক বা ‍বিবরণী যেখানে প্রতিষ্ঠানের প্রতিটি খাতের পরিবর্তন ও অবস্থা প্রকাশিত হয়।যেমনঃ-নগদানহিসাব,ব্যাংক হিসাব, আসবাবপত্র হিসাব ইত্যাদি।</a:t>
            </a:r>
          </a:p>
        </p:txBody>
      </p:sp>
    </p:spTree>
    <p:extLst>
      <p:ext uri="{BB962C8B-B14F-4D97-AF65-F5344CB8AC3E}">
        <p14:creationId xmlns:p14="http://schemas.microsoft.com/office/powerpoint/2010/main" val="1124089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1000" y="336224"/>
            <a:ext cx="8382000" cy="156966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  <a:prstDash val="lgDashDot"/>
          </a:ln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শ্রেণিবিভাগঃ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সমীকরণ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(A=L+E)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বিশ্লেষণের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মাধ্যমে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হিসাবের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শ্রেণিবিভাগ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খুব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সহজেই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নির্ণয়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764" y="2057400"/>
            <a:ext cx="943117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3000" y="2057400"/>
            <a:ext cx="4572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58688" y="2088631"/>
            <a:ext cx="734136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দায়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703252" y="2065577"/>
            <a:ext cx="6131115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76274" y="2057399"/>
            <a:ext cx="542214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9883" y="2839676"/>
            <a:ext cx="943117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সম্পদ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218915" y="2833989"/>
            <a:ext cx="457200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74326" y="2833988"/>
            <a:ext cx="718498" cy="584775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দায়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49546" y="2833987"/>
            <a:ext cx="542214" cy="584775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itchFamily="2" charset="0"/>
                <a:cs typeface="NikoshBAN" pitchFamily="2" charset="0"/>
              </a:rPr>
              <a:t>+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703252" y="2809108"/>
            <a:ext cx="6131115" cy="523220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মালিকের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মূলধন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আনয়ন+আয়-ব্যয়-মালিকের</a:t>
            </a:r>
            <a:r>
              <a:rPr lang="en-US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উত্তোলন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764" y="3962400"/>
            <a:ext cx="8749636" cy="1754326"/>
          </a:xfrm>
          <a:prstGeom prst="rect">
            <a:avLst/>
          </a:prstGeom>
          <a:solidFill>
            <a:srgbClr val="FF0000"/>
          </a:solidFill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সমীকরণটি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লক্ষ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যায়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হিসাব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পাঁচ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১।সম্পদ  ২।দায়   ৩।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মালিকানা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স্বত্ব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৪।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রেভিনিউ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আয়</a:t>
            </a:r>
            <a:r>
              <a:rPr lang="en-US" sz="36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৫। </a:t>
            </a:r>
            <a:r>
              <a:rPr lang="en-US" sz="36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ব্যয়</a:t>
            </a:r>
            <a:endParaRPr lang="en-US" sz="36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554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 tmFilter="0,0; .5, 1; 1, 1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  <p:bldP spid="11" grpId="0"/>
      <p:bldP spid="12" grpId="0" animBg="1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 animBg="1"/>
      <p:bldP spid="21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675</TotalTime>
  <Words>230</Words>
  <Application>Microsoft Office PowerPoint</Application>
  <PresentationFormat>On-screen Show (4:3)</PresentationFormat>
  <Paragraphs>58</Paragraphs>
  <Slides>13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Arial</vt:lpstr>
      <vt:lpstr>Calibri</vt:lpstr>
      <vt:lpstr>NikoshBAN</vt:lpstr>
      <vt:lpstr>Trebuchet MS</vt:lpstr>
      <vt:lpstr>Vrinda</vt:lpstr>
      <vt:lpstr>Wingdings</vt:lpstr>
      <vt:lpstr>Wingdings 3</vt:lpstr>
      <vt:lpstr>Facet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Lotus</dc:creator>
  <cp:lastModifiedBy>U</cp:lastModifiedBy>
  <cp:revision>121</cp:revision>
  <dcterms:created xsi:type="dcterms:W3CDTF">2006-08-16T00:00:00Z</dcterms:created>
  <dcterms:modified xsi:type="dcterms:W3CDTF">2021-06-17T18:30:27Z</dcterms:modified>
</cp:coreProperties>
</file>