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3AFEE-E450-499D-80B6-2AF69E1D6F2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92179-DA9F-49B3-8949-729865A7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7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1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D24C8-B0F6-4F9D-A041-967A5303642C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9EA0-E113-42F5-AA5B-8163A44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3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metmuseum.org/toah/ht/02/wam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biblestudytools.com/bible-stories/adam-and-eve-in-the-garden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670" y="1688524"/>
            <a:ext cx="8717973" cy="124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/>
          <p:cNvGrpSpPr/>
          <p:nvPr/>
        </p:nvGrpSpPr>
        <p:grpSpPr>
          <a:xfrm>
            <a:off x="-1171620" y="1490937"/>
            <a:ext cx="1322288" cy="3626410"/>
            <a:chOff x="6202427" y="807396"/>
            <a:chExt cx="1763051" cy="4835213"/>
          </a:xfrm>
        </p:grpSpPr>
        <p:grpSp>
          <p:nvGrpSpPr>
            <p:cNvPr id="27" name="Group 26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solidFill>
                  <a:srgbClr val="FF0000"/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26" name="Rounded Rectangle 25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ounded Rectangle 28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882753" y="1486699"/>
            <a:ext cx="1322288" cy="3626410"/>
            <a:chOff x="6202427" y="807396"/>
            <a:chExt cx="1763051" cy="4835213"/>
          </a:xfrm>
          <a:solidFill>
            <a:srgbClr val="00B0F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55" name="Rounded Rectangle 54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2652689" y="1478623"/>
            <a:ext cx="1322288" cy="3626410"/>
            <a:chOff x="6202427" y="807396"/>
            <a:chExt cx="1763051" cy="4835213"/>
          </a:xfrm>
          <a:solidFill>
            <a:srgbClr val="002060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74" name="Rounded Rectangle 73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3479610" y="1485756"/>
            <a:ext cx="1322288" cy="3626410"/>
            <a:chOff x="6202427" y="807396"/>
            <a:chExt cx="1763051" cy="4835213"/>
          </a:xfrm>
          <a:solidFill>
            <a:srgbClr val="0070C0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93" name="Rounded Rectangle 92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Rounded Rectangle 90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387205" y="1485756"/>
            <a:ext cx="1322288" cy="3626410"/>
            <a:chOff x="6202427" y="807396"/>
            <a:chExt cx="1763051" cy="4835213"/>
          </a:xfrm>
          <a:solidFill>
            <a:srgbClr val="00B05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111" name="Group 110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12" name="Rounded Rectangle 111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8985720">
              <a:off x="6629308" y="4537602"/>
              <a:ext cx="923760" cy="889622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06582" y="4002344"/>
            <a:ext cx="230802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/>
              </a:rPr>
              <a:t>জীবন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দাস</a:t>
            </a:r>
            <a:endParaRPr lang="en-US" b="1" dirty="0">
              <a:latin typeface="NikoshBAN"/>
            </a:endParaRPr>
          </a:p>
          <a:p>
            <a:pPr algn="just"/>
            <a:r>
              <a:rPr lang="en-US" sz="1350" dirty="0" err="1">
                <a:latin typeface="NikoshBAN"/>
              </a:rPr>
              <a:t>সহকারী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শিক্ষক</a:t>
            </a:r>
            <a:r>
              <a:rPr lang="en-US" sz="1350" dirty="0">
                <a:latin typeface="NikoshBAN"/>
              </a:rPr>
              <a:t> (</a:t>
            </a:r>
            <a:r>
              <a:rPr lang="en-US" sz="1350" dirty="0" err="1">
                <a:latin typeface="NikoshBAN"/>
              </a:rPr>
              <a:t>জীব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বিজ্ঞান</a:t>
            </a:r>
            <a:r>
              <a:rPr lang="en-US" sz="1350" dirty="0">
                <a:latin typeface="NikoshBAN"/>
              </a:rPr>
              <a:t>)</a:t>
            </a:r>
          </a:p>
          <a:p>
            <a:r>
              <a:rPr lang="en-US" sz="1350" dirty="0" err="1">
                <a:latin typeface="NikoshBAN"/>
              </a:rPr>
              <a:t>বি.এস.সি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মাধ্যমিক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বিদ্যালয়</a:t>
            </a:r>
            <a:r>
              <a:rPr lang="en-US" sz="1350" dirty="0">
                <a:latin typeface="NikoshBAN"/>
              </a:rPr>
              <a:t>,</a:t>
            </a:r>
          </a:p>
          <a:p>
            <a:r>
              <a:rPr lang="en-US" sz="1350" dirty="0" err="1">
                <a:latin typeface="NikoshBAN"/>
              </a:rPr>
              <a:t>বারাকপুর,বাগেরহাট</a:t>
            </a:r>
            <a:r>
              <a:rPr lang="en-US" dirty="0">
                <a:latin typeface="NikoshBAN"/>
              </a:rPr>
              <a:t>।</a:t>
            </a:r>
          </a:p>
          <a:p>
            <a:r>
              <a:rPr lang="en-US" sz="135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F20-92E6-49ED-8C60-1F71563B735C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95143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1.48148E-6 L 0.89518 -0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3.7037E-7 L 0.84505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13 0.00185 L 0.80117 -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104 -0.00556 L 0.7668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6"/>
            <a:ext cx="4392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... খ্রিস্টপূর্ব ৩৫০০ হতে খ্রিস্টপূর্ব ৩০০০ অব্দের মধ্যে 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মেসোপটেমিয়ায়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অতি উন্নত এক 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উন্মেষ ঘটেছিল।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থেকে প্রায় ছয় হাজার বছর আগে পশ্চিম এশিয়ার টাইগ্রিস (দজলা) ও ইউফ্রেটিস (ফোরাত) নদীর মাঝখানের উর্বর ভূমিতে মেসোপটেমীয় সভ্যতা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Mesopotamian Civilization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গড়ে উঠে।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87846" y="404664"/>
            <a:ext cx="3637582" cy="5845046"/>
            <a:chOff x="5187846" y="404664"/>
            <a:chExt cx="3637582" cy="58450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46" y="3801438"/>
              <a:ext cx="3637582" cy="24482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46" y="404664"/>
              <a:ext cx="3633537" cy="3396774"/>
            </a:xfrm>
            <a:prstGeom prst="rect">
              <a:avLst/>
            </a:prstGeom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9AAF-03FA-4E5E-8C05-03C5D144992E}" type="datetime1">
              <a:rPr lang="en-US" smtClean="0"/>
              <a:t>6/18/2021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সভ্যতাকে গ্রিকরা মেসোপটেমিয়া সভ্যতা নাম দিয়েছে। আক্ষরিক অর্থে ‘মেসো’ অর্থ মধ্যবর্তী এবং ‘পটাম’ অর্থ নদী। অর্থাৎ দুই নদীর মধ্যবর্তী অঞ্চল।</a:t>
            </a: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সুমেরীয়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ব্যবিলনীয়, অ্যাসিরীয় ও ক্যালডীয় সভ্যতা ছিল মেসোপটেমিয়ার প্রধান চারটি সভ্যতা। এর মধ্যে সুমেরীয় সভ্যতা সবচেয়ে প্রাচীন। তাই সুমেরীয়দের মেসোপটেমিয়া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স্রষ্টা মনে করা হয়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/>
              <a:t>মেসোপটেমিয়া</a:t>
            </a:r>
            <a:r>
              <a:rPr lang="en-US" sz="3200" b="1" dirty="0"/>
              <a:t> </a:t>
            </a:r>
            <a:r>
              <a:rPr lang="en-US" sz="3200" b="1" dirty="0" err="1"/>
              <a:t>কিছ</a:t>
            </a:r>
            <a:r>
              <a:rPr lang="en-US" sz="3200" b="1" dirty="0"/>
              <a:t> </a:t>
            </a:r>
            <a:r>
              <a:rPr lang="en-US" sz="3200" b="1" dirty="0" err="1"/>
              <a:t>কথা</a:t>
            </a:r>
            <a:r>
              <a:rPr lang="as-IN" sz="3200" b="1" dirty="0"/>
              <a:t> 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E4E3-8472-4CE1-9DC9-F5CAE4EB4E39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6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 সভ্যতা এর অবস্থান</a:t>
            </a:r>
          </a:p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 সভ্যতা আরব মরুভূমির উত্তরে অবস্থিত অর্ধচন্দ্রকার উর্বর ভূমির অন্তর্গত। অঞ্চলটি উর্বর অর্ধচন্দ্র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Fertile Crescent)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নামেও পরিচিত।</a:t>
            </a:r>
          </a:p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মেসোপটেমিয়ার উত্তরাংশের নাম ছিল অ্যাসিরিয়া ও দক্ষিণাংশের নাম ব্যাবিলন। কেউ কেউ মনে করেন, বাইবেলে উল্লিখিত ‘গার্ডেন অব ইডেন’ ইউফ্রেটিস ও টাইগ্রিস নদীর মধ্যবর্তী অঞ্চলে অবস্থিত। বাইবলের বর্ণনা মতে,  ‘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গার্ডেন অব ইডেন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’ই ছিল পৃথিবীর প্রথম পুরুষ (অ্যাডাম) ও মহিলা (ইভ) এর আবাসভূমি।</a:t>
            </a: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104456" cy="3600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8750-4E3B-4DBB-82BE-E00E97DAE63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0182" y="1415029"/>
            <a:ext cx="6562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সুমেরীয়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8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76674"/>
            <a:ext cx="8069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সভ্যতাগুলি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180" y="2204866"/>
            <a:ext cx="691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সুমেরুয়ী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74" y="2774008"/>
            <a:ext cx="3382123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49" y="4380615"/>
            <a:ext cx="3385646" cy="18118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3469" y="3222236"/>
            <a:ext cx="313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পদ্ধতিকিউনিফর্ম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4078" y="505696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D346-9B24-4D35-BA16-F08C58816A06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0670" y="6404393"/>
            <a:ext cx="2927474" cy="365125"/>
          </a:xfrm>
        </p:spPr>
        <p:txBody>
          <a:bodyPr/>
          <a:lstStyle/>
          <a:p>
            <a:r>
              <a:rPr lang="en-US" dirty="0" err="1" smtClean="0"/>
              <a:t>Gibo</a:t>
            </a:r>
            <a:r>
              <a:rPr lang="en-US" dirty="0" smtClean="0"/>
              <a:t> Das. Assistant Teacher, B.S.C  High School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4" y="1268762"/>
            <a:ext cx="38453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>
              <a:solidFill>
                <a:srgbClr val="00808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জিগুরাত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87" y="1428185"/>
            <a:ext cx="4661915" cy="274412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CED-25E7-4B44-9764-8B088F4FE39D}" type="datetime1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520" y="844157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A61-5061-4E40-B2B3-B658FAE484E9}" type="datetime1">
              <a:rPr lang="en-US" sz="1400"/>
              <a:t>6/18/2021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Gibo Das. Assistant Teacher, B.S.C  High School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z="1400"/>
              <a:t>15</a:t>
            </a:fld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450064" y="1682319"/>
            <a:ext cx="5058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সভ্যতায় ব্যাবিলনীয়দের সবচেয়ে বড় অবদান হল আইন প্রণয়ন ও সংকলন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72" y="4424364"/>
            <a:ext cx="2162175" cy="2114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5770" y="2970636"/>
            <a:ext cx="2895600" cy="1654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44" y="1243099"/>
            <a:ext cx="2895600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16" y="3318173"/>
            <a:ext cx="459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চিত্রশিল্প ও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রচিত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5753" y="4558806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জ্যোতির্বিদ্যার উন্নয়ন ঘটিয়ে চাঁদ পর্যবেক্ষণের জন্য ব্যাবিলনে পঞ্জিকা তৈরি করা হয়েছিল।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63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8488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এশেরীয়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8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359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এশেরীয়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AB6B-B989-4BDD-A882-3FB4CE2C605E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74073"/>
            <a:ext cx="3305120" cy="2180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37159"/>
            <a:ext cx="3276364" cy="2636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556" y="1988842"/>
            <a:ext cx="4212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এরা সর্বপ্রথম লোহার তৈরি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79" y="343712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গোলন্দাজ বাহিনী গঠন করে। যুগের বিচারে এদের সৈন্যবাহিনী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ছিল আধুনিক।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ইতিহাসে আসিরীয় পরিচয় সামরিক রাষ্ট্র হিসেবে।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9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ক্যালডীয়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8CF3-FD6A-43F6-9BF1-6F04FAD729C4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1087291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ক্যালডীয়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662" y="2999484"/>
            <a:ext cx="3787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ক্যালডীয়রা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সপ্তাহকে সাত দিন এবং  দিনরাত্রিকে ২৪ ঘন্টায় ভাগ করেন। এ যুগে জ্যোতির্বিদগণ ১২টি নক্ষত্রপুঞ্জের সন্ধান পান এবং এ থেকে ১২টি রাশিচক্রের সৃষ্টি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353" y="207643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2400" b="1" dirty="0"/>
              <a:t>ব্যাবিলনের শূন্যোদ্যান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2250314"/>
            <a:ext cx="4299789" cy="25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980730"/>
            <a:ext cx="5112568" cy="16900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224" rIns="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সভ্যতাগুলোর মধ্যে অ্যাসেরীয়রা ছিল সামরিক জাতি। তারা তাদের সাম্রাজ্য মিশর পর্যন্ত বিস্তৃত করেছিল।</a:t>
            </a:r>
            <a:endParaRPr lang="en-US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0050-6511-4E8A-AABE-3D587FA8E307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76674"/>
            <a:ext cx="62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altLang="en-US" sz="3600" b="1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সভ্যতার </a:t>
            </a:r>
            <a:r>
              <a:rPr lang="bn-IN" altLang="en-US" sz="3600" b="1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altLang="en-US" sz="3600" b="1" dirty="0">
              <a:solidFill>
                <a:srgbClr val="1111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94" y="980728"/>
            <a:ext cx="3211335" cy="1773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82" y="4499948"/>
            <a:ext cx="3207847" cy="1862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91" y="2868751"/>
            <a:ext cx="3214836" cy="1720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868751"/>
            <a:ext cx="4906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মেসোপটেমিয়ার নগর রাষ্ট্রগুলোর সাথে মিশরীয় ও সিন্ধু সভ্যতার বাণিজ্যিক সম্পর্ক গড়ে ওঠে।</a:t>
            </a:r>
            <a:endParaRPr lang="en-US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589736"/>
            <a:ext cx="5030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প্রথম নগররাষ্ট্র 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উরুক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সুমেরীয় সভ্যতার প্রধান শহর। সুমেরীয়রা সিন্ধু সভ্যতাকে মেলুহা 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Meluha</a:t>
            </a:r>
            <a:r>
              <a:rPr lang="en-US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alt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ডাকত।</a:t>
            </a:r>
            <a:endParaRPr lang="en-US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0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762E-D1C6-416D-96F4-9E0DF4742F31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1600" y="1988842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প্রাচীন সাহিত্যকর্ম </a:t>
            </a: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গিলগামেশ</a:t>
            </a: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সভ্যতার</a:t>
            </a: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92080" y="1335768"/>
            <a:ext cx="3252986" cy="3823173"/>
            <a:chOff x="5238150" y="692696"/>
            <a:chExt cx="3252986" cy="38231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150" y="692696"/>
              <a:ext cx="3252986" cy="1609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150" y="2258444"/>
              <a:ext cx="3252986" cy="2257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7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7004" y="152744"/>
            <a:ext cx="79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5493066"/>
            <a:ext cx="480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624713" y="5493065"/>
            <a:ext cx="221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3700" y="5931345"/>
            <a:ext cx="459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84255" y="594147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1" y="686798"/>
            <a:ext cx="4016503" cy="2526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03" y="686798"/>
            <a:ext cx="4876800" cy="2526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02" y="3199687"/>
            <a:ext cx="4888570" cy="2283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" y="3212976"/>
            <a:ext cx="4016504" cy="226995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BC08-4162-49E5-A56B-0EF5AE404F8F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563" y="177933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কিউনিফর্ম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 পদ্ধতি আবিষ্কার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2809-D920-4CE7-B709-6490950C95E2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34" y="1637341"/>
            <a:ext cx="3120219" cy="2133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34" y="3972396"/>
            <a:ext cx="3120219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47891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0466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 সভ্যতার অবদানগুলোর মধ্যে অন্যতম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6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4BB8-B0E3-450D-AB4B-A951C64E60AC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130099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96857" y="3801807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কৃষি ব্যবস্থা </a:t>
            </a:r>
          </a:p>
          <a:p>
            <a:pPr algn="just"/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2" y="424414"/>
            <a:ext cx="4601551" cy="2573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28" y="3144543"/>
            <a:ext cx="4777691" cy="20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দলীয়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2405"/>
            <a:ext cx="8136904" cy="3746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499" y="515719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B316-124A-4487-8F8D-F11CAFE26218}" type="datetime1">
              <a:rPr lang="en-US" smtClean="0"/>
              <a:t>6/18/2021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598" y="609600"/>
            <a:ext cx="8282882" cy="587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7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1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98134"/>
            <a:ext cx="5760640" cy="3283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701900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7008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C9D8-4DB8-4640-BCAC-90A7DB0B1DF6}" type="datetime1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মেসোপটেমীয়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মন্দিরকে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0" y="1844030"/>
            <a:ext cx="6522934" cy="3717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5676" y="566882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জিগুরাত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19A3-751D-4270-9A9F-DF327FAC1178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02747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72" y="443432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326631"/>
            <a:ext cx="8064896" cy="30384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E30-33DC-425F-B8EA-0356111AFED2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670" y="1688524"/>
            <a:ext cx="8717973" cy="124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/>
          <p:cNvGrpSpPr/>
          <p:nvPr/>
        </p:nvGrpSpPr>
        <p:grpSpPr>
          <a:xfrm>
            <a:off x="-1171620" y="1490937"/>
            <a:ext cx="1322288" cy="3626410"/>
            <a:chOff x="6202427" y="807396"/>
            <a:chExt cx="1763051" cy="4835213"/>
          </a:xfrm>
        </p:grpSpPr>
        <p:grpSp>
          <p:nvGrpSpPr>
            <p:cNvPr id="27" name="Group 26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solidFill>
                  <a:srgbClr val="FF0000"/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26" name="Rounded Rectangle 25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ounded Rectangle 28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882753" y="1486699"/>
            <a:ext cx="1322288" cy="3626410"/>
            <a:chOff x="6202427" y="807396"/>
            <a:chExt cx="1763051" cy="4835213"/>
          </a:xfrm>
          <a:solidFill>
            <a:srgbClr val="00B0F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55" name="Rounded Rectangle 54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2652689" y="1478623"/>
            <a:ext cx="1322288" cy="3626410"/>
            <a:chOff x="6202427" y="807396"/>
            <a:chExt cx="1763051" cy="4835213"/>
          </a:xfrm>
          <a:solidFill>
            <a:srgbClr val="002060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74" name="Rounded Rectangle 73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3479610" y="1485756"/>
            <a:ext cx="1322288" cy="3626410"/>
            <a:chOff x="6202427" y="807396"/>
            <a:chExt cx="1763051" cy="4835213"/>
          </a:xfrm>
          <a:solidFill>
            <a:srgbClr val="0070C0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93" name="Rounded Rectangle 92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Rounded Rectangle 90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387205" y="1485756"/>
            <a:ext cx="1322288" cy="3626410"/>
            <a:chOff x="6202427" y="807396"/>
            <a:chExt cx="1763051" cy="4835213"/>
          </a:xfrm>
          <a:solidFill>
            <a:srgbClr val="00B05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111" name="Group 110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12" name="Rounded Rectangle 111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8985720">
              <a:off x="6629308" y="4537602"/>
              <a:ext cx="923760" cy="889622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D605-37AF-47D8-8819-C3329D4FCC6D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95143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1.48148E-6 L 0.89518 -0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3.7037E-7 L 0.84505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13 0.00185 L 0.80117 -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104 -0.00556 L 0.7668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548683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79678"/>
            <a:ext cx="4608512" cy="50016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806-BB3F-4483-ABF3-343EA998FA25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2780756" cy="361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1143428"/>
            <a:ext cx="4968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>
              <a:solidFill>
                <a:srgbClr val="00808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৪ ও ৫ </a:t>
            </a:r>
          </a:p>
          <a:p>
            <a:pPr algn="ctr"/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মেসোপটেমিয়া</a:t>
            </a:r>
            <a:r>
              <a:rPr lang="en-US" sz="32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E00-B2CB-44C9-A235-496057909C13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62880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মেসোপটেমিয়া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পরিচয়  ও বিকাশ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মেসোপটেমিয়া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E7-0D61-43DC-B6C3-9D2319A5854C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548682"/>
            <a:ext cx="46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4"/>
            <a:ext cx="27568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অভিধান মতে, সভ্যতার অর্থ হচ্ছে, "সভ্য জাতির জীবনযাত্রা নির্বাহের পদ্ধতি- সাহিত্য, শিল্প, বিজ্ঞান, দর্শন, ধর্ম ও বিবিধ বিদ্যার অনুশীলনহেতু মন মগজের উৎকর্ষ সাধন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"।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অঞ্চলে সভ্যতার উদ্ভব মানুষের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বড়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বন্যতা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বর্বরতা এবং বর্বরতা থেকে মানুষ ধীরে ধীরে সুশৃংঙ্খল জীবন-যাপনে অভ্যস্ত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ওঠে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সভ্যতার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কল্যাণেই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0381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30" y="6195457"/>
            <a:ext cx="559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97384" y="3602102"/>
            <a:ext cx="5668117" cy="2593355"/>
            <a:chOff x="3297382" y="3355924"/>
            <a:chExt cx="5668117" cy="25933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78" y="3355924"/>
              <a:ext cx="2959221" cy="25933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382" y="3365338"/>
              <a:ext cx="2730417" cy="258394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38" y="392419"/>
            <a:ext cx="5629275" cy="2905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53D-99B6-48EA-89EB-B04A1AD4786A}" type="datetime1">
              <a:rPr lang="en-US" smtClean="0"/>
              <a:t>6/18/2021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8396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সামাজিক, অর্থনৈতিক, সাংস্কৃতিক কর্মকাণ্ড দ্বারা জীবন প্রবাহের মানোন্ন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করতে থাকে। বিশেষ 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-কালের পরিপ্রেক্ষিতে তা সভ্যতা নামে অভিহিত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প্রাচীন কালে পৃথিবীর বিভিন্ন অঞ্চলে বহু সভ্যতা গড়ে 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BA90-3CBF-4281-B986-6223492D352D}" type="datetime1">
              <a:rPr lang="en-US" smtClean="0"/>
              <a:t>6/18/2021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481453" y="3664125"/>
            <a:ext cx="7356887" cy="3136401"/>
            <a:chOff x="4481451" y="3664123"/>
            <a:chExt cx="7356887" cy="3136401"/>
          </a:xfrm>
        </p:grpSpPr>
        <p:sp>
          <p:nvSpPr>
            <p:cNvPr id="8" name="TextBox 7"/>
            <p:cNvSpPr txBox="1"/>
            <p:nvPr/>
          </p:nvSpPr>
          <p:spPr>
            <a:xfrm>
              <a:off x="7877898" y="4415729"/>
              <a:ext cx="3960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481451" y="3664123"/>
              <a:ext cx="3366912" cy="3136401"/>
              <a:chOff x="4481451" y="3664123"/>
              <a:chExt cx="3366912" cy="31364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5404493"/>
                <a:ext cx="3366912" cy="139603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3664123"/>
                <a:ext cx="3366912" cy="177738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4481453" y="404699"/>
            <a:ext cx="4476567" cy="3203500"/>
            <a:chOff x="4481451" y="404699"/>
            <a:chExt cx="4476567" cy="3203500"/>
          </a:xfrm>
        </p:grpSpPr>
        <p:grpSp>
          <p:nvGrpSpPr>
            <p:cNvPr id="19" name="Group 18"/>
            <p:cNvGrpSpPr/>
            <p:nvPr/>
          </p:nvGrpSpPr>
          <p:grpSpPr>
            <a:xfrm>
              <a:off x="4481451" y="404699"/>
              <a:ext cx="3366913" cy="3203500"/>
              <a:chOff x="4481451" y="404699"/>
              <a:chExt cx="3366913" cy="32035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404699"/>
                <a:ext cx="3366913" cy="14918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1884174"/>
                <a:ext cx="3366912" cy="1724025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877898" y="908720"/>
              <a:ext cx="10801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0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548682"/>
            <a:ext cx="59046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(৬)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E5E1-94D7-4F40-BA2D-788820E79341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2" y="4951394"/>
            <a:ext cx="8851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মেসোপটেমিয়া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(প্রাচীন গ্রীকঃ </a:t>
            </a:r>
            <a:r>
              <a:rPr lang="el-GR" sz="3200" dirty="0">
                <a:cs typeface="NikoshBAN" panose="02000000000000000000" pitchFamily="2" charset="0"/>
              </a:rPr>
              <a:t>Μεσοποταμία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অর্থ-দুটি নদীর মধ্যবর্তী ভূমি, আরবিঃ </a:t>
            </a:r>
            <a:r>
              <a:rPr lang="ar-AE" sz="3200" dirty="0">
                <a:latin typeface="NikoshBAN" panose="02000000000000000000" pitchFamily="2" charset="0"/>
              </a:rPr>
              <a:t>بلاد الرافدين‎ 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ইরাকের টাইগ্রিস বা দজলা ও ইউফ্রেটিস বা ফোরাত নদী দুটির মধ্যবর্তী অঞ্চলে গড়ে উঠেছিল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73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148" y="4363167"/>
            <a:ext cx="81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টাইগ্রিস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ইউফ্রেটিস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32729" y="841698"/>
            <a:ext cx="8618776" cy="3450428"/>
            <a:chOff x="347269" y="755785"/>
            <a:chExt cx="8961172" cy="35473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69" y="755785"/>
              <a:ext cx="4856480" cy="354237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912" y="760333"/>
              <a:ext cx="4122529" cy="3542825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191-8CC5-47A1-805A-43E4749CD445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931</Words>
  <Application>Microsoft Office PowerPoint</Application>
  <PresentationFormat>On-screen Show (4:3)</PresentationFormat>
  <Paragraphs>192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jibon</dc:creator>
  <cp:lastModifiedBy>jibon</cp:lastModifiedBy>
  <cp:revision>5</cp:revision>
  <dcterms:created xsi:type="dcterms:W3CDTF">2021-06-18T12:22:41Z</dcterms:created>
  <dcterms:modified xsi:type="dcterms:W3CDTF">2021-06-18T12:35:20Z</dcterms:modified>
</cp:coreProperties>
</file>