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0" r:id="rId3"/>
    <p:sldId id="261" r:id="rId4"/>
    <p:sldId id="264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80" r:id="rId17"/>
    <p:sldId id="274" r:id="rId18"/>
    <p:sldId id="276" r:id="rId19"/>
    <p:sldId id="277" r:id="rId20"/>
    <p:sldId id="278" r:id="rId21"/>
    <p:sldId id="279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outlineViewPr>
    <p:cViewPr>
      <p:scale>
        <a:sx n="33" d="100"/>
        <a:sy n="33" d="100"/>
      </p:scale>
      <p:origin x="0" y="-3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34D6D-5D4D-4037-8BDD-3CFCB4B469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3E4F9-55F6-49D5-BD09-4F0C60D0263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আয়তলেখ</a:t>
          </a:r>
          <a:endParaRPr lang="en-US" sz="4400" dirty="0">
            <a:solidFill>
              <a:schemeClr val="accent1">
                <a:lumMod val="50000"/>
              </a:schemeClr>
            </a:solidFill>
          </a:endParaRPr>
        </a:p>
      </dgm:t>
    </dgm:pt>
    <dgm:pt modelId="{A7737304-93F0-4223-BDE7-C52C7046E4AB}" type="parTrans" cxnId="{6F993059-C45E-47EA-AAFF-213B6FA27EE4}">
      <dgm:prSet/>
      <dgm:spPr/>
      <dgm:t>
        <a:bodyPr/>
        <a:lstStyle/>
        <a:p>
          <a:endParaRPr lang="en-US"/>
        </a:p>
      </dgm:t>
    </dgm:pt>
    <dgm:pt modelId="{4EC0780B-8DB5-4068-961B-3331DC083B91}" type="sibTrans" cxnId="{6F993059-C45E-47EA-AAFF-213B6FA27EE4}">
      <dgm:prSet/>
      <dgm:spPr/>
      <dgm:t>
        <a:bodyPr/>
        <a:lstStyle/>
        <a:p>
          <a:endParaRPr lang="en-US"/>
        </a:p>
      </dgm:t>
    </dgm:pt>
    <dgm:pt modelId="{5FEC7736-DE33-4AA7-8337-EED8241161D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শ্রেণিব্যাপ্তি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আয়তলেখ</a:t>
          </a:r>
          <a:endParaRPr lang="en-US" sz="4400" dirty="0">
            <a:solidFill>
              <a:schemeClr val="accent1">
                <a:lumMod val="50000"/>
              </a:schemeClr>
            </a:solidFill>
          </a:endParaRPr>
        </a:p>
      </dgm:t>
    </dgm:pt>
    <dgm:pt modelId="{C09A091F-4355-4881-8239-53C03E21E96B}" type="parTrans" cxnId="{C2243DBA-9D80-47D9-AAD0-CFD238A5DFE8}">
      <dgm:prSet/>
      <dgm:spPr/>
      <dgm:t>
        <a:bodyPr/>
        <a:lstStyle/>
        <a:p>
          <a:endParaRPr lang="en-US"/>
        </a:p>
      </dgm:t>
    </dgm:pt>
    <dgm:pt modelId="{FFFA6129-4D6C-4D80-8F67-2ED9C6ADC06D}" type="sibTrans" cxnId="{C2243DBA-9D80-47D9-AAD0-CFD238A5DFE8}">
      <dgm:prSet/>
      <dgm:spPr/>
      <dgm:t>
        <a:bodyPr/>
        <a:lstStyle/>
        <a:p>
          <a:endParaRPr lang="en-US"/>
        </a:p>
      </dgm:t>
    </dgm:pt>
    <dgm:pt modelId="{69C2E390-3AEE-4BA6-A341-1E3427138BE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অসম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শ্রেণিব্যাপ্তি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আয়তলেখ</a:t>
          </a:r>
          <a:endParaRPr lang="en-US" sz="4400" dirty="0">
            <a:solidFill>
              <a:schemeClr val="accent1">
                <a:lumMod val="50000"/>
              </a:schemeClr>
            </a:solidFill>
          </a:endParaRPr>
        </a:p>
      </dgm:t>
    </dgm:pt>
    <dgm:pt modelId="{E723BBAE-3170-4BC9-8D10-1307A1D6EB39}" type="parTrans" cxnId="{D21E72A5-BEA3-43B1-A942-3708C3DAE426}">
      <dgm:prSet/>
      <dgm:spPr/>
      <dgm:t>
        <a:bodyPr/>
        <a:lstStyle/>
        <a:p>
          <a:endParaRPr lang="en-US"/>
        </a:p>
      </dgm:t>
    </dgm:pt>
    <dgm:pt modelId="{3C243AEE-2727-4E99-87D7-CCD7BD2905C6}" type="sibTrans" cxnId="{D21E72A5-BEA3-43B1-A942-3708C3DAE426}">
      <dgm:prSet/>
      <dgm:spPr/>
      <dgm:t>
        <a:bodyPr/>
        <a:lstStyle/>
        <a:p>
          <a:endParaRPr lang="en-US"/>
        </a:p>
      </dgm:t>
    </dgm:pt>
    <dgm:pt modelId="{707954E9-7417-4AB1-AE8B-214F7FF3D1E7}" type="pres">
      <dgm:prSet presAssocID="{7F034D6D-5D4D-4037-8BDD-3CFCB4B469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4C8C7A-257C-4665-A9C7-F1B8397B11F4}" type="pres">
      <dgm:prSet presAssocID="{CDB3E4F9-55F6-49D5-BD09-4F0C60D02630}" presName="hierRoot1" presStyleCnt="0">
        <dgm:presLayoutVars>
          <dgm:hierBranch val="init"/>
        </dgm:presLayoutVars>
      </dgm:prSet>
      <dgm:spPr/>
    </dgm:pt>
    <dgm:pt modelId="{C828EF8D-EDCE-4591-83EA-DFEC626227DD}" type="pres">
      <dgm:prSet presAssocID="{CDB3E4F9-55F6-49D5-BD09-4F0C60D02630}" presName="rootComposite1" presStyleCnt="0"/>
      <dgm:spPr/>
    </dgm:pt>
    <dgm:pt modelId="{EBAF6CB3-9007-47DA-A508-5A8E43EB0DAC}" type="pres">
      <dgm:prSet presAssocID="{CDB3E4F9-55F6-49D5-BD09-4F0C60D02630}" presName="rootText1" presStyleLbl="node0" presStyleIdx="0" presStyleCnt="1" custScaleX="86204" custScaleY="44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8C891-8B5C-4350-9185-22465F159024}" type="pres">
      <dgm:prSet presAssocID="{CDB3E4F9-55F6-49D5-BD09-4F0C60D026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EA7221-4C10-422A-9760-DDED01A211E6}" type="pres">
      <dgm:prSet presAssocID="{CDB3E4F9-55F6-49D5-BD09-4F0C60D02630}" presName="hierChild2" presStyleCnt="0"/>
      <dgm:spPr/>
    </dgm:pt>
    <dgm:pt modelId="{A1B14674-C82E-485C-A600-DAB031377E4C}" type="pres">
      <dgm:prSet presAssocID="{C09A091F-4355-4881-8239-53C03E21E96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7B1F1E7-FDAD-40C5-A8FD-4A489DD5715D}" type="pres">
      <dgm:prSet presAssocID="{5FEC7736-DE33-4AA7-8337-EED8241161D1}" presName="hierRoot2" presStyleCnt="0">
        <dgm:presLayoutVars>
          <dgm:hierBranch val="init"/>
        </dgm:presLayoutVars>
      </dgm:prSet>
      <dgm:spPr/>
    </dgm:pt>
    <dgm:pt modelId="{50737346-C167-45DB-8C86-F327D4869AD5}" type="pres">
      <dgm:prSet presAssocID="{5FEC7736-DE33-4AA7-8337-EED8241161D1}" presName="rootComposite" presStyleCnt="0"/>
      <dgm:spPr/>
    </dgm:pt>
    <dgm:pt modelId="{1947A816-ABE4-4E89-9B5A-D40EC462CEC8}" type="pres">
      <dgm:prSet presAssocID="{5FEC7736-DE33-4AA7-8337-EED8241161D1}" presName="rootText" presStyleLbl="node2" presStyleIdx="0" presStyleCnt="2" custScaleX="108521" custScaleY="66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AE599A-18F0-41B2-B671-ED16D84166BE}" type="pres">
      <dgm:prSet presAssocID="{5FEC7736-DE33-4AA7-8337-EED8241161D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21DC779-AD8A-4FC8-B052-5EA0D3ED29B3}" type="pres">
      <dgm:prSet presAssocID="{5FEC7736-DE33-4AA7-8337-EED8241161D1}" presName="hierChild4" presStyleCnt="0"/>
      <dgm:spPr/>
    </dgm:pt>
    <dgm:pt modelId="{3D039676-E001-4689-896B-7FEB4286FCF1}" type="pres">
      <dgm:prSet presAssocID="{5FEC7736-DE33-4AA7-8337-EED8241161D1}" presName="hierChild5" presStyleCnt="0"/>
      <dgm:spPr/>
    </dgm:pt>
    <dgm:pt modelId="{90ED2D66-DE8C-4349-ACEC-AD33367F4E8D}" type="pres">
      <dgm:prSet presAssocID="{E723BBAE-3170-4BC9-8D10-1307A1D6EB3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86455B3-8A1B-498D-928F-8895A6334CE4}" type="pres">
      <dgm:prSet presAssocID="{69C2E390-3AEE-4BA6-A341-1E3427138BE8}" presName="hierRoot2" presStyleCnt="0">
        <dgm:presLayoutVars>
          <dgm:hierBranch val="init"/>
        </dgm:presLayoutVars>
      </dgm:prSet>
      <dgm:spPr/>
    </dgm:pt>
    <dgm:pt modelId="{0FCB384E-6206-4375-A4F6-B90F86ECB5CF}" type="pres">
      <dgm:prSet presAssocID="{69C2E390-3AEE-4BA6-A341-1E3427138BE8}" presName="rootComposite" presStyleCnt="0"/>
      <dgm:spPr/>
    </dgm:pt>
    <dgm:pt modelId="{474FA898-0218-48F2-9830-6492647A7256}" type="pres">
      <dgm:prSet presAssocID="{69C2E390-3AEE-4BA6-A341-1E3427138BE8}" presName="rootText" presStyleLbl="node2" presStyleIdx="1" presStyleCnt="2" custScaleX="134993" custScaleY="75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C1C5A5-F464-4E42-B5CA-DDCF26F6715C}" type="pres">
      <dgm:prSet presAssocID="{69C2E390-3AEE-4BA6-A341-1E3427138BE8}" presName="rootConnector" presStyleLbl="node2" presStyleIdx="1" presStyleCnt="2"/>
      <dgm:spPr/>
      <dgm:t>
        <a:bodyPr/>
        <a:lstStyle/>
        <a:p>
          <a:endParaRPr lang="en-US"/>
        </a:p>
      </dgm:t>
    </dgm:pt>
    <dgm:pt modelId="{BA75FA54-F43F-49CB-9071-B1F9E34CC2C6}" type="pres">
      <dgm:prSet presAssocID="{69C2E390-3AEE-4BA6-A341-1E3427138BE8}" presName="hierChild4" presStyleCnt="0"/>
      <dgm:spPr/>
    </dgm:pt>
    <dgm:pt modelId="{7E0F71AD-2BD1-423F-93CD-A17A76FB7636}" type="pres">
      <dgm:prSet presAssocID="{69C2E390-3AEE-4BA6-A341-1E3427138BE8}" presName="hierChild5" presStyleCnt="0"/>
      <dgm:spPr/>
    </dgm:pt>
    <dgm:pt modelId="{C0D6B2CD-B65A-4950-9D23-16117506982C}" type="pres">
      <dgm:prSet presAssocID="{CDB3E4F9-55F6-49D5-BD09-4F0C60D02630}" presName="hierChild3" presStyleCnt="0"/>
      <dgm:spPr/>
    </dgm:pt>
  </dgm:ptLst>
  <dgm:cxnLst>
    <dgm:cxn modelId="{85D734C2-663F-49FE-A922-4FAB64C5EF8D}" type="presOf" srcId="{CDB3E4F9-55F6-49D5-BD09-4F0C60D02630}" destId="{EBAF6CB3-9007-47DA-A508-5A8E43EB0DAC}" srcOrd="0" destOrd="0" presId="urn:microsoft.com/office/officeart/2005/8/layout/orgChart1"/>
    <dgm:cxn modelId="{D21E72A5-BEA3-43B1-A942-3708C3DAE426}" srcId="{CDB3E4F9-55F6-49D5-BD09-4F0C60D02630}" destId="{69C2E390-3AEE-4BA6-A341-1E3427138BE8}" srcOrd="1" destOrd="0" parTransId="{E723BBAE-3170-4BC9-8D10-1307A1D6EB39}" sibTransId="{3C243AEE-2727-4E99-87D7-CCD7BD2905C6}"/>
    <dgm:cxn modelId="{86ED8240-5C0D-465E-883B-97AF85771F81}" type="presOf" srcId="{C09A091F-4355-4881-8239-53C03E21E96B}" destId="{A1B14674-C82E-485C-A600-DAB031377E4C}" srcOrd="0" destOrd="0" presId="urn:microsoft.com/office/officeart/2005/8/layout/orgChart1"/>
    <dgm:cxn modelId="{ED3DBA4C-02B0-4F6A-A8E0-A087B94C1CEA}" type="presOf" srcId="{5FEC7736-DE33-4AA7-8337-EED8241161D1}" destId="{CEAE599A-18F0-41B2-B671-ED16D84166BE}" srcOrd="1" destOrd="0" presId="urn:microsoft.com/office/officeart/2005/8/layout/orgChart1"/>
    <dgm:cxn modelId="{F664DD9A-CE59-4C1E-AE1A-BE124CBFE5CA}" type="presOf" srcId="{69C2E390-3AEE-4BA6-A341-1E3427138BE8}" destId="{D1C1C5A5-F464-4E42-B5CA-DDCF26F6715C}" srcOrd="1" destOrd="0" presId="urn:microsoft.com/office/officeart/2005/8/layout/orgChart1"/>
    <dgm:cxn modelId="{6F993059-C45E-47EA-AAFF-213B6FA27EE4}" srcId="{7F034D6D-5D4D-4037-8BDD-3CFCB4B46926}" destId="{CDB3E4F9-55F6-49D5-BD09-4F0C60D02630}" srcOrd="0" destOrd="0" parTransId="{A7737304-93F0-4223-BDE7-C52C7046E4AB}" sibTransId="{4EC0780B-8DB5-4068-961B-3331DC083B91}"/>
    <dgm:cxn modelId="{266AAE2D-E0C0-40EF-91D4-101BC0830444}" type="presOf" srcId="{7F034D6D-5D4D-4037-8BDD-3CFCB4B46926}" destId="{707954E9-7417-4AB1-AE8B-214F7FF3D1E7}" srcOrd="0" destOrd="0" presId="urn:microsoft.com/office/officeart/2005/8/layout/orgChart1"/>
    <dgm:cxn modelId="{9A370A1A-B509-409B-89CE-2C4CDD431572}" type="presOf" srcId="{CDB3E4F9-55F6-49D5-BD09-4F0C60D02630}" destId="{B228C891-8B5C-4350-9185-22465F159024}" srcOrd="1" destOrd="0" presId="urn:microsoft.com/office/officeart/2005/8/layout/orgChart1"/>
    <dgm:cxn modelId="{BAF451D0-CDA2-4D8F-90FE-B42E12939071}" type="presOf" srcId="{E723BBAE-3170-4BC9-8D10-1307A1D6EB39}" destId="{90ED2D66-DE8C-4349-ACEC-AD33367F4E8D}" srcOrd="0" destOrd="0" presId="urn:microsoft.com/office/officeart/2005/8/layout/orgChart1"/>
    <dgm:cxn modelId="{51DBE38F-1CB6-4A3E-ABEC-D316BA8A0FF0}" type="presOf" srcId="{5FEC7736-DE33-4AA7-8337-EED8241161D1}" destId="{1947A816-ABE4-4E89-9B5A-D40EC462CEC8}" srcOrd="0" destOrd="0" presId="urn:microsoft.com/office/officeart/2005/8/layout/orgChart1"/>
    <dgm:cxn modelId="{C2243DBA-9D80-47D9-AAD0-CFD238A5DFE8}" srcId="{CDB3E4F9-55F6-49D5-BD09-4F0C60D02630}" destId="{5FEC7736-DE33-4AA7-8337-EED8241161D1}" srcOrd="0" destOrd="0" parTransId="{C09A091F-4355-4881-8239-53C03E21E96B}" sibTransId="{FFFA6129-4D6C-4D80-8F67-2ED9C6ADC06D}"/>
    <dgm:cxn modelId="{9CCB3FD7-FD4C-4D54-A62A-05E9F0B58C15}" type="presOf" srcId="{69C2E390-3AEE-4BA6-A341-1E3427138BE8}" destId="{474FA898-0218-48F2-9830-6492647A7256}" srcOrd="0" destOrd="0" presId="urn:microsoft.com/office/officeart/2005/8/layout/orgChart1"/>
    <dgm:cxn modelId="{2818E382-D85F-403B-BDC2-10B31D6245F9}" type="presParOf" srcId="{707954E9-7417-4AB1-AE8B-214F7FF3D1E7}" destId="{A94C8C7A-257C-4665-A9C7-F1B8397B11F4}" srcOrd="0" destOrd="0" presId="urn:microsoft.com/office/officeart/2005/8/layout/orgChart1"/>
    <dgm:cxn modelId="{ACF46E21-0818-44B8-882D-C80FF587CE3E}" type="presParOf" srcId="{A94C8C7A-257C-4665-A9C7-F1B8397B11F4}" destId="{C828EF8D-EDCE-4591-83EA-DFEC626227DD}" srcOrd="0" destOrd="0" presId="urn:microsoft.com/office/officeart/2005/8/layout/orgChart1"/>
    <dgm:cxn modelId="{B6E015B4-BCB8-4372-828E-63D4904E7457}" type="presParOf" srcId="{C828EF8D-EDCE-4591-83EA-DFEC626227DD}" destId="{EBAF6CB3-9007-47DA-A508-5A8E43EB0DAC}" srcOrd="0" destOrd="0" presId="urn:microsoft.com/office/officeart/2005/8/layout/orgChart1"/>
    <dgm:cxn modelId="{08336BD7-EDDB-4A96-B8AA-AE9805C7740B}" type="presParOf" srcId="{C828EF8D-EDCE-4591-83EA-DFEC626227DD}" destId="{B228C891-8B5C-4350-9185-22465F159024}" srcOrd="1" destOrd="0" presId="urn:microsoft.com/office/officeart/2005/8/layout/orgChart1"/>
    <dgm:cxn modelId="{84E85668-A970-4732-96B6-DF28C2DF19B0}" type="presParOf" srcId="{A94C8C7A-257C-4665-A9C7-F1B8397B11F4}" destId="{04EA7221-4C10-422A-9760-DDED01A211E6}" srcOrd="1" destOrd="0" presId="urn:microsoft.com/office/officeart/2005/8/layout/orgChart1"/>
    <dgm:cxn modelId="{F3606426-2D55-45D1-8FD6-37AD58418D4F}" type="presParOf" srcId="{04EA7221-4C10-422A-9760-DDED01A211E6}" destId="{A1B14674-C82E-485C-A600-DAB031377E4C}" srcOrd="0" destOrd="0" presId="urn:microsoft.com/office/officeart/2005/8/layout/orgChart1"/>
    <dgm:cxn modelId="{6CDC89F4-B013-4AA0-AFBF-6610FEADDE4C}" type="presParOf" srcId="{04EA7221-4C10-422A-9760-DDED01A211E6}" destId="{D7B1F1E7-FDAD-40C5-A8FD-4A489DD5715D}" srcOrd="1" destOrd="0" presId="urn:microsoft.com/office/officeart/2005/8/layout/orgChart1"/>
    <dgm:cxn modelId="{D3EE5A9C-09AA-4AF2-AFCC-5930549F0528}" type="presParOf" srcId="{D7B1F1E7-FDAD-40C5-A8FD-4A489DD5715D}" destId="{50737346-C167-45DB-8C86-F327D4869AD5}" srcOrd="0" destOrd="0" presId="urn:microsoft.com/office/officeart/2005/8/layout/orgChart1"/>
    <dgm:cxn modelId="{5F6B1FCB-F526-4FE4-ACD6-027EF42A3241}" type="presParOf" srcId="{50737346-C167-45DB-8C86-F327D4869AD5}" destId="{1947A816-ABE4-4E89-9B5A-D40EC462CEC8}" srcOrd="0" destOrd="0" presId="urn:microsoft.com/office/officeart/2005/8/layout/orgChart1"/>
    <dgm:cxn modelId="{5D64DB83-E790-4F04-9190-6240E053D05D}" type="presParOf" srcId="{50737346-C167-45DB-8C86-F327D4869AD5}" destId="{CEAE599A-18F0-41B2-B671-ED16D84166BE}" srcOrd="1" destOrd="0" presId="urn:microsoft.com/office/officeart/2005/8/layout/orgChart1"/>
    <dgm:cxn modelId="{B3DD2447-65DF-45DF-8A0E-CF0745CB8E79}" type="presParOf" srcId="{D7B1F1E7-FDAD-40C5-A8FD-4A489DD5715D}" destId="{521DC779-AD8A-4FC8-B052-5EA0D3ED29B3}" srcOrd="1" destOrd="0" presId="urn:microsoft.com/office/officeart/2005/8/layout/orgChart1"/>
    <dgm:cxn modelId="{D6B93BFF-9723-4CA3-9789-AD1D95A40DDD}" type="presParOf" srcId="{D7B1F1E7-FDAD-40C5-A8FD-4A489DD5715D}" destId="{3D039676-E001-4689-896B-7FEB4286FCF1}" srcOrd="2" destOrd="0" presId="urn:microsoft.com/office/officeart/2005/8/layout/orgChart1"/>
    <dgm:cxn modelId="{264BE560-B992-4B48-A0F4-CAE8B502A6FC}" type="presParOf" srcId="{04EA7221-4C10-422A-9760-DDED01A211E6}" destId="{90ED2D66-DE8C-4349-ACEC-AD33367F4E8D}" srcOrd="2" destOrd="0" presId="urn:microsoft.com/office/officeart/2005/8/layout/orgChart1"/>
    <dgm:cxn modelId="{CAFF9180-CDF5-49F5-BE3B-E9D4C450E61D}" type="presParOf" srcId="{04EA7221-4C10-422A-9760-DDED01A211E6}" destId="{886455B3-8A1B-498D-928F-8895A6334CE4}" srcOrd="3" destOrd="0" presId="urn:microsoft.com/office/officeart/2005/8/layout/orgChart1"/>
    <dgm:cxn modelId="{349E945C-6176-4976-A3F2-9F004747C3C0}" type="presParOf" srcId="{886455B3-8A1B-498D-928F-8895A6334CE4}" destId="{0FCB384E-6206-4375-A4F6-B90F86ECB5CF}" srcOrd="0" destOrd="0" presId="urn:microsoft.com/office/officeart/2005/8/layout/orgChart1"/>
    <dgm:cxn modelId="{899D330C-6267-4752-8EA4-B1E1C5865C61}" type="presParOf" srcId="{0FCB384E-6206-4375-A4F6-B90F86ECB5CF}" destId="{474FA898-0218-48F2-9830-6492647A7256}" srcOrd="0" destOrd="0" presId="urn:microsoft.com/office/officeart/2005/8/layout/orgChart1"/>
    <dgm:cxn modelId="{A3B11D1E-414F-4E27-85EF-A8DCBC122F27}" type="presParOf" srcId="{0FCB384E-6206-4375-A4F6-B90F86ECB5CF}" destId="{D1C1C5A5-F464-4E42-B5CA-DDCF26F6715C}" srcOrd="1" destOrd="0" presId="urn:microsoft.com/office/officeart/2005/8/layout/orgChart1"/>
    <dgm:cxn modelId="{E9F0B0A7-AE67-41D9-B1C7-2935ACF7B178}" type="presParOf" srcId="{886455B3-8A1B-498D-928F-8895A6334CE4}" destId="{BA75FA54-F43F-49CB-9071-B1F9E34CC2C6}" srcOrd="1" destOrd="0" presId="urn:microsoft.com/office/officeart/2005/8/layout/orgChart1"/>
    <dgm:cxn modelId="{0F51CCBF-6E99-4546-A3B3-49B1C07D3A3F}" type="presParOf" srcId="{886455B3-8A1B-498D-928F-8895A6334CE4}" destId="{7E0F71AD-2BD1-423F-93CD-A17A76FB7636}" srcOrd="2" destOrd="0" presId="urn:microsoft.com/office/officeart/2005/8/layout/orgChart1"/>
    <dgm:cxn modelId="{E3D41E4D-9EEF-40B1-B02C-05E8CD2FB0FE}" type="presParOf" srcId="{A94C8C7A-257C-4665-A9C7-F1B8397B11F4}" destId="{C0D6B2CD-B65A-4950-9D23-16117506982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DD193-E24C-4CBD-84B2-2205C53B99FE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AE17-F3EB-4342-BF42-7DFEB360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rrrrr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AE17-F3EB-4342-BF42-7DFEB3605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196B-540C-46BE-9DF9-7778F19672B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5087-99CC-4F2B-9F62-431E462A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12192000" cy="659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1184" y="4784942"/>
            <a:ext cx="5210827" cy="135281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6">
                  <a:lumMod val="95000"/>
                  <a:lumOff val="5000"/>
                  <a:alpha val="60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াগতম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2803" cy="1075368"/>
          </a:xfr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অংকন করো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575105"/>
              </p:ext>
            </p:extLst>
          </p:nvPr>
        </p:nvGraphicFramePr>
        <p:xfrm>
          <a:off x="838200" y="1825624"/>
          <a:ext cx="10515600" cy="44805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5257800"/>
                <a:gridCol w="5257800"/>
              </a:tblGrid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শ্রেণীব্যাপ্তি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100-110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110-120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120-130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130-140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140-150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150-160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728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" y="136482"/>
            <a:ext cx="11899726" cy="168914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গনসংখ্যা নিবেশনটি বহির্ভুক্ত পদ্ধতিতে সমশ্রেণিব্যাপ্তি বিশিষ্ট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ছক কাগজের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শ্রেণিব্যাপ্তি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গনসংখ্যা বসিয়ে আয়তলেখটি অংকন করা হলো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প্রতি ১ বর্গঘর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একক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প্রতি ১ বর্গঘর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2471"/>
            <a:ext cx="10515600" cy="378449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299554"/>
              </p:ext>
            </p:extLst>
          </p:nvPr>
        </p:nvGraphicFramePr>
        <p:xfrm>
          <a:off x="838200" y="2041743"/>
          <a:ext cx="10515600" cy="4524315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5257800"/>
                <a:gridCol w="5257800"/>
              </a:tblGrid>
              <a:tr h="68383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শ্রেণীব্যাপ্তি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100-110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110-120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120-130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130-140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140-150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2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150-160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879986" y="5917592"/>
            <a:ext cx="9212827" cy="193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9652" y="968680"/>
            <a:ext cx="0" cy="495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2215" y="5924367"/>
            <a:ext cx="6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100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634" y="5938207"/>
            <a:ext cx="68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120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2757" y="5918592"/>
            <a:ext cx="7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110</a:t>
            </a:r>
            <a:endParaRPr lang="en-US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22" y="5942452"/>
            <a:ext cx="62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130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113" y="5951072"/>
            <a:ext cx="80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140</a:t>
            </a:r>
            <a:endParaRPr lang="en-US" sz="2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3609" y="5963589"/>
            <a:ext cx="74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150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6350" y="5962117"/>
            <a:ext cx="61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160</a:t>
            </a:r>
            <a:endParaRPr lang="en-US" sz="2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632" y="5795481"/>
            <a:ext cx="30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805" y="4840568"/>
            <a:ext cx="5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5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95" y="3926168"/>
            <a:ext cx="5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10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986" y="2111360"/>
            <a:ext cx="5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0</a:t>
            </a:r>
            <a:endParaRPr lang="en-US" sz="2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986" y="2994790"/>
            <a:ext cx="5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15</a:t>
            </a:r>
            <a:endParaRPr lang="en-US" sz="2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9" y="1212053"/>
            <a:ext cx="5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25</a:t>
            </a:r>
            <a:endParaRPr lang="en-US" sz="20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11592" y="43098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97481" y="29498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5081" y="51901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40681" y="31327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985" y="25688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42852" y="16249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809749" y="4309812"/>
            <a:ext cx="0" cy="1651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4151" y="2995599"/>
            <a:ext cx="22859" cy="2906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38551" y="1670703"/>
            <a:ext cx="22859" cy="4224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75340" y="3134546"/>
            <a:ext cx="22859" cy="2771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45702" y="2614599"/>
            <a:ext cx="24334" cy="3264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9046" y="5216886"/>
            <a:ext cx="0" cy="688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11593" y="4321480"/>
            <a:ext cx="9316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725993" y="3007030"/>
            <a:ext cx="9316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57600" y="1654480"/>
            <a:ext cx="9316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99039" y="2607471"/>
            <a:ext cx="9316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07293" y="3160929"/>
            <a:ext cx="9316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9989" y="1647843"/>
            <a:ext cx="1356" cy="9182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408804" y="3135127"/>
            <a:ext cx="1961" cy="2057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400800" y="5192434"/>
            <a:ext cx="9525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487027" y="2612695"/>
            <a:ext cx="1" cy="5657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64104" y="5160665"/>
            <a:ext cx="0" cy="807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71048" y="6213434"/>
            <a:ext cx="170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শ্রেণিব্যাপ্তি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77677" y="587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039" y="77054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914400" y="503954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076" y="4125146"/>
            <a:ext cx="9140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99652" y="3183396"/>
            <a:ext cx="91409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0217" y="2296346"/>
            <a:ext cx="9140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99652" y="1336929"/>
            <a:ext cx="9178414" cy="1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09749" y="4352435"/>
            <a:ext cx="933451" cy="15427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743200" y="3026080"/>
            <a:ext cx="943424" cy="2910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618535" y="1654174"/>
            <a:ext cx="953465" cy="4257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572000" y="2588647"/>
            <a:ext cx="894520" cy="33171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500048" y="3144178"/>
            <a:ext cx="894520" cy="27836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36465" y="5170823"/>
            <a:ext cx="931904" cy="780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228600" y="1921223"/>
            <a:ext cx="76200" cy="172419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618704" y="6445747"/>
            <a:ext cx="1444905" cy="1016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-570537" y="4565743"/>
            <a:ext cx="1809379" cy="44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418449" y="115288"/>
            <a:ext cx="6259228" cy="95883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আয়তলেখ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0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1" grpId="0"/>
      <p:bldP spid="42" grpId="0"/>
      <p:bldP spid="43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10" grpId="0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099"/>
            <a:ext cx="10515600" cy="789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951470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57800"/>
                <a:gridCol w="5257800"/>
              </a:tblGrid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শ্রেণীব্যাপ্তি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387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971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79212"/>
              </p:ext>
            </p:extLst>
          </p:nvPr>
        </p:nvGraphicFramePr>
        <p:xfrm>
          <a:off x="300624" y="2267209"/>
          <a:ext cx="11561523" cy="4876800"/>
        </p:xfrm>
        <a:graphic>
          <a:graphicData uri="http://schemas.openxmlformats.org/drawingml/2006/table">
            <a:tbl>
              <a:tblPr firstRow="1" bandRow="1"/>
              <a:tblGrid>
                <a:gridCol w="3853841"/>
                <a:gridCol w="3853841"/>
                <a:gridCol w="3853841"/>
              </a:tblGrid>
              <a:tr h="5540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9.5-14.5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14.5-19.5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19.5-24.5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24.5-29.5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29.5-34.5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27659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34.5-39.5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501276">
                <a:tc gridSpan="3"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25260" y="75155"/>
            <a:ext cx="11849622" cy="21544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গনসংখ্যা নিবেশনটি অন্তর্ভুক্ত পদ্ধতিতে সমশ্রেণিব্যাপ্তি বিশিষ্ট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ছক কাগজের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শ্রেণিব্যাপ্তি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গনসংখ্যা বসিয়ে আয়তলেখটি অংকন করা হলো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প্রতি ১ বর্গঘর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একক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অক্ষে প্রতি ১ বর্গঘর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1828800" y="5257800"/>
            <a:ext cx="701040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>
            <a:off x="1828800" y="1371600"/>
            <a:ext cx="45719" cy="38862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514600" y="523774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9.5</a:t>
            </a:r>
            <a:endParaRPr lang="en-US" sz="24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7884" y="5237747"/>
            <a:ext cx="7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14.5</a:t>
            </a:r>
            <a:endParaRPr lang="en-US" sz="24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69138" y="5199078"/>
            <a:ext cx="81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19.5</a:t>
            </a:r>
            <a:endParaRPr lang="en-US" sz="24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4578" y="5208874"/>
            <a:ext cx="81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24.5</a:t>
            </a:r>
            <a:endParaRPr lang="en-US" sz="24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09239" y="523774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29.5</a:t>
            </a:r>
            <a:endParaRPr lang="en-US" sz="24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523355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34.5</a:t>
            </a:r>
            <a:endParaRPr lang="en-US" sz="24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51557" y="5233555"/>
            <a:ext cx="84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39.5</a:t>
            </a:r>
            <a:endParaRPr lang="en-US" sz="24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7198" y="52314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29352" y="529558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0659" y="13218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18286" y="4149828"/>
            <a:ext cx="45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41696" y="3224554"/>
            <a:ext cx="65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10</a:t>
            </a:r>
            <a:endParaRPr lang="en-US" sz="24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59216" y="2287987"/>
            <a:ext cx="6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15</a:t>
            </a:r>
            <a:endParaRPr lang="en-US" sz="2400" dirty="0">
              <a:latin typeface="+mj-lt"/>
            </a:endParaRPr>
          </a:p>
        </p:txBody>
      </p:sp>
      <p:cxnSp>
        <p:nvCxnSpPr>
          <p:cNvPr id="70" name="Straight Connector 69"/>
          <p:cNvCxnSpPr>
            <a:stCxn id="67" idx="3"/>
            <a:endCxn id="67" idx="3"/>
          </p:cNvCxnSpPr>
          <p:nvPr/>
        </p:nvCxnSpPr>
        <p:spPr>
          <a:xfrm>
            <a:off x="1969772" y="43806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51659" y="4340328"/>
            <a:ext cx="7006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851659" y="3425246"/>
            <a:ext cx="711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51659" y="2362200"/>
            <a:ext cx="22860" cy="95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874519" y="2485377"/>
            <a:ext cx="7139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536876" y="3925122"/>
                <a:ext cx="36869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76" y="3925122"/>
                <a:ext cx="36869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389297" y="3209395"/>
                <a:ext cx="5533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97" y="3209395"/>
                <a:ext cx="55335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295320" y="2932716"/>
                <a:ext cx="5533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20" y="2932716"/>
                <a:ext cx="55335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417951" y="3244334"/>
                <a:ext cx="308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51" y="3244334"/>
                <a:ext cx="3080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 flipH="1">
                <a:off x="5252287" y="1980094"/>
                <a:ext cx="457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52287" y="1980094"/>
                <a:ext cx="4572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146980" y="3425246"/>
                <a:ext cx="5533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980" y="3425246"/>
                <a:ext cx="55335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054465" y="3844595"/>
                <a:ext cx="5533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65" y="3844595"/>
                <a:ext cx="55335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Up Arrow 81"/>
          <p:cNvSpPr/>
          <p:nvPr/>
        </p:nvSpPr>
        <p:spPr>
          <a:xfrm>
            <a:off x="2694991" y="4396749"/>
            <a:ext cx="71950" cy="883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Up Arrow 82"/>
          <p:cNvSpPr/>
          <p:nvPr/>
        </p:nvSpPr>
        <p:spPr>
          <a:xfrm>
            <a:off x="3657600" y="3733800"/>
            <a:ext cx="45719" cy="1546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Up Arrow 83"/>
          <p:cNvSpPr/>
          <p:nvPr/>
        </p:nvSpPr>
        <p:spPr>
          <a:xfrm>
            <a:off x="4572000" y="3402686"/>
            <a:ext cx="45719" cy="18779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 Arrow 84"/>
          <p:cNvSpPr/>
          <p:nvPr/>
        </p:nvSpPr>
        <p:spPr>
          <a:xfrm>
            <a:off x="5486400" y="2485377"/>
            <a:ext cx="45719" cy="2795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Up Arrow 85"/>
          <p:cNvSpPr/>
          <p:nvPr/>
        </p:nvSpPr>
        <p:spPr>
          <a:xfrm>
            <a:off x="6400800" y="2457878"/>
            <a:ext cx="45719" cy="2822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 Arrow 86"/>
          <p:cNvSpPr/>
          <p:nvPr/>
        </p:nvSpPr>
        <p:spPr>
          <a:xfrm>
            <a:off x="7315200" y="3856046"/>
            <a:ext cx="45719" cy="14246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2694991" y="4314663"/>
            <a:ext cx="10083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3703319" y="3733800"/>
            <a:ext cx="8686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617719" y="3383281"/>
            <a:ext cx="8686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5532119" y="2485377"/>
            <a:ext cx="8686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444716" y="3886335"/>
            <a:ext cx="914400" cy="57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7399421" y="4307306"/>
            <a:ext cx="830179" cy="65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own Arrow 95"/>
          <p:cNvSpPr/>
          <p:nvPr/>
        </p:nvSpPr>
        <p:spPr>
          <a:xfrm>
            <a:off x="8229600" y="4360382"/>
            <a:ext cx="45719" cy="935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735833" y="4346472"/>
            <a:ext cx="921768" cy="9341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703319" y="3765884"/>
            <a:ext cx="868681" cy="14857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617719" y="3429000"/>
            <a:ext cx="860304" cy="18226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60921" y="4354641"/>
            <a:ext cx="868680" cy="891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606743" y="348334"/>
            <a:ext cx="4724400" cy="67649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382119" y="5722402"/>
            <a:ext cx="268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Right Arrow 104"/>
          <p:cNvSpPr/>
          <p:nvPr/>
        </p:nvSpPr>
        <p:spPr>
          <a:xfrm>
            <a:off x="5017770" y="5907515"/>
            <a:ext cx="63245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96497" y="4347624"/>
            <a:ext cx="124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Up Arrow 106"/>
          <p:cNvSpPr/>
          <p:nvPr/>
        </p:nvSpPr>
        <p:spPr>
          <a:xfrm>
            <a:off x="1096209" y="3354721"/>
            <a:ext cx="45719" cy="10026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381001" y="6220990"/>
            <a:ext cx="2743200" cy="64633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33333" y="2540663"/>
            <a:ext cx="860304" cy="26907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448710" y="3943665"/>
            <a:ext cx="860304" cy="13141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5" grpId="0"/>
      <p:bldP spid="76" grpId="0"/>
      <p:bldP spid="77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5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6105" y="351693"/>
            <a:ext cx="5359791" cy="11676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899" y="1800664"/>
            <a:ext cx="9186203" cy="7877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গণসংখ্যা নিবেশন থেকে প্রকৃত শ্রেণিসীমা নির্ণয়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3972"/>
              </p:ext>
            </p:extLst>
          </p:nvPr>
        </p:nvGraphicFramePr>
        <p:xfrm>
          <a:off x="4340665" y="2747755"/>
          <a:ext cx="351067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671"/>
              </a:tblGrid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9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60-69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407046" y="351693"/>
            <a:ext cx="2317315" cy="101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831694"/>
              </p:ext>
            </p:extLst>
          </p:nvPr>
        </p:nvGraphicFramePr>
        <p:xfrm>
          <a:off x="1295220" y="1618762"/>
          <a:ext cx="9621034" cy="4507716"/>
        </p:xfrm>
        <a:graphic>
          <a:graphicData uri="http://schemas.openxmlformats.org/drawingml/2006/table">
            <a:tbl>
              <a:tblPr firstRow="1" bandRow="1"/>
              <a:tblGrid>
                <a:gridCol w="4810517"/>
                <a:gridCol w="4810517"/>
              </a:tblGrid>
              <a:tr h="8099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5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5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5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5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50-80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5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80-100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itle 25"/>
          <p:cNvSpPr txBox="1">
            <a:spLocks noGrp="1"/>
          </p:cNvSpPr>
          <p:nvPr>
            <p:ph type="title"/>
          </p:nvPr>
        </p:nvSpPr>
        <p:spPr>
          <a:xfrm>
            <a:off x="913357" y="433999"/>
            <a:ext cx="10515600" cy="6617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9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0" y="263047"/>
            <a:ext cx="10915389" cy="16910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বহির্ভুক্ত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29233"/>
              </p:ext>
            </p:extLst>
          </p:nvPr>
        </p:nvGraphicFramePr>
        <p:xfrm>
          <a:off x="601250" y="2467626"/>
          <a:ext cx="10371552" cy="4084158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457184"/>
                <a:gridCol w="3457184"/>
                <a:gridCol w="3457184"/>
              </a:tblGrid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গনসংখ্যার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ঘনত্ব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50-80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80-100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4283" y="933563"/>
            <a:ext cx="8590055" cy="4862197"/>
            <a:chOff x="496497" y="1321870"/>
            <a:chExt cx="8590055" cy="4862197"/>
          </a:xfrm>
        </p:grpSpPr>
        <p:sp>
          <p:nvSpPr>
            <p:cNvPr id="107" name="Right Arrow 106"/>
            <p:cNvSpPr/>
            <p:nvPr/>
          </p:nvSpPr>
          <p:spPr>
            <a:xfrm>
              <a:off x="1828800" y="5257800"/>
              <a:ext cx="7010400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>
              <a:off x="1828800" y="1371600"/>
              <a:ext cx="45719" cy="388620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514600" y="523774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9.5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47884" y="5237747"/>
              <a:ext cx="759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14.5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69138" y="5199078"/>
              <a:ext cx="81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19.5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34578" y="5208874"/>
              <a:ext cx="810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24.5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09239" y="5237747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29.5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086600" y="523355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34.5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851557" y="5233555"/>
              <a:ext cx="847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39.5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77198" y="5231413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29352" y="529558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70659" y="132187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518286" y="4149828"/>
              <a:ext cx="451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5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341696" y="3224554"/>
              <a:ext cx="65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359216" y="2287987"/>
              <a:ext cx="603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15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22" name="Straight Connector 121"/>
            <p:cNvCxnSpPr>
              <a:stCxn id="119" idx="3"/>
              <a:endCxn id="119" idx="3"/>
            </p:cNvCxnSpPr>
            <p:nvPr/>
          </p:nvCxnSpPr>
          <p:spPr>
            <a:xfrm>
              <a:off x="1969772" y="438066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851659" y="4340328"/>
              <a:ext cx="7006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51659" y="3425246"/>
              <a:ext cx="71170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851659" y="2362200"/>
              <a:ext cx="22860" cy="95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1874519" y="2485377"/>
              <a:ext cx="71399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2536876" y="3925122"/>
                  <a:ext cx="368691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876" y="3925122"/>
                  <a:ext cx="368691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3389297" y="3209395"/>
                  <a:ext cx="553357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297" y="3209395"/>
                  <a:ext cx="553357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/>
                <p:cNvSpPr/>
                <p:nvPr/>
              </p:nvSpPr>
              <p:spPr>
                <a:xfrm>
                  <a:off x="4295320" y="2932716"/>
                  <a:ext cx="55335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320" y="2932716"/>
                  <a:ext cx="553357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/>
                <p:cNvSpPr/>
                <p:nvPr/>
              </p:nvSpPr>
              <p:spPr>
                <a:xfrm>
                  <a:off x="4417951" y="3244334"/>
                  <a:ext cx="3080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951" y="3244334"/>
                  <a:ext cx="30809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 flipH="1">
                  <a:off x="5252287" y="1980094"/>
                  <a:ext cx="45720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52287" y="1980094"/>
                  <a:ext cx="457200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6146980" y="3425246"/>
                  <a:ext cx="553357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980" y="3425246"/>
                  <a:ext cx="553357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7054465" y="3844595"/>
                  <a:ext cx="553357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4465" y="3844595"/>
                  <a:ext cx="553357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Up Arrow 133"/>
            <p:cNvSpPr/>
            <p:nvPr/>
          </p:nvSpPr>
          <p:spPr>
            <a:xfrm>
              <a:off x="2694991" y="4396749"/>
              <a:ext cx="71950" cy="8839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Up Arrow 134"/>
            <p:cNvSpPr/>
            <p:nvPr/>
          </p:nvSpPr>
          <p:spPr>
            <a:xfrm>
              <a:off x="3657600" y="3733800"/>
              <a:ext cx="45719" cy="15468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Up Arrow 135"/>
            <p:cNvSpPr/>
            <p:nvPr/>
          </p:nvSpPr>
          <p:spPr>
            <a:xfrm>
              <a:off x="4572000" y="3402686"/>
              <a:ext cx="45719" cy="187797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Up Arrow 136"/>
            <p:cNvSpPr/>
            <p:nvPr/>
          </p:nvSpPr>
          <p:spPr>
            <a:xfrm>
              <a:off x="5486400" y="2485377"/>
              <a:ext cx="45719" cy="279528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Up Arrow 137"/>
            <p:cNvSpPr/>
            <p:nvPr/>
          </p:nvSpPr>
          <p:spPr>
            <a:xfrm>
              <a:off x="6400800" y="3925122"/>
              <a:ext cx="45719" cy="13555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Up Arrow 138"/>
            <p:cNvSpPr/>
            <p:nvPr/>
          </p:nvSpPr>
          <p:spPr>
            <a:xfrm>
              <a:off x="7315200" y="4360382"/>
              <a:ext cx="45719" cy="9202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ight Arrow 139"/>
            <p:cNvSpPr/>
            <p:nvPr/>
          </p:nvSpPr>
          <p:spPr>
            <a:xfrm>
              <a:off x="2694991" y="4314663"/>
              <a:ext cx="100832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ight Arrow 140"/>
            <p:cNvSpPr/>
            <p:nvPr/>
          </p:nvSpPr>
          <p:spPr>
            <a:xfrm>
              <a:off x="3703319" y="3733800"/>
              <a:ext cx="86868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/>
            <p:cNvSpPr/>
            <p:nvPr/>
          </p:nvSpPr>
          <p:spPr>
            <a:xfrm>
              <a:off x="4617719" y="3383281"/>
              <a:ext cx="86868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Arrow 142"/>
            <p:cNvSpPr/>
            <p:nvPr/>
          </p:nvSpPr>
          <p:spPr>
            <a:xfrm>
              <a:off x="5532119" y="2485377"/>
              <a:ext cx="86868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Arrow 143"/>
            <p:cNvSpPr/>
            <p:nvPr/>
          </p:nvSpPr>
          <p:spPr>
            <a:xfrm>
              <a:off x="6400800" y="3925122"/>
              <a:ext cx="914400" cy="57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Arrow 144"/>
            <p:cNvSpPr/>
            <p:nvPr/>
          </p:nvSpPr>
          <p:spPr>
            <a:xfrm>
              <a:off x="7399421" y="4307306"/>
              <a:ext cx="830179" cy="65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Down Arrow 145"/>
            <p:cNvSpPr/>
            <p:nvPr/>
          </p:nvSpPr>
          <p:spPr>
            <a:xfrm>
              <a:off x="6400800" y="2531096"/>
              <a:ext cx="45719" cy="14397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Down Arrow 146"/>
            <p:cNvSpPr/>
            <p:nvPr/>
          </p:nvSpPr>
          <p:spPr>
            <a:xfrm>
              <a:off x="7315200" y="3925122"/>
              <a:ext cx="45719" cy="4716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wn Arrow 147"/>
            <p:cNvSpPr/>
            <p:nvPr/>
          </p:nvSpPr>
          <p:spPr>
            <a:xfrm>
              <a:off x="8229600" y="4360382"/>
              <a:ext cx="45719" cy="9352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35833" y="4346472"/>
              <a:ext cx="921768" cy="9341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703319" y="3765884"/>
              <a:ext cx="868681" cy="148577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617719" y="3429000"/>
              <a:ext cx="860304" cy="18226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539991" y="2512878"/>
              <a:ext cx="860810" cy="278271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12833" y="3946358"/>
              <a:ext cx="902368" cy="13343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360921" y="4354641"/>
              <a:ext cx="868680" cy="89115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82119" y="5722402"/>
              <a:ext cx="2687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প্রকৃত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শ্রেণিসীমা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Right Arrow 156"/>
            <p:cNvSpPr/>
            <p:nvPr/>
          </p:nvSpPr>
          <p:spPr>
            <a:xfrm>
              <a:off x="5017770" y="5907515"/>
              <a:ext cx="632459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96497" y="4347624"/>
              <a:ext cx="1242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গনসংখ্যা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9" name="Up Arrow 158"/>
            <p:cNvSpPr/>
            <p:nvPr/>
          </p:nvSpPr>
          <p:spPr>
            <a:xfrm>
              <a:off x="1096209" y="3354721"/>
              <a:ext cx="45719" cy="100265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255865" y="6131185"/>
            <a:ext cx="2743200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33800" y="228600"/>
            <a:ext cx="4724400" cy="5334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788" y="1438820"/>
            <a:ext cx="9144000" cy="4515021"/>
          </a:xfrm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লিটন কুমার পোদ্দার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আইডিঃ ২৭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 (পরিসংখান)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রাবেয়া মহিলা কলেজ,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দাউদকান্দি, কুমিল্লা।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০১৭১০৪২০১৯৪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liton307@gmail.com</a:t>
            </a:r>
            <a:endParaRPr lang="bn-BD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5" y="255684"/>
            <a:ext cx="2316480" cy="2885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66425" y="255684"/>
            <a:ext cx="5683347" cy="8415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653436" y="1352811"/>
            <a:ext cx="6749794" cy="4634630"/>
          </a:xfrm>
          <a:prstGeom prst="round2Diag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035" y="252391"/>
            <a:ext cx="3959268" cy="76221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608" y="1127343"/>
            <a:ext cx="9169053" cy="9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হতে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আয়তলেখ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অংকন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78873"/>
              </p:ext>
            </p:extLst>
          </p:nvPr>
        </p:nvGraphicFramePr>
        <p:xfrm>
          <a:off x="1321669" y="2129426"/>
          <a:ext cx="8128000" cy="4480560"/>
        </p:xfrm>
        <a:graphic>
          <a:graphicData uri="http://schemas.openxmlformats.org/drawingml/2006/table">
            <a:tbl>
              <a:tblPr firstRow="1" bandRow="1"/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শ্রেণীব্যাপ্তি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381994" y="126224"/>
            <a:ext cx="2317315" cy="775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17245"/>
              </p:ext>
            </p:extLst>
          </p:nvPr>
        </p:nvGraphicFramePr>
        <p:xfrm>
          <a:off x="3334533" y="2123910"/>
          <a:ext cx="6096000" cy="454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শ্রেণীব্যাপ্তি</a:t>
                      </a:r>
                      <a:endParaRPr lang="en-US" sz="4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গণসংখ্যা</a:t>
                      </a:r>
                      <a:endParaRPr lang="en-US" sz="4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100-110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110-120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120-130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130-140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140-150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150-160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047" y="445730"/>
            <a:ext cx="27051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1841" y="191272"/>
            <a:ext cx="64389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348" y="713984"/>
            <a:ext cx="5841304" cy="8267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7108"/>
            <a:ext cx="9144000" cy="267743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 দ্বারা অনুমোদিত বই।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Google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225" y="1828800"/>
            <a:ext cx="10371551" cy="319413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imated-gif-images-of-flow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5829" y="1590805"/>
            <a:ext cx="7954029" cy="31547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isometricRightUp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791" y="365126"/>
            <a:ext cx="4278418" cy="937582"/>
          </a:xfrm>
          <a:pattFill prst="pct9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99" y="1758462"/>
            <a:ext cx="8271803" cy="4418501"/>
          </a:xfrm>
          <a:solidFill>
            <a:schemeClr val="bg2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পরিসংখান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নামঃ তথ্য সংগ্রহ, সংক্ষিপ্তকরণ ও উপস্থাপন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১৯/০৬/২০২১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23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550" y="268936"/>
            <a:ext cx="7132320" cy="7747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7419" y="5223353"/>
            <a:ext cx="7816241" cy="1127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আয়তলেখের মাধ্যমে তথ্য উপস্থাপন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258933"/>
            <a:ext cx="7488701" cy="3749166"/>
          </a:xfrm>
        </p:spPr>
      </p:pic>
    </p:spTree>
    <p:extLst>
      <p:ext uri="{BB962C8B-B14F-4D97-AF65-F5344CB8AC3E}">
        <p14:creationId xmlns:p14="http://schemas.microsoft.com/office/powerpoint/2010/main" val="21637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139" y="365126"/>
            <a:ext cx="6518231" cy="887478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2" y="1770126"/>
            <a:ext cx="10515600" cy="5087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pPr marL="0" indent="0">
              <a:buNone/>
            </a:pPr>
            <a:endParaRPr lang="en-US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উপস্থাপন সঙ্গায়িত করতে পারবে;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আয়তলেখ সম্পর্কে ব্যাখা দিতে পারবে;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সমশ্রেণিব্যাপ্তি বিশিষ্ট গনসংখ্যা বিন্যাস হতে আয়তলেখ উপস্থাপন   </a:t>
            </a: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করতে পারবে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অসমশ্রেণিব্যাপ্তি বিশিষ্ট গনসংখ্যা বিন্যাস হতে আয়তলেখ উপস্থাপন </a:t>
            </a: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099" y="1590805"/>
            <a:ext cx="11423737" cy="50479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48" y="239866"/>
            <a:ext cx="4698304" cy="7496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চিত্রটি লক্ষ্য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0" y="1052187"/>
            <a:ext cx="8267809" cy="4346531"/>
          </a:xfrm>
        </p:spPr>
      </p:pic>
      <p:sp>
        <p:nvSpPr>
          <p:cNvPr id="5" name="Rectangle 4"/>
          <p:cNvSpPr/>
          <p:nvPr/>
        </p:nvSpPr>
        <p:spPr>
          <a:xfrm>
            <a:off x="425886" y="5461349"/>
            <a:ext cx="11361106" cy="125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অনুসন্ধানে সংগৃহীত অশোধিত তথ্য প্রক্রিয়াকরনের মাধ্যমে সংক্ষিপ্ত, আকর্ষণীয়, সহজবোধ্য ও বিশ্লেষণের উপযোগী করে প্রকাশ করাকে </a:t>
            </a:r>
            <a:r>
              <a:rPr lang="bn-BD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থ্য </a:t>
            </a:r>
            <a:r>
              <a:rPr lang="en-US" sz="3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3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21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938" y="976427"/>
            <a:ext cx="11815282" cy="4147319"/>
            <a:chOff x="106938" y="976427"/>
            <a:chExt cx="11815282" cy="4147319"/>
          </a:xfrm>
        </p:grpSpPr>
        <p:sp>
          <p:nvSpPr>
            <p:cNvPr id="3" name="Freeform 2"/>
            <p:cNvSpPr/>
            <p:nvPr/>
          </p:nvSpPr>
          <p:spPr>
            <a:xfrm>
              <a:off x="8869645" y="3473618"/>
              <a:ext cx="2197910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7093"/>
                  </a:lnTo>
                  <a:lnTo>
                    <a:pt x="2197910" y="317093"/>
                  </a:lnTo>
                  <a:lnTo>
                    <a:pt x="2197910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>
              <a:off x="8823925" y="3473618"/>
              <a:ext cx="91440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7093"/>
                  </a:lnTo>
                  <a:lnTo>
                    <a:pt x="126195" y="317093"/>
                  </a:lnTo>
                  <a:lnTo>
                    <a:pt x="126195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6752210" y="3473618"/>
              <a:ext cx="2117434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17434" y="0"/>
                  </a:moveTo>
                  <a:lnTo>
                    <a:pt x="2117434" y="317093"/>
                  </a:lnTo>
                  <a:lnTo>
                    <a:pt x="0" y="317093"/>
                  </a:lnTo>
                  <a:lnTo>
                    <a:pt x="0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885690" y="1992370"/>
              <a:ext cx="2983955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7093"/>
                  </a:lnTo>
                  <a:lnTo>
                    <a:pt x="2983955" y="317093"/>
                  </a:lnTo>
                  <a:lnTo>
                    <a:pt x="2983955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873120" y="3473618"/>
              <a:ext cx="1966227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7093"/>
                  </a:lnTo>
                  <a:lnTo>
                    <a:pt x="1966227" y="317093"/>
                  </a:lnTo>
                  <a:lnTo>
                    <a:pt x="1966227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827400" y="3473618"/>
              <a:ext cx="91440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7093"/>
                  </a:lnTo>
                  <a:lnTo>
                    <a:pt x="56503" y="317093"/>
                  </a:lnTo>
                  <a:lnTo>
                    <a:pt x="56503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917676" y="3473618"/>
              <a:ext cx="1955444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55444" y="0"/>
                  </a:moveTo>
                  <a:lnTo>
                    <a:pt x="1955444" y="317093"/>
                  </a:lnTo>
                  <a:lnTo>
                    <a:pt x="0" y="317093"/>
                  </a:lnTo>
                  <a:lnTo>
                    <a:pt x="0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873120" y="1992370"/>
              <a:ext cx="3012569" cy="465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12569" y="0"/>
                  </a:moveTo>
                  <a:lnTo>
                    <a:pt x="3012569" y="317093"/>
                  </a:lnTo>
                  <a:lnTo>
                    <a:pt x="0" y="317093"/>
                  </a:lnTo>
                  <a:lnTo>
                    <a:pt x="0" y="4653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1"/>
            <p:cNvSpPr/>
            <p:nvPr/>
          </p:nvSpPr>
          <p:spPr>
            <a:xfrm>
              <a:off x="4682999" y="976427"/>
              <a:ext cx="2405382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860766" y="1145307"/>
              <a:ext cx="2405382" cy="1015942"/>
            </a:xfrm>
            <a:custGeom>
              <a:avLst/>
              <a:gdLst>
                <a:gd name="connsiteX0" fmla="*/ 0 w 2405382"/>
                <a:gd name="connsiteY0" fmla="*/ 101594 h 1015942"/>
                <a:gd name="connsiteX1" fmla="*/ 101594 w 2405382"/>
                <a:gd name="connsiteY1" fmla="*/ 0 h 1015942"/>
                <a:gd name="connsiteX2" fmla="*/ 2303788 w 2405382"/>
                <a:gd name="connsiteY2" fmla="*/ 0 h 1015942"/>
                <a:gd name="connsiteX3" fmla="*/ 2405382 w 2405382"/>
                <a:gd name="connsiteY3" fmla="*/ 101594 h 1015942"/>
                <a:gd name="connsiteX4" fmla="*/ 2405382 w 2405382"/>
                <a:gd name="connsiteY4" fmla="*/ 914348 h 1015942"/>
                <a:gd name="connsiteX5" fmla="*/ 2303788 w 2405382"/>
                <a:gd name="connsiteY5" fmla="*/ 1015942 h 1015942"/>
                <a:gd name="connsiteX6" fmla="*/ 101594 w 2405382"/>
                <a:gd name="connsiteY6" fmla="*/ 1015942 h 1015942"/>
                <a:gd name="connsiteX7" fmla="*/ 0 w 2405382"/>
                <a:gd name="connsiteY7" fmla="*/ 914348 h 1015942"/>
                <a:gd name="connsiteX8" fmla="*/ 0 w 2405382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382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2303788" y="0"/>
                  </a:lnTo>
                  <a:cubicBezTo>
                    <a:pt x="2359897" y="0"/>
                    <a:pt x="2405382" y="45485"/>
                    <a:pt x="2405382" y="101594"/>
                  </a:cubicBezTo>
                  <a:lnTo>
                    <a:pt x="2405382" y="914348"/>
                  </a:lnTo>
                  <a:cubicBezTo>
                    <a:pt x="2405382" y="970457"/>
                    <a:pt x="2359897" y="1015942"/>
                    <a:pt x="2303788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436" tIns="136436" rIns="136436" bIns="1364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থ্য উপস্থাপন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90159" y="2457676"/>
              <a:ext cx="2765922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667927" y="2626556"/>
              <a:ext cx="2765922" cy="1015942"/>
            </a:xfrm>
            <a:custGeom>
              <a:avLst/>
              <a:gdLst>
                <a:gd name="connsiteX0" fmla="*/ 0 w 2765922"/>
                <a:gd name="connsiteY0" fmla="*/ 101594 h 1015942"/>
                <a:gd name="connsiteX1" fmla="*/ 101594 w 2765922"/>
                <a:gd name="connsiteY1" fmla="*/ 0 h 1015942"/>
                <a:gd name="connsiteX2" fmla="*/ 2664328 w 2765922"/>
                <a:gd name="connsiteY2" fmla="*/ 0 h 1015942"/>
                <a:gd name="connsiteX3" fmla="*/ 2765922 w 2765922"/>
                <a:gd name="connsiteY3" fmla="*/ 101594 h 1015942"/>
                <a:gd name="connsiteX4" fmla="*/ 2765922 w 2765922"/>
                <a:gd name="connsiteY4" fmla="*/ 914348 h 1015942"/>
                <a:gd name="connsiteX5" fmla="*/ 2664328 w 2765922"/>
                <a:gd name="connsiteY5" fmla="*/ 1015942 h 1015942"/>
                <a:gd name="connsiteX6" fmla="*/ 101594 w 2765922"/>
                <a:gd name="connsiteY6" fmla="*/ 1015942 h 1015942"/>
                <a:gd name="connsiteX7" fmla="*/ 0 w 2765922"/>
                <a:gd name="connsiteY7" fmla="*/ 914348 h 1015942"/>
                <a:gd name="connsiteX8" fmla="*/ 0 w 2765922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922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2664328" y="0"/>
                  </a:lnTo>
                  <a:cubicBezTo>
                    <a:pt x="2720437" y="0"/>
                    <a:pt x="2765922" y="45485"/>
                    <a:pt x="2765922" y="101594"/>
                  </a:cubicBezTo>
                  <a:lnTo>
                    <a:pt x="2765922" y="914348"/>
                  </a:lnTo>
                  <a:cubicBezTo>
                    <a:pt x="2765922" y="970457"/>
                    <a:pt x="2720437" y="1015942"/>
                    <a:pt x="2664328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পরিসংখানিক লেখ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6938" y="3938925"/>
              <a:ext cx="1621475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84706" y="4107804"/>
              <a:ext cx="1621475" cy="1015942"/>
            </a:xfrm>
            <a:custGeom>
              <a:avLst/>
              <a:gdLst>
                <a:gd name="connsiteX0" fmla="*/ 0 w 1621475"/>
                <a:gd name="connsiteY0" fmla="*/ 101594 h 1015942"/>
                <a:gd name="connsiteX1" fmla="*/ 101594 w 1621475"/>
                <a:gd name="connsiteY1" fmla="*/ 0 h 1015942"/>
                <a:gd name="connsiteX2" fmla="*/ 1519881 w 1621475"/>
                <a:gd name="connsiteY2" fmla="*/ 0 h 1015942"/>
                <a:gd name="connsiteX3" fmla="*/ 1621475 w 1621475"/>
                <a:gd name="connsiteY3" fmla="*/ 101594 h 1015942"/>
                <a:gd name="connsiteX4" fmla="*/ 1621475 w 1621475"/>
                <a:gd name="connsiteY4" fmla="*/ 914348 h 1015942"/>
                <a:gd name="connsiteX5" fmla="*/ 1519881 w 1621475"/>
                <a:gd name="connsiteY5" fmla="*/ 1015942 h 1015942"/>
                <a:gd name="connsiteX6" fmla="*/ 101594 w 1621475"/>
                <a:gd name="connsiteY6" fmla="*/ 1015942 h 1015942"/>
                <a:gd name="connsiteX7" fmla="*/ 0 w 1621475"/>
                <a:gd name="connsiteY7" fmla="*/ 914348 h 1015942"/>
                <a:gd name="connsiteX8" fmla="*/ 0 w 1621475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475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1519881" y="0"/>
                  </a:lnTo>
                  <a:cubicBezTo>
                    <a:pt x="1575990" y="0"/>
                    <a:pt x="1621475" y="45485"/>
                    <a:pt x="1621475" y="101594"/>
                  </a:cubicBezTo>
                  <a:lnTo>
                    <a:pt x="1621475" y="914348"/>
                  </a:lnTo>
                  <a:cubicBezTo>
                    <a:pt x="1621475" y="970457"/>
                    <a:pt x="1575990" y="1015942"/>
                    <a:pt x="1519881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আয়তলেখ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83949" y="3938925"/>
              <a:ext cx="1599908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261717" y="4107804"/>
              <a:ext cx="1599908" cy="1015942"/>
            </a:xfrm>
            <a:custGeom>
              <a:avLst/>
              <a:gdLst>
                <a:gd name="connsiteX0" fmla="*/ 0 w 1599908"/>
                <a:gd name="connsiteY0" fmla="*/ 101594 h 1015942"/>
                <a:gd name="connsiteX1" fmla="*/ 101594 w 1599908"/>
                <a:gd name="connsiteY1" fmla="*/ 0 h 1015942"/>
                <a:gd name="connsiteX2" fmla="*/ 1498314 w 1599908"/>
                <a:gd name="connsiteY2" fmla="*/ 0 h 1015942"/>
                <a:gd name="connsiteX3" fmla="*/ 1599908 w 1599908"/>
                <a:gd name="connsiteY3" fmla="*/ 101594 h 1015942"/>
                <a:gd name="connsiteX4" fmla="*/ 1599908 w 1599908"/>
                <a:gd name="connsiteY4" fmla="*/ 914348 h 1015942"/>
                <a:gd name="connsiteX5" fmla="*/ 1498314 w 1599908"/>
                <a:gd name="connsiteY5" fmla="*/ 1015942 h 1015942"/>
                <a:gd name="connsiteX6" fmla="*/ 101594 w 1599908"/>
                <a:gd name="connsiteY6" fmla="*/ 1015942 h 1015942"/>
                <a:gd name="connsiteX7" fmla="*/ 0 w 1599908"/>
                <a:gd name="connsiteY7" fmla="*/ 914348 h 1015942"/>
                <a:gd name="connsiteX8" fmla="*/ 0 w 1599908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908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1498314" y="0"/>
                  </a:lnTo>
                  <a:cubicBezTo>
                    <a:pt x="1554423" y="0"/>
                    <a:pt x="1599908" y="45485"/>
                    <a:pt x="1599908" y="101594"/>
                  </a:cubicBezTo>
                  <a:lnTo>
                    <a:pt x="1599908" y="914348"/>
                  </a:lnTo>
                  <a:cubicBezTo>
                    <a:pt x="1599908" y="970457"/>
                    <a:pt x="1554423" y="1015942"/>
                    <a:pt x="1498314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 বহুভুজ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39393" y="3938925"/>
              <a:ext cx="1599908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4217161" y="4107804"/>
              <a:ext cx="1599908" cy="1015942"/>
            </a:xfrm>
            <a:custGeom>
              <a:avLst/>
              <a:gdLst>
                <a:gd name="connsiteX0" fmla="*/ 0 w 1599908"/>
                <a:gd name="connsiteY0" fmla="*/ 101594 h 1015942"/>
                <a:gd name="connsiteX1" fmla="*/ 101594 w 1599908"/>
                <a:gd name="connsiteY1" fmla="*/ 0 h 1015942"/>
                <a:gd name="connsiteX2" fmla="*/ 1498314 w 1599908"/>
                <a:gd name="connsiteY2" fmla="*/ 0 h 1015942"/>
                <a:gd name="connsiteX3" fmla="*/ 1599908 w 1599908"/>
                <a:gd name="connsiteY3" fmla="*/ 101594 h 1015942"/>
                <a:gd name="connsiteX4" fmla="*/ 1599908 w 1599908"/>
                <a:gd name="connsiteY4" fmla="*/ 914348 h 1015942"/>
                <a:gd name="connsiteX5" fmla="*/ 1498314 w 1599908"/>
                <a:gd name="connsiteY5" fmla="*/ 1015942 h 1015942"/>
                <a:gd name="connsiteX6" fmla="*/ 101594 w 1599908"/>
                <a:gd name="connsiteY6" fmla="*/ 1015942 h 1015942"/>
                <a:gd name="connsiteX7" fmla="*/ 0 w 1599908"/>
                <a:gd name="connsiteY7" fmla="*/ 914348 h 1015942"/>
                <a:gd name="connsiteX8" fmla="*/ 0 w 1599908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908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1498314" y="0"/>
                  </a:lnTo>
                  <a:cubicBezTo>
                    <a:pt x="1554423" y="0"/>
                    <a:pt x="1599908" y="45485"/>
                    <a:pt x="1599908" y="101594"/>
                  </a:cubicBezTo>
                  <a:lnTo>
                    <a:pt x="1599908" y="914348"/>
                  </a:lnTo>
                  <a:cubicBezTo>
                    <a:pt x="1599908" y="970457"/>
                    <a:pt x="1554423" y="1015942"/>
                    <a:pt x="1498314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গণসংখা রেখা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58070" y="2457676"/>
              <a:ext cx="2823151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635837" y="2626556"/>
              <a:ext cx="2823151" cy="1015942"/>
            </a:xfrm>
            <a:custGeom>
              <a:avLst/>
              <a:gdLst>
                <a:gd name="connsiteX0" fmla="*/ 0 w 2823151"/>
                <a:gd name="connsiteY0" fmla="*/ 101594 h 1015942"/>
                <a:gd name="connsiteX1" fmla="*/ 101594 w 2823151"/>
                <a:gd name="connsiteY1" fmla="*/ 0 h 1015942"/>
                <a:gd name="connsiteX2" fmla="*/ 2721557 w 2823151"/>
                <a:gd name="connsiteY2" fmla="*/ 0 h 1015942"/>
                <a:gd name="connsiteX3" fmla="*/ 2823151 w 2823151"/>
                <a:gd name="connsiteY3" fmla="*/ 101594 h 1015942"/>
                <a:gd name="connsiteX4" fmla="*/ 2823151 w 2823151"/>
                <a:gd name="connsiteY4" fmla="*/ 914348 h 1015942"/>
                <a:gd name="connsiteX5" fmla="*/ 2721557 w 2823151"/>
                <a:gd name="connsiteY5" fmla="*/ 1015942 h 1015942"/>
                <a:gd name="connsiteX6" fmla="*/ 101594 w 2823151"/>
                <a:gd name="connsiteY6" fmla="*/ 1015942 h 1015942"/>
                <a:gd name="connsiteX7" fmla="*/ 0 w 2823151"/>
                <a:gd name="connsiteY7" fmla="*/ 914348 h 1015942"/>
                <a:gd name="connsiteX8" fmla="*/ 0 w 2823151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151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2721557" y="0"/>
                  </a:lnTo>
                  <a:cubicBezTo>
                    <a:pt x="2777666" y="0"/>
                    <a:pt x="2823151" y="45485"/>
                    <a:pt x="2823151" y="101594"/>
                  </a:cubicBezTo>
                  <a:lnTo>
                    <a:pt x="2823151" y="914348"/>
                  </a:lnTo>
                  <a:cubicBezTo>
                    <a:pt x="2823151" y="970457"/>
                    <a:pt x="2777666" y="1015942"/>
                    <a:pt x="2721557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পরিসংখানিক সারণী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94838" y="3938925"/>
              <a:ext cx="1514745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6172605" y="4107804"/>
              <a:ext cx="1514745" cy="1015942"/>
            </a:xfrm>
            <a:custGeom>
              <a:avLst/>
              <a:gdLst>
                <a:gd name="connsiteX0" fmla="*/ 0 w 1514745"/>
                <a:gd name="connsiteY0" fmla="*/ 101594 h 1015942"/>
                <a:gd name="connsiteX1" fmla="*/ 101594 w 1514745"/>
                <a:gd name="connsiteY1" fmla="*/ 0 h 1015942"/>
                <a:gd name="connsiteX2" fmla="*/ 1413151 w 1514745"/>
                <a:gd name="connsiteY2" fmla="*/ 0 h 1015942"/>
                <a:gd name="connsiteX3" fmla="*/ 1514745 w 1514745"/>
                <a:gd name="connsiteY3" fmla="*/ 101594 h 1015942"/>
                <a:gd name="connsiteX4" fmla="*/ 1514745 w 1514745"/>
                <a:gd name="connsiteY4" fmla="*/ 914348 h 1015942"/>
                <a:gd name="connsiteX5" fmla="*/ 1413151 w 1514745"/>
                <a:gd name="connsiteY5" fmla="*/ 1015942 h 1015942"/>
                <a:gd name="connsiteX6" fmla="*/ 101594 w 1514745"/>
                <a:gd name="connsiteY6" fmla="*/ 1015942 h 1015942"/>
                <a:gd name="connsiteX7" fmla="*/ 0 w 1514745"/>
                <a:gd name="connsiteY7" fmla="*/ 914348 h 1015942"/>
                <a:gd name="connsiteX8" fmla="*/ 0 w 1514745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745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1413151" y="0"/>
                  </a:lnTo>
                  <a:cubicBezTo>
                    <a:pt x="1469260" y="0"/>
                    <a:pt x="1514745" y="45485"/>
                    <a:pt x="1514745" y="101594"/>
                  </a:cubicBezTo>
                  <a:lnTo>
                    <a:pt x="1514745" y="914348"/>
                  </a:lnTo>
                  <a:cubicBezTo>
                    <a:pt x="1514745" y="970457"/>
                    <a:pt x="1469260" y="1015942"/>
                    <a:pt x="1413151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শ্রেণিবদ্ধকরণ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865118" y="3938925"/>
              <a:ext cx="2170004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42886" y="4107804"/>
              <a:ext cx="2170004" cy="1015942"/>
            </a:xfrm>
            <a:custGeom>
              <a:avLst/>
              <a:gdLst>
                <a:gd name="connsiteX0" fmla="*/ 0 w 2170004"/>
                <a:gd name="connsiteY0" fmla="*/ 101594 h 1015942"/>
                <a:gd name="connsiteX1" fmla="*/ 101594 w 2170004"/>
                <a:gd name="connsiteY1" fmla="*/ 0 h 1015942"/>
                <a:gd name="connsiteX2" fmla="*/ 2068410 w 2170004"/>
                <a:gd name="connsiteY2" fmla="*/ 0 h 1015942"/>
                <a:gd name="connsiteX3" fmla="*/ 2170004 w 2170004"/>
                <a:gd name="connsiteY3" fmla="*/ 101594 h 1015942"/>
                <a:gd name="connsiteX4" fmla="*/ 2170004 w 2170004"/>
                <a:gd name="connsiteY4" fmla="*/ 914348 h 1015942"/>
                <a:gd name="connsiteX5" fmla="*/ 2068410 w 2170004"/>
                <a:gd name="connsiteY5" fmla="*/ 1015942 h 1015942"/>
                <a:gd name="connsiteX6" fmla="*/ 101594 w 2170004"/>
                <a:gd name="connsiteY6" fmla="*/ 1015942 h 1015942"/>
                <a:gd name="connsiteX7" fmla="*/ 0 w 2170004"/>
                <a:gd name="connsiteY7" fmla="*/ 914348 h 1015942"/>
                <a:gd name="connsiteX8" fmla="*/ 0 w 2170004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004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2068410" y="0"/>
                  </a:lnTo>
                  <a:cubicBezTo>
                    <a:pt x="2124519" y="0"/>
                    <a:pt x="2170004" y="45485"/>
                    <a:pt x="2170004" y="101594"/>
                  </a:cubicBezTo>
                  <a:lnTo>
                    <a:pt x="2170004" y="914348"/>
                  </a:lnTo>
                  <a:cubicBezTo>
                    <a:pt x="2170004" y="970457"/>
                    <a:pt x="2124519" y="1015942"/>
                    <a:pt x="2068410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তালিকাবদ্ধকরণ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0390658" y="3938925"/>
              <a:ext cx="1353794" cy="1015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10568426" y="4107804"/>
              <a:ext cx="1353794" cy="1015942"/>
            </a:xfrm>
            <a:custGeom>
              <a:avLst/>
              <a:gdLst>
                <a:gd name="connsiteX0" fmla="*/ 0 w 1353794"/>
                <a:gd name="connsiteY0" fmla="*/ 101594 h 1015942"/>
                <a:gd name="connsiteX1" fmla="*/ 101594 w 1353794"/>
                <a:gd name="connsiteY1" fmla="*/ 0 h 1015942"/>
                <a:gd name="connsiteX2" fmla="*/ 1252200 w 1353794"/>
                <a:gd name="connsiteY2" fmla="*/ 0 h 1015942"/>
                <a:gd name="connsiteX3" fmla="*/ 1353794 w 1353794"/>
                <a:gd name="connsiteY3" fmla="*/ 101594 h 1015942"/>
                <a:gd name="connsiteX4" fmla="*/ 1353794 w 1353794"/>
                <a:gd name="connsiteY4" fmla="*/ 914348 h 1015942"/>
                <a:gd name="connsiteX5" fmla="*/ 1252200 w 1353794"/>
                <a:gd name="connsiteY5" fmla="*/ 1015942 h 1015942"/>
                <a:gd name="connsiteX6" fmla="*/ 101594 w 1353794"/>
                <a:gd name="connsiteY6" fmla="*/ 1015942 h 1015942"/>
                <a:gd name="connsiteX7" fmla="*/ 0 w 1353794"/>
                <a:gd name="connsiteY7" fmla="*/ 914348 h 1015942"/>
                <a:gd name="connsiteX8" fmla="*/ 0 w 1353794"/>
                <a:gd name="connsiteY8" fmla="*/ 101594 h 10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3794" h="1015942">
                  <a:moveTo>
                    <a:pt x="0" y="101594"/>
                  </a:moveTo>
                  <a:cubicBezTo>
                    <a:pt x="0" y="45485"/>
                    <a:pt x="45485" y="0"/>
                    <a:pt x="101594" y="0"/>
                  </a:cubicBezTo>
                  <a:lnTo>
                    <a:pt x="1252200" y="0"/>
                  </a:lnTo>
                  <a:cubicBezTo>
                    <a:pt x="1308309" y="0"/>
                    <a:pt x="1353794" y="45485"/>
                    <a:pt x="1353794" y="101594"/>
                  </a:cubicBezTo>
                  <a:lnTo>
                    <a:pt x="1353794" y="914348"/>
                  </a:lnTo>
                  <a:cubicBezTo>
                    <a:pt x="1353794" y="970457"/>
                    <a:pt x="1308309" y="1015942"/>
                    <a:pt x="1252200" y="1015942"/>
                  </a:cubicBezTo>
                  <a:lnTo>
                    <a:pt x="101594" y="1015942"/>
                  </a:lnTo>
                  <a:cubicBezTo>
                    <a:pt x="45485" y="1015942"/>
                    <a:pt x="0" y="970457"/>
                    <a:pt x="0" y="914348"/>
                  </a:cubicBezTo>
                  <a:lnTo>
                    <a:pt x="0" y="1015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6" tIns="121196" rIns="121196" bIns="12119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গনসংখ্যা নিবেশণ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9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592" y="728379"/>
            <a:ext cx="5289942" cy="749691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782" y="2314140"/>
            <a:ext cx="7454030" cy="206997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পরিসংখানিক লেখ কত প্রকার ও কি কি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5797" y="728380"/>
            <a:ext cx="2592888" cy="74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9184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 গনসংখ্যা নিবেশনের বিভিন্ন শ্রেণির গনসংখ্যাকে </a:t>
            </a:r>
            <a:r>
              <a:rPr lang="as-IN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প্রকাশ করা হলে যে লেখ পাওয়া যায়, তাকে আয়তলেখ বলে ।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0673572"/>
              </p:ext>
            </p:extLst>
          </p:nvPr>
        </p:nvGraphicFramePr>
        <p:xfrm>
          <a:off x="488515" y="2705622"/>
          <a:ext cx="11223321" cy="348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 Same Side Corner Rectangle 7"/>
          <p:cNvSpPr/>
          <p:nvPr/>
        </p:nvSpPr>
        <p:spPr>
          <a:xfrm>
            <a:off x="4384109" y="137787"/>
            <a:ext cx="3657600" cy="6388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876822" y="914400"/>
            <a:ext cx="10960274" cy="1390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F6CB3-9007-47DA-A508-5A8E43EB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BAF6CB3-9007-47DA-A508-5A8E43EB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BAF6CB3-9007-47DA-A508-5A8E43EB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EBAF6CB3-9007-47DA-A508-5A8E43EB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14674-C82E-485C-A600-DAB03137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A1B14674-C82E-485C-A600-DAB031377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1B14674-C82E-485C-A600-DAB03137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A1B14674-C82E-485C-A600-DAB03137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47A816-ABE4-4E89-9B5A-D40EC462C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1947A816-ABE4-4E89-9B5A-D40EC462C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1947A816-ABE4-4E89-9B5A-D40EC462C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1947A816-ABE4-4E89-9B5A-D40EC462C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D2D66-DE8C-4349-ACEC-AD33367F4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90ED2D66-DE8C-4349-ACEC-AD33367F4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90ED2D66-DE8C-4349-ACEC-AD33367F4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90ED2D66-DE8C-4349-ACEC-AD33367F4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4FA898-0218-48F2-9830-6492647A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474FA898-0218-48F2-9830-6492647A7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74FA898-0218-48F2-9830-6492647A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74FA898-0218-48F2-9830-6492647A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665</TotalTime>
  <Words>481</Words>
  <Application>Microsoft Office PowerPoint</Application>
  <PresentationFormat>Widescreen</PresentationFormat>
  <Paragraphs>263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পাঠ পরিচিতি</vt:lpstr>
      <vt:lpstr>বিষয়বস্তু</vt:lpstr>
      <vt:lpstr>শিখনফল</vt:lpstr>
      <vt:lpstr> চিত্রটি লক্ষ্য করি</vt:lpstr>
      <vt:lpstr>PowerPoint Presentation</vt:lpstr>
      <vt:lpstr>একক কাজ</vt:lpstr>
      <vt:lpstr>        কোনো অবিচ্ছিন্ন গনসংখ্যা নিবেশনের বিভিন্ন শ্রেণির গনসংখ্যাকে আয়তক্ষেত্রের  সাহায্যে প্রকাশ করা হলে যে লেখ পাওয়া যায়, তাকে আয়তলেখ বলে ।</vt:lpstr>
      <vt:lpstr>নিচের তথ্য হতে আয়তলেখ অংকন করো</vt:lpstr>
      <vt:lpstr> প্রদত্ত গনসংখ্যা নিবেশনটি বহির্ভুক্ত পদ্ধতিতে সমশ্রেণিব্যাপ্তি বিশিষ্ট । এক্ষেত্রে ছক কাগজের X অক্ষে শ্রেণিব্যাপ্তি এবং Y অক্ষে গনসংখ্যা বসিয়ে আয়তলেখটি অংকন করা হলো । ধরি X অক্ষে প্রতি ১ বর্গঘর= ২ একক এবং Y অক্ষে প্রতি ১ বর্গঘর= ১ একক  । </vt:lpstr>
      <vt:lpstr>PowerPoint Presentation</vt:lpstr>
      <vt:lpstr> নিচের গণসংখ্যা নিবেশন থেকে আয়তলেখ অংকন করো </vt:lpstr>
      <vt:lpstr>PowerPoint Presentation</vt:lpstr>
      <vt:lpstr>PowerPoint Presentation</vt:lpstr>
      <vt:lpstr>PowerPoint Presentation</vt:lpstr>
      <vt:lpstr>নিচের গনসংখ্যা নিবেশন হতে আয়তলেখ অংকন কর ।</vt:lpstr>
      <vt:lpstr> প্রদত্ত গনসংখ্যা নিবেশনটি বহির্ভুক্ত পদ্ধতিতে অসম শ্রেণিব্যাপ্তি বিশিষ্ট ।ফলে গনসংখ্যার ঘনত্ব নির্ণয় করে আয়তলেখ অংকন করতে হবে । </vt:lpstr>
      <vt:lpstr>PowerPoint Presentation</vt:lpstr>
      <vt:lpstr>দলীয় কাজ</vt:lpstr>
      <vt:lpstr>PowerPoint Presentation</vt:lpstr>
      <vt:lpstr>রেফারেন্স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118</cp:revision>
  <dcterms:created xsi:type="dcterms:W3CDTF">2021-06-10T03:55:38Z</dcterms:created>
  <dcterms:modified xsi:type="dcterms:W3CDTF">2021-06-18T05:58:53Z</dcterms:modified>
</cp:coreProperties>
</file>