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901" y="5107"/>
            <a:ext cx="9178372" cy="6945096"/>
          </a:xfrm>
          <a:prstGeom prst="rect"/>
        </p:spPr>
      </p:pic>
      <p:sp>
        <p:nvSpPr>
          <p:cNvPr id="1048590" name=""/>
          <p:cNvSpPr txBox="1"/>
          <p:nvPr/>
        </p:nvSpPr>
        <p:spPr>
          <a:xfrm>
            <a:off x="205888" y="3428999"/>
            <a:ext cx="3942281" cy="1386841"/>
          </a:xfrm>
          <a:prstGeom prst="rect"/>
        </p:spPr>
        <p:txBody>
          <a:bodyPr rtlCol="0" wrap="square">
            <a:spAutoFit/>
          </a:bodyPr>
          <a:p>
            <a:r>
              <a:rPr altLang="en-US" b="1" sz="8700" lang="en-CA" u="none">
                <a:solidFill>
                  <a:srgbClr val="008000"/>
                </a:solidFill>
              </a:rPr>
              <a:t>স</a:t>
            </a:r>
            <a:r>
              <a:rPr altLang="en-US" b="1" sz="8700" lang="en-CA" u="none">
                <a:solidFill>
                  <a:srgbClr val="008000"/>
                </a:solidFill>
              </a:rPr>
              <a:t>্ব</a:t>
            </a:r>
            <a:r>
              <a:rPr altLang="en-US" b="1" sz="8700" lang="en-CA" u="none">
                <a:solidFill>
                  <a:srgbClr val="008000"/>
                </a:solidFill>
              </a:rPr>
              <a:t>া</a:t>
            </a:r>
            <a:r>
              <a:rPr altLang="en-US" b="1" sz="8700" lang="en-CA" u="none">
                <a:solidFill>
                  <a:srgbClr val="008000"/>
                </a:solidFill>
              </a:rPr>
              <a:t>গতম</a:t>
            </a:r>
            <a:r>
              <a:rPr altLang="en-US" b="1" sz="8700" lang="en-US" u="none">
                <a:solidFill>
                  <a:srgbClr val="008000"/>
                </a:solidFill>
              </a:rPr>
              <a:t> </a:t>
            </a:r>
            <a:r>
              <a:rPr altLang="en-US" b="1" sz="8700" lang="en-US" u="none">
                <a:solidFill>
                  <a:srgbClr val="008000"/>
                </a:solidFill>
              </a:rPr>
              <a:t> </a:t>
            </a:r>
            <a:endParaRPr b="1" sz="8700" lang="en-CA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"/>
          <p:cNvSpPr/>
          <p:nvPr/>
        </p:nvSpPr>
        <p:spPr>
          <a:xfrm>
            <a:off x="-25317" y="0"/>
            <a:ext cx="9088372" cy="6896123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sz="6400" lang="en-CA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6400" lang="en-CA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6400" lang="en-CA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6400" lang="en-US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6400" lang="en-CA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altLang="en-US" b="1" dirty="0" sz="6400" lang="en-US" u="sng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>
              <a:solidFill>
                <a:srgbClr val="008000"/>
              </a:solidFill>
            </a:endParaRPr>
          </a:p>
          <a:p>
            <a:pPr algn="ctr"/>
            <a:endParaRPr b="1"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42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altLang="en-US" b="1" dirty="0" sz="42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altLang="en-US" b="1" dirty="0" sz="42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altLang="en-US" b="1" dirty="0" sz="42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7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তারল্যনীতি সংক্ষেপে খাতায় ব্যাখ্যা কর।</a:t>
            </a:r>
            <a:endParaRPr b="1" dirty="0" sz="37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24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b="1"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3" name="Picture 2" descr="hom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84699" y="1437958"/>
            <a:ext cx="3668339" cy="237377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2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1"/>
          <p:cNvSpPr/>
          <p:nvPr/>
        </p:nvSpPr>
        <p:spPr>
          <a:xfrm>
            <a:off x="228600" y="228600"/>
            <a:ext cx="8686800" cy="64008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নীয়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্যয়ী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altLang="en-US"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2" descr="student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12590" y="1979925"/>
            <a:ext cx="5934444" cy="213972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95" name=""/>
          <p:cNvSpPr txBox="1"/>
          <p:nvPr/>
        </p:nvSpPr>
        <p:spPr>
          <a:xfrm>
            <a:off x="2616543" y="854745"/>
            <a:ext cx="3127445" cy="929640"/>
          </a:xfrm>
          <a:prstGeom prst="rect"/>
        </p:spPr>
        <p:txBody>
          <a:bodyPr rtlCol="0" wrap="square">
            <a:spAutoFit/>
          </a:bodyPr>
          <a:p>
            <a:r>
              <a:rPr altLang="en-US" b="1" sz="5600" lang="en-CA" u="sng">
                <a:solidFill>
                  <a:srgbClr val="000000"/>
                </a:solidFill>
              </a:rPr>
              <a:t>ম</a:t>
            </a:r>
            <a:r>
              <a:rPr altLang="en-US" b="1" sz="5600" lang="en-CA" u="sng">
                <a:solidFill>
                  <a:srgbClr val="000000"/>
                </a:solidFill>
              </a:rPr>
              <a:t>ূ</a:t>
            </a:r>
            <a:r>
              <a:rPr altLang="en-US" b="1" sz="5600" lang="en-CA" u="sng">
                <a:solidFill>
                  <a:srgbClr val="000000"/>
                </a:solidFill>
              </a:rPr>
              <a:t>ল</a:t>
            </a:r>
            <a:r>
              <a:rPr altLang="en-US" b="1" sz="5600" lang="en-CA" u="sng">
                <a:solidFill>
                  <a:srgbClr val="000000"/>
                </a:solidFill>
              </a:rPr>
              <a:t>্য</a:t>
            </a:r>
            <a:r>
              <a:rPr altLang="en-US" b="1" sz="5600" lang="en-CA" u="sng">
                <a:solidFill>
                  <a:srgbClr val="000000"/>
                </a:solidFill>
              </a:rPr>
              <a:t>ায়ন</a:t>
            </a:r>
            <a:r>
              <a:rPr altLang="en-US" b="1" sz="5600" lang="en-US" u="sng">
                <a:solidFill>
                  <a:srgbClr val="000000"/>
                </a:solidFill>
              </a:rPr>
              <a:t> </a:t>
            </a:r>
            <a:endParaRPr b="1" sz="2800" lang="en-CA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304800" y="381000"/>
            <a:ext cx="8534400" cy="61722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b="1" dirty="0" sz="36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IN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32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বানিজ্যক ব্যাংকের মূলনীতিগুলো বিশ্লেষণ কর। 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2" descr="bari4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1703" y="1316652"/>
            <a:ext cx="9004066" cy="5542477"/>
          </a:xfrm>
          <a:prstGeom prst="rect"/>
        </p:spPr>
      </p:pic>
      <p:sp>
        <p:nvSpPr>
          <p:cNvPr id="1048597" name=""/>
          <p:cNvSpPr txBox="1"/>
          <p:nvPr/>
        </p:nvSpPr>
        <p:spPr>
          <a:xfrm>
            <a:off x="2490329" y="-159087"/>
            <a:ext cx="4000000" cy="1475739"/>
          </a:xfrm>
          <a:prstGeom prst="rect"/>
        </p:spPr>
        <p:txBody>
          <a:bodyPr rtlCol="0" wrap="square">
            <a:spAutoFit/>
          </a:bodyPr>
          <a:p>
            <a:r>
              <a:rPr altLang="en-US" sz="9300" lang="en-CA" u="sng">
                <a:solidFill>
                  <a:srgbClr val="008000"/>
                </a:solidFill>
              </a:rPr>
              <a:t>ধ</a:t>
            </a:r>
            <a:r>
              <a:rPr altLang="en-US" sz="9300" lang="en-CA" u="sng">
                <a:solidFill>
                  <a:srgbClr val="FF6600"/>
                </a:solidFill>
              </a:rPr>
              <a:t>ন</a:t>
            </a:r>
            <a:r>
              <a:rPr altLang="en-US" sz="9300" lang="en-CA" u="sng">
                <a:solidFill>
                  <a:srgbClr val="FF6600"/>
                </a:solidFill>
              </a:rPr>
              <a:t>্য</a:t>
            </a:r>
            <a:r>
              <a:rPr altLang="en-US" sz="9300" lang="en-CA" u="sng">
                <a:solidFill>
                  <a:srgbClr val="00B0F0"/>
                </a:solidFill>
              </a:rPr>
              <a:t>ব</a:t>
            </a:r>
            <a:r>
              <a:rPr altLang="en-US" sz="9300" lang="en-CA" u="sng">
                <a:solidFill>
                  <a:srgbClr val="00B0F0"/>
                </a:solidFill>
              </a:rPr>
              <a:t>া</a:t>
            </a:r>
            <a:r>
              <a:rPr altLang="en-US" sz="9300" lang="en-CA" u="sng">
                <a:solidFill>
                  <a:srgbClr val="98CC00"/>
                </a:solidFill>
              </a:rPr>
              <a:t>দ</a:t>
            </a:r>
            <a:r>
              <a:rPr altLang="en-US" sz="9300" lang="en-US" u="sng">
                <a:solidFill>
                  <a:srgbClr val="000000"/>
                </a:solidFill>
              </a:rPr>
              <a:t> </a:t>
            </a:r>
            <a:endParaRPr sz="2800" lang="en-CA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 txBox="1"/>
          <p:nvPr/>
        </p:nvSpPr>
        <p:spPr>
          <a:xfrm>
            <a:off x="971150" y="1370330"/>
            <a:ext cx="6838829" cy="4117340"/>
          </a:xfrm>
          <a:prstGeom prst="rect"/>
        </p:spPr>
        <p:txBody>
          <a:bodyPr rtlCol="0" wrap="square">
            <a:spAutoFit/>
          </a:bodyPr>
          <a:p>
            <a:r>
              <a:rPr altLang="en-US" sz="5500" lang="en-CA">
                <a:solidFill>
                  <a:srgbClr val="C00000"/>
                </a:solidFill>
              </a:rPr>
              <a:t>শিক্ষ</a:t>
            </a:r>
            <a:r>
              <a:rPr altLang="en-US" sz="5500" lang="en-CA">
                <a:solidFill>
                  <a:srgbClr val="C00000"/>
                </a:solidFill>
              </a:rPr>
              <a:t>ক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r>
              <a:rPr altLang="en-US" sz="5500" lang="en-CA">
                <a:solidFill>
                  <a:srgbClr val="C00000"/>
                </a:solidFill>
              </a:rPr>
              <a:t>পরি</a:t>
            </a:r>
            <a:r>
              <a:rPr altLang="en-US" sz="5500" lang="en-CA">
                <a:solidFill>
                  <a:srgbClr val="C00000"/>
                </a:solidFill>
              </a:rPr>
              <a:t>চ</a:t>
            </a:r>
            <a:r>
              <a:rPr altLang="en-US" sz="5500" lang="en-CA">
                <a:solidFill>
                  <a:srgbClr val="C00000"/>
                </a:solidFill>
              </a:rPr>
              <a:t>ি</a:t>
            </a:r>
            <a:r>
              <a:rPr altLang="en-US" sz="5500" lang="en-CA">
                <a:solidFill>
                  <a:srgbClr val="C00000"/>
                </a:solidFill>
              </a:rPr>
              <a:t>ত</a:t>
            </a:r>
            <a:r>
              <a:rPr altLang="en-US" sz="5500" lang="en-CA">
                <a:solidFill>
                  <a:srgbClr val="C00000"/>
                </a:solidFill>
              </a:rPr>
              <a:t>ি</a:t>
            </a:r>
            <a:endParaRPr sz="2800" lang="en-CA">
              <a:solidFill>
                <a:srgbClr val="C00000"/>
              </a:solidFill>
            </a:endParaRPr>
          </a:p>
          <a:p>
            <a:r>
              <a:rPr altLang="en-US" sz="5200" lang="en-CA">
                <a:solidFill>
                  <a:srgbClr val="C00000"/>
                </a:solidFill>
              </a:rPr>
              <a:t>তাহমিনা</a:t>
            </a:r>
            <a:r>
              <a:rPr altLang="en-US" sz="5200" lang="en-US">
                <a:solidFill>
                  <a:srgbClr val="C00000"/>
                </a:solidFill>
              </a:rPr>
              <a:t> </a:t>
            </a:r>
            <a:r>
              <a:rPr altLang="en-US" sz="5200" lang="en-CA">
                <a:solidFill>
                  <a:srgbClr val="C00000"/>
                </a:solidFill>
              </a:rPr>
              <a:t>আফরোজ</a:t>
            </a:r>
            <a:r>
              <a:rPr altLang="en-US" sz="5200" lang="en-US">
                <a:solidFill>
                  <a:srgbClr val="C00000"/>
                </a:solidFill>
              </a:rPr>
              <a:t> </a:t>
            </a:r>
            <a:endParaRPr sz="2800" lang="en-CA">
              <a:solidFill>
                <a:srgbClr val="C00000"/>
              </a:solidFill>
            </a:endParaRPr>
          </a:p>
          <a:p>
            <a:r>
              <a:rPr altLang="en-US" sz="5500" lang="en-CA">
                <a:solidFill>
                  <a:srgbClr val="C00000"/>
                </a:solidFill>
              </a:rPr>
              <a:t>স</a:t>
            </a:r>
            <a:r>
              <a:rPr altLang="en-US" sz="5500" lang="en-CA">
                <a:solidFill>
                  <a:srgbClr val="C00000"/>
                </a:solidFill>
              </a:rPr>
              <a:t>হ</a:t>
            </a:r>
            <a:r>
              <a:rPr altLang="en-US" sz="5500" lang="en-CA">
                <a:solidFill>
                  <a:srgbClr val="C00000"/>
                </a:solidFill>
              </a:rPr>
              <a:t>ক</a:t>
            </a:r>
            <a:r>
              <a:rPr altLang="en-US" sz="5500" lang="en-CA">
                <a:solidFill>
                  <a:srgbClr val="C00000"/>
                </a:solidFill>
              </a:rPr>
              <a:t>ারী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r>
              <a:rPr altLang="en-US" sz="5500" lang="en-CA">
                <a:solidFill>
                  <a:srgbClr val="C00000"/>
                </a:solidFill>
              </a:rPr>
              <a:t>শিক্ষক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endParaRPr sz="2800" lang="en-CA">
              <a:solidFill>
                <a:srgbClr val="C00000"/>
              </a:solidFill>
            </a:endParaRPr>
          </a:p>
          <a:p>
            <a:r>
              <a:rPr altLang="en-US" sz="5500" lang="en-CA">
                <a:solidFill>
                  <a:srgbClr val="C00000"/>
                </a:solidFill>
              </a:rPr>
              <a:t>ধ</a:t>
            </a:r>
            <a:r>
              <a:rPr altLang="en-US" sz="5500" lang="en-CA">
                <a:solidFill>
                  <a:srgbClr val="C00000"/>
                </a:solidFill>
              </a:rPr>
              <a:t>লাদিয়া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r>
              <a:rPr altLang="en-US" sz="5500" lang="en-CA">
                <a:solidFill>
                  <a:srgbClr val="C00000"/>
                </a:solidFill>
              </a:rPr>
              <a:t>উচ্চ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r>
              <a:rPr altLang="en-US" sz="5500" lang="en-CA">
                <a:solidFill>
                  <a:srgbClr val="C00000"/>
                </a:solidFill>
              </a:rPr>
              <a:t>বিদ্যালয়</a:t>
            </a:r>
            <a:endParaRPr sz="2800" lang="en-CA">
              <a:solidFill>
                <a:srgbClr val="C00000"/>
              </a:solidFill>
            </a:endParaRPr>
          </a:p>
          <a:p>
            <a:r>
              <a:rPr altLang="en-US" sz="5500" lang="en-CA">
                <a:solidFill>
                  <a:srgbClr val="C00000"/>
                </a:solidFill>
              </a:rPr>
              <a:t>শ</a:t>
            </a:r>
            <a:r>
              <a:rPr altLang="en-US" sz="5500" lang="en-CA">
                <a:solidFill>
                  <a:srgbClr val="C00000"/>
                </a:solidFill>
              </a:rPr>
              <a:t>্র</a:t>
            </a:r>
            <a:r>
              <a:rPr altLang="en-US" sz="5500" lang="en-CA">
                <a:solidFill>
                  <a:srgbClr val="C00000"/>
                </a:solidFill>
              </a:rPr>
              <a:t>ীপুর</a:t>
            </a:r>
            <a:r>
              <a:rPr altLang="en-US" sz="5500" lang="en-US">
                <a:solidFill>
                  <a:srgbClr val="C00000"/>
                </a:solidFill>
              </a:rPr>
              <a:t> </a:t>
            </a:r>
            <a:r>
              <a:rPr altLang="en-US" sz="5500" lang="en-US">
                <a:solidFill>
                  <a:srgbClr val="C00000"/>
                </a:solidFill>
              </a:rPr>
              <a:t>-</a:t>
            </a:r>
            <a:r>
              <a:rPr altLang="en-US" sz="5500" lang="en-CA">
                <a:solidFill>
                  <a:srgbClr val="C00000"/>
                </a:solidFill>
              </a:rPr>
              <a:t>গাজীপুর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2"/>
          <p:cNvSpPr txBox="1"/>
          <p:nvPr/>
        </p:nvSpPr>
        <p:spPr>
          <a:xfrm>
            <a:off x="0" y="119379"/>
            <a:ext cx="9265851" cy="66192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3600" lang="bn-IN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b="1" dirty="0" sz="36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বিষয়ঃ ফিন্যান্স ও ব্যাংকিং  </a:t>
            </a:r>
          </a:p>
          <a:p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৯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-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অধ্যায়ঃ ৯ম </a:t>
            </a:r>
          </a:p>
          <a:p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শিরোনামঃ ব্যাংকিং ব্যবসায় ও তার ধরন</a:t>
            </a:r>
          </a:p>
          <a:p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িখ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ঃ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২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.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৬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.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২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২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ইং</a:t>
            </a:r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3" descr="ফিন্যান্স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15000" y="1752600"/>
            <a:ext cx="2362200" cy="34290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2"/>
          <p:cNvSpPr/>
          <p:nvPr/>
        </p:nvSpPr>
        <p:spPr>
          <a:xfrm>
            <a:off x="152400" y="152400"/>
            <a:ext cx="8839200" cy="65532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sz="3600" lang="en-CA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3600" lang="en-CA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3600" lang="en-CA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600" lang="en-US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IN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ছবি দেখিঃ</a:t>
            </a:r>
            <a:endParaRPr altLang="en-US" lang="zh-CN"/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IN" u="sng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3" descr="bb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95400" y="2895600"/>
            <a:ext cx="2847975" cy="1600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3" name="Picture 4" descr="bbbb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991100" y="2971800"/>
            <a:ext cx="2857500" cy="1600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4" name="Picture 5" descr="bbb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28600" y="4733925"/>
            <a:ext cx="2619375" cy="1743075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5" name="Picture 6" descr="jjjjjjjj.jp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048000" y="4886325"/>
            <a:ext cx="2876550" cy="1590675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6" name="Picture 7" descr="jjjjjjj.jp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172200" y="4876800"/>
            <a:ext cx="2667000" cy="1600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7" name="Picture 8" descr="jjjjjjjjj.jpg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3505200" y="1219200"/>
            <a:ext cx="2133184" cy="1419537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1"/>
          <p:cNvSpPr/>
          <p:nvPr/>
        </p:nvSpPr>
        <p:spPr>
          <a:xfrm>
            <a:off x="152400" y="381000"/>
            <a:ext cx="8763000" cy="63246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দেখে কী বুঝা যাচ্ছেঃ</a:t>
            </a: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"/>
          <p:cNvSpPr/>
          <p:nvPr/>
        </p:nvSpPr>
        <p:spPr>
          <a:xfrm>
            <a:off x="533400" y="457200"/>
            <a:ext cx="8305800" cy="61722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sz="3600" lang="en-CA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altLang="en-US" b="1" dirty="0" sz="36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altLang="en-US" b="1" dirty="0" sz="3600" lang="en-CA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িরোনাম</a:t>
            </a:r>
            <a:r>
              <a:rPr altLang="en-US" b="1" dirty="0" sz="3600" lang="en-CA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altLang="en-US" lang="zh-CN">
              <a:solidFill>
                <a:srgbClr val="FF6600"/>
              </a:solidFill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6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32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 ব্যবসা ও তার ধরন 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2" descr="jjjjj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24200" y="2667000"/>
            <a:ext cx="2876550" cy="1590675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1"/>
          <p:cNvSpPr/>
          <p:nvPr/>
        </p:nvSpPr>
        <p:spPr>
          <a:xfrm>
            <a:off x="228600" y="228600"/>
            <a:ext cx="8686800" cy="64008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u="sng" smtClean="0"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pPr algn="ctr"/>
            <a:endParaRPr b="1" dirty="0" sz="3600" lang="bn-IN" u="sng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এই পাঠ শেষে শিক্ষার্থীরা পারবে-----------</a:t>
            </a:r>
          </a:p>
          <a:p>
            <a:pPr algn="ctr"/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altLang="en-US" b="0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0" dirty="0" sz="32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ং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্য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ায়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তে</a:t>
            </a:r>
            <a:r>
              <a:rPr altLang="en-US"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altLang="en-US" b="1" dirty="0" sz="3200" lang="en-CA" smtClean="0">
                <a:latin typeface="NikoshBAN" pitchFamily="2" charset="0"/>
                <a:cs typeface="NikoshBAN" pitchFamily="2" charset="0"/>
              </a:rPr>
              <a:t>। </a:t>
            </a:r>
            <a:endParaRPr b="1" dirty="0" sz="3200" lang="bn-IN" smtClean="0">
              <a:latin typeface="NikoshBAN" pitchFamily="2" charset="0"/>
              <a:cs typeface="NikoshBAN" pitchFamily="2" charset="0"/>
            </a:endParaRPr>
          </a:p>
          <a:p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ব্যাংক ব্যবসায়ের মূলনীতিসমূহ চিহ্নিত করতে পারবে।</a:t>
            </a:r>
            <a:endParaRPr altLang="en-US" lang="zh-CN"/>
          </a:p>
          <a:p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#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য়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মূলনীতি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গ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লো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বর্ন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না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altLang="en-US"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altLang="en-US" b="1" dirty="0" sz="2800" lang="en-CA" smtClean="0"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</p:txBody>
      </p:sp>
      <p:pic>
        <p:nvPicPr>
          <p:cNvPr id="2097160" name="Picture 2" descr="bbbbb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90862" y="2657475"/>
            <a:ext cx="2962275" cy="154305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1"/>
          <p:cNvSpPr/>
          <p:nvPr/>
        </p:nvSpPr>
        <p:spPr>
          <a:xfrm>
            <a:off x="38949" y="-322335"/>
            <a:ext cx="9255719" cy="717857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endParaRPr dirty="0" sz="24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dirty="0" sz="24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300" lang="bn-IN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 ব্যবসায়ের মূলনীতিঃ </a:t>
            </a:r>
            <a:r>
              <a:rPr dirty="0" sz="33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 একটি ঝুকিবহুল ব্যবসায়।ঝুকি মোকাবেলার শক্তিশালী,নির্ভরযোগ্য এবং দক্ষ ব্যবস্থাপনা না গড়লে ঝুকি এড়ানো কঠিন।অন্যের অর্থ নিয়ে ব্যবসায় করার কারনে ব্যাংকিং প্রতিষ্ঠানকে ঝুকি এড়ানোর জন্যে বেশকিছু মৌলিক নীতি মেনে চলতে হয়। </a:t>
            </a:r>
            <a:endParaRPr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2" name="Picture 2" descr="tea7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09219" y="121747"/>
            <a:ext cx="2632002" cy="1903923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"/>
          <p:cNvSpPr/>
          <p:nvPr/>
        </p:nvSpPr>
        <p:spPr>
          <a:xfrm>
            <a:off x="152400" y="228600"/>
            <a:ext cx="8763000" cy="647700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5800" lang="en-US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5800" lang="en-US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ীতি</a:t>
            </a:r>
            <a:r>
              <a:rPr altLang="en-US" b="1" dirty="0" sz="5800" lang="en-US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5800" lang="en-CA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altLang="en-US" b="1" dirty="0" sz="5800" lang="en-US" u="sng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5800" lang="bn-IN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3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নিরাপত্তার নীতি,মুনাফার নীতি,তারল্য নীতি, স্বচ্ছলতার নীতি, দক্ষতার নীতি, সেবার নীতি, প্রচার নীতি। গোপনীয়তার নীতি, সুনামের নীতি,বিনিয়োগ নীতি, উন্নয়নের নীতি,উদ্দেশ্যর নীতি, মিতব্যয়িতার নীতি, সততার নীতি, সাবধানতার নীতি,বিশেষায়নের নীতি। </a:t>
            </a:r>
            <a:endParaRPr dirty="0" sz="33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400" lang="bn-IN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user</dc:creator>
  <cp:lastModifiedBy>Microsoft</cp:lastModifiedBy>
  <dcterms:created xsi:type="dcterms:W3CDTF">2006-08-11T00:00:00Z</dcterms:created>
  <dcterms:modified xsi:type="dcterms:W3CDTF">2021-06-18T14:25:55Z</dcterms:modified>
</cp:coreProperties>
</file>