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32" r:id="rId3"/>
    <p:sldMasterId id="2147483744" r:id="rId4"/>
    <p:sldMasterId id="2147483779" r:id="rId5"/>
    <p:sldMasterId id="2147483791" r:id="rId6"/>
  </p:sldMasterIdLst>
  <p:notesMasterIdLst>
    <p:notesMasterId r:id="rId30"/>
  </p:notesMasterIdLst>
  <p:sldIdLst>
    <p:sldId id="257" r:id="rId7"/>
    <p:sldId id="280" r:id="rId8"/>
    <p:sldId id="261" r:id="rId9"/>
    <p:sldId id="258" r:id="rId10"/>
    <p:sldId id="260" r:id="rId11"/>
    <p:sldId id="262" r:id="rId12"/>
    <p:sldId id="263" r:id="rId13"/>
    <p:sldId id="264" r:id="rId14"/>
    <p:sldId id="277" r:id="rId15"/>
    <p:sldId id="275" r:id="rId16"/>
    <p:sldId id="276" r:id="rId17"/>
    <p:sldId id="265" r:id="rId18"/>
    <p:sldId id="266" r:id="rId19"/>
    <p:sldId id="267" r:id="rId20"/>
    <p:sldId id="268" r:id="rId21"/>
    <p:sldId id="278" r:id="rId22"/>
    <p:sldId id="274" r:id="rId23"/>
    <p:sldId id="279" r:id="rId24"/>
    <p:sldId id="269" r:id="rId25"/>
    <p:sldId id="270" r:id="rId26"/>
    <p:sldId id="271" r:id="rId27"/>
    <p:sldId id="272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2B59D-2FBA-4389-84A9-5199713EF649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CA09A-CC8B-4B56-B3BC-0314838A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2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800" dirty="0" smtClean="0"/>
              <a:t>শিক্ষার্থীদের</a:t>
            </a:r>
            <a:r>
              <a:rPr lang="bn-BD" sz="2800" baseline="0" dirty="0" smtClean="0"/>
              <a:t> এলোমেলো করেও প্রশ্ন করা যেতে পারে। যেমন ১নং এর পর ৪ নং প্রশ্ন। ১) সময়     ২) বেগ    ৩)  মূল বিন্দুগামী সরলরেখা    ৪) অসম বেগের ক্ষেত্রে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8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 পেপারে শিক্ষক বাড়ির কাজ করে আনার কথা বলতে পারেন।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57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4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করতে পারেন, আমরা ছবিওগুলোতে কী দেখলাম? শিক্ষার্থীদের অংশগ্রহনের মাধ্যমে পাঠ ঘোষণা করা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1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তাঁর সুবিধামত গ্রাফ কাগজে </a:t>
            </a:r>
            <a:r>
              <a:rPr lang="en-US" baseline="0" dirty="0" smtClean="0"/>
              <a:t>X </a:t>
            </a:r>
            <a:r>
              <a:rPr lang="bn-BD" baseline="0" dirty="0" smtClean="0"/>
              <a:t>ও </a:t>
            </a:r>
            <a:r>
              <a:rPr lang="en-US" baseline="0" dirty="0" smtClean="0"/>
              <a:t>Y</a:t>
            </a:r>
            <a:r>
              <a:rPr lang="bn-BD" baseline="0" dirty="0" smtClean="0"/>
              <a:t> অক্ষে মান বসাতে পারেন। সমবেগের জন্য গ্রাফ মূল বিন্দুগামী সরলরেখা হবে। যদি আদিবেগ শূণ্য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41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36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স্লাইডে মাউস ক্লিক করা যাবে না। অপেক্ষা করতে হবে। কয়েকবার দেখতে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0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স্লাইডে নেক্সট ক্লিক করা যাবে না। কিছু সময় অপেক্ষা করতে হবে। স্লাইডটি শিক্ষার্থীদের কয়েকবার দেখাতে হবে।</a:t>
            </a:r>
          </a:p>
          <a:p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উপলব্ধি করবে সময় বাড়ার সাথে সাথে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সরণ, বেগ পরিবর্তিত হয়।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40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অসম বেগের ক্ষেত্রে</a:t>
            </a:r>
            <a:r>
              <a:rPr lang="bn-BD" baseline="0" dirty="0" smtClean="0"/>
              <a:t> সময় বাড়ার সাথে সাথে সরণ সমান ভাবে বাড়ে নি।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bn-BD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শিক্ষার্থীদের ৫ টি দলে ভাগ করতে পারেন। দলীয় কাজ দেয়া সম্ভবপর না হলে শিক্ষার্থীদের বোর্ডে কাজ করানো যেতে পারে। ৪৫ মিনিটে অতিক্রান্ত দূরত্ব হবে ২২,৫কিঃমিঃ। বেগ হবে </a:t>
                </a:r>
                <a14:m>
                  <m:oMath xmlns:m="http://schemas.openxmlformats.org/officeDocument/2006/math"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bn-BD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𝑘𝑚𝑚𝑖𝑛</m:t>
                        </m:r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bn-BD" baseline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শিক্ষার্থীদের ৫ টি দলে ভাগ করতে পারেন। দলীয় কাজ দেয়া সম্ভবপর না হলে শিক্ষার্থীদের বোর্ডে কাজ করানো যেতে পারে। ৪৫ মিনিটে অতিক্রান্ত দূরত্ব হবে ২২,৫কিঃমিঃ। বেগ হবে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0.5</a:t>
                </a:r>
                <a:r>
                  <a:rPr lang="bn-BD" i="0" baseline="0" smtClean="0">
                    <a:latin typeface="Cambria Math" panose="02040503050406030204" pitchFamily="18" charset="0"/>
                  </a:rPr>
                  <a:t>〖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𝑘𝑚𝑚𝑖𝑛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〗^(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−1</a:t>
                </a:r>
                <a:r>
                  <a:rPr lang="bn-BD" b="0" i="0" baseline="0" smtClean="0">
                    <a:latin typeface="Cambria Math" panose="02040503050406030204" pitchFamily="18" charset="0"/>
                  </a:rPr>
                  <a:t>)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.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1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সমবেগের ক্ষেত্রে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গ্রাফ হবে মূলবিন্দুগামী সরল রেখা যা ৭ নং স্লাইডে দেখানো হয়েছে।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0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4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3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2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173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73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338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95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12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19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84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7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30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7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38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28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07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35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30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46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59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39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31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15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01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2408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08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38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8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94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91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5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5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01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73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93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18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83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6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02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147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55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9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9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06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69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8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07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03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17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8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41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0702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119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64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8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50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910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26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85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648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2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902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406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865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3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836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010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691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770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705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345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602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913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534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83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2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785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566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316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791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70633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848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4649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068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281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5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8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54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5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9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33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8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EB384-0FCC-4294-B855-9D0E3844F324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29F3C4-D701-4F49-A08F-1896D31B1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0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6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lam73jan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jpeg"/><Relationship Id="rId5" Type="http://schemas.openxmlformats.org/officeDocument/2006/relationships/image" Target="../media/image7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59" y="90534"/>
            <a:ext cx="9506139" cy="6663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041585" y="1536944"/>
            <a:ext cx="7768652" cy="4062651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25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5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06802" y="283876"/>
            <a:ext cx="7630875" cy="1024063"/>
            <a:chOff x="2040502" y="5376746"/>
            <a:chExt cx="7630875" cy="1024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198404" y="5376746"/>
                  <a:ext cx="5472973" cy="102406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bn-BD" sz="36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দ্রুতি=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দূরত্ব</m:t>
                          </m:r>
                        </m:num>
                        <m:den>
                          <m:r>
                            <a:rPr lang="bn-BD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সময়</m:t>
                          </m:r>
                        </m:den>
                      </m:f>
                    </m:oMath>
                  </a14:m>
                  <a:r>
                    <a:rPr lang="bn-BD" sz="36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মিটার</m:t>
                          </m:r>
                        </m:num>
                        <m:den>
                          <m:r>
                            <a:rPr lang="bn-BD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সেকেন্ড</m:t>
                          </m:r>
                        </m:den>
                      </m:f>
                      <m:r>
                        <m:rPr>
                          <m:nor/>
                        </m:rP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bn-BD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𝒎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𝒔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𝒎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𝒔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sup>
                      </m:sSup>
                    </m:oMath>
                  </a14:m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8404" y="5376746"/>
                  <a:ext cx="5472973" cy="102406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341" b="-130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040502" y="5660589"/>
              <a:ext cx="2002147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দ্রুতির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517534" y="1577400"/>
            <a:ext cx="3389933" cy="943718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Velocity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2854" y="5144743"/>
            <a:ext cx="9323030" cy="1024063"/>
            <a:chOff x="1066966" y="5312864"/>
            <a:chExt cx="9323030" cy="1024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741646" y="5312864"/>
                  <a:ext cx="6648350" cy="10240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bn-BD" sz="36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বেগ</a:t>
                  </a:r>
                  <a:r>
                    <a:rPr lang="en-US" sz="36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, v</a:t>
                  </a:r>
                  <a:r>
                    <a:rPr lang="bn-BD" sz="36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দূরত্ব</m:t>
                          </m:r>
                        </m:num>
                        <m:den>
                          <m:r>
                            <a:rPr lang="bn-BD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সময়</m:t>
                          </m:r>
                        </m:den>
                      </m:f>
                    </m:oMath>
                  </a14:m>
                  <a:r>
                    <a:rPr lang="bn-BD" sz="36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মিটার</m:t>
                          </m:r>
                        </m:num>
                        <m:den>
                          <m:r>
                            <a:rPr lang="bn-BD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সেকেন্ড</m:t>
                          </m:r>
                        </m:den>
                      </m:f>
                      <m:r>
                        <m:rPr>
                          <m:nor/>
                        </m:rPr>
                        <a:rPr lang="bn-BD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bn-BD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𝒎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𝒔</m:t>
                          </m:r>
                        </m:den>
                      </m:f>
                    </m:oMath>
                  </a14:m>
                  <a:r>
                    <a:rPr lang="en-US" sz="36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US" sz="3600" b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𝒎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𝒔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sup>
                      </m:sSup>
                    </m:oMath>
                  </a14:m>
                  <a:endPara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1646" y="5312864"/>
                  <a:ext cx="6648350" cy="102406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844" b="-130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1066966" y="5508749"/>
              <a:ext cx="2520295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বেগের </a:t>
              </a:r>
              <a:r>
                <a:rPr lang="bn-BD" sz="4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endPara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0658" y="2884468"/>
            <a:ext cx="11262511" cy="16694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সরণের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তাৎক্ষনিক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20116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rgbClr val="FFFF00">
                <a:lumMod val="79000"/>
                <a:lumOff val="21000"/>
                <a:alpha val="76000"/>
              </a:srgb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088059" y="374033"/>
            <a:ext cx="4880243" cy="121828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সমবেগ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Uniform velocity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2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04974" y="653969"/>
            <a:ext cx="5803490" cy="5291437"/>
            <a:chOff x="586914" y="-5814"/>
            <a:chExt cx="8374913" cy="7630580"/>
          </a:xfrm>
        </p:grpSpPr>
        <p:sp>
          <p:nvSpPr>
            <p:cNvPr id="13" name="TextBox 12"/>
            <p:cNvSpPr txBox="1"/>
            <p:nvPr/>
          </p:nvSpPr>
          <p:spPr>
            <a:xfrm>
              <a:off x="2496046" y="2457448"/>
              <a:ext cx="3557309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এগুলো কিভাবে এল?</a:t>
              </a:r>
              <a:endParaRPr lang="en-US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" t="2223" r="2118" b="3637"/>
            <a:stretch/>
          </p:blipFill>
          <p:spPr>
            <a:xfrm>
              <a:off x="2089754" y="299"/>
              <a:ext cx="6359236" cy="68580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2112781" y="542102"/>
              <a:ext cx="6351450" cy="5752294"/>
              <a:chOff x="2484621" y="381457"/>
              <a:chExt cx="6351450" cy="5752294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 flipH="1" flipV="1">
                <a:off x="2484621" y="381457"/>
                <a:ext cx="41564" cy="5749641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2569122" y="6090625"/>
                <a:ext cx="6266949" cy="43126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5485678" y="2516880"/>
              <a:ext cx="73827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30246" y="2528392"/>
              <a:ext cx="1900541" cy="66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দূরত্ব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Km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10187" y="6088857"/>
              <a:ext cx="468243" cy="75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489610" y="5965812"/>
              <a:ext cx="27708" cy="56238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1855780" y="956269"/>
              <a:ext cx="741218" cy="4901085"/>
              <a:chOff x="2805545" y="807732"/>
              <a:chExt cx="741218" cy="4901085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2840181" y="1482436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819398" y="2166503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819398" y="2901469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840180" y="3622651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805545" y="4343086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867890" y="5025671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847108" y="5708817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860960" y="807732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545696" y="5991918"/>
              <a:ext cx="4148357" cy="536281"/>
              <a:chOff x="3553689" y="5824447"/>
              <a:chExt cx="4148357" cy="536281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3553689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4398817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5257799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6053355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6870773" y="5824447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7702046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>
              <a:off x="8293175" y="5951961"/>
              <a:ext cx="27708" cy="56238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309058" y="6347980"/>
              <a:ext cx="6474511" cy="823837"/>
              <a:chOff x="2302640" y="6419618"/>
              <a:chExt cx="6474511" cy="82383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302640" y="6431156"/>
                <a:ext cx="468243" cy="75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148400" y="6428134"/>
                <a:ext cx="468243" cy="75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995306" y="6419618"/>
                <a:ext cx="468243" cy="75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807179" y="6419618"/>
                <a:ext cx="468243" cy="75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511390" y="6432966"/>
                <a:ext cx="712366" cy="75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247453" y="6471127"/>
                <a:ext cx="763748" cy="77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12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127609" y="6432920"/>
                <a:ext cx="735112" cy="77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14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963719" y="6434926"/>
                <a:ext cx="813432" cy="77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16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8483525" y="5979238"/>
              <a:ext cx="478302" cy="75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83714" y="-5814"/>
              <a:ext cx="478302" cy="75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 rot="16200000">
              <a:off x="-1296639" y="2862631"/>
              <a:ext cx="5547683" cy="904776"/>
              <a:chOff x="2602026" y="6204343"/>
              <a:chExt cx="5547683" cy="904776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5927058" y="6272734"/>
                <a:ext cx="884851" cy="75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2৪ </a:t>
                </a:r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02026" y="6281417"/>
                <a:ext cx="468243" cy="755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343542" y="6204343"/>
                <a:ext cx="806167" cy="755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৩২ </a:t>
                </a:r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232597" y="6242159"/>
                <a:ext cx="468243" cy="75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23619" y="6265241"/>
                <a:ext cx="830165" cy="843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  <a:r>
                  <a:rPr lang="bn-IN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816235" y="6218645"/>
                <a:ext cx="1059144" cy="75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12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704753" y="6278728"/>
                <a:ext cx="853078" cy="75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২৮ </a:t>
                </a:r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456288" y="6246128"/>
                <a:ext cx="865141" cy="75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16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121721" y="876993"/>
              <a:ext cx="4133241" cy="665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Y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অক্ষে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বর্গঘর=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21721" y="174418"/>
              <a:ext cx="4727915" cy="665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X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অক্ষে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বর্গঘর=৪ একক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041848" y="6057909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10302" y="5349251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042638" y="4311449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204753" y="3275822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507155" y="2164558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718348" y="1136446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2196400" y="917579"/>
              <a:ext cx="6152148" cy="53350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859086" y="3009413"/>
              <a:ext cx="3754" cy="3209203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156614" y="3050006"/>
              <a:ext cx="3663081" cy="5968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873991" y="5685603"/>
              <a:ext cx="73827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81841" y="6959016"/>
              <a:ext cx="2236890" cy="665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min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58337" y="2100761"/>
            <a:ext cx="5964574" cy="38423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 উপর ক্রিয়াশীল বলের মান ও দিক ধ্রব থাকলে , ওই বস্তুর বেগও ধ্রব থাকে । বস্তুর এই ধ্রব বেগকে সমবেগ বলে । যেমনঃ শব্দের বেগ, আলোর বেগ ইত্যাদি 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727259" y="5922859"/>
            <a:ext cx="3330027" cy="8133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দূরত্ব-সময়</a:t>
            </a:r>
            <a:r>
              <a:rPr lang="bn-IN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434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3215" y="2302200"/>
                <a:ext cx="4759981" cy="2265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n-BD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bn-IN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V</a:t>
                </a:r>
                <a:r>
                  <a:rPr lang="bn-BD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bn-BD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bn-BD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𝑷𝑴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𝑶𝑴</m:t>
                        </m:r>
                      </m:den>
                    </m:f>
                  </m:oMath>
                </a14:m>
                <a:endParaRPr lang="en-US" sz="3200" b="1" i="1" dirty="0" smtClean="0">
                  <a:solidFill>
                    <a:srgbClr val="00206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bn-BD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𝑷𝑴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𝑶𝑴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OP </a:t>
                </a:r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  ঢাল বলে।</a:t>
                </a:r>
                <a:endPara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15" y="2302200"/>
                <a:ext cx="4759981" cy="2265813"/>
              </a:xfrm>
              <a:prstGeom prst="rect">
                <a:avLst/>
              </a:prstGeom>
              <a:blipFill rotWithShape="0">
                <a:blip r:embed="rId3"/>
                <a:stretch>
                  <a:fillRect l="-3333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8087" y="5800179"/>
                <a:ext cx="5786491" cy="834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bn-IN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V</a:t>
                </a:r>
                <a:r>
                  <a:rPr lang="bn-BD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bn-BD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দূরত্ব</m:t>
                        </m:r>
                      </m:num>
                      <m:den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  <m:r>
                      <a:rPr lang="bn-BD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</m:t>
                        </m:r>
                      </m:den>
                    </m:f>
                    <m:r>
                      <a:rPr lang="bn-BD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bn-BD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𝑲𝒎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/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𝒎𝒊𝒏</m:t>
                    </m:r>
                  </m:oMath>
                </a14:m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87" y="5800179"/>
                <a:ext cx="5786491" cy="834652"/>
              </a:xfrm>
              <a:prstGeom prst="rect">
                <a:avLst/>
              </a:prstGeom>
              <a:blipFill rotWithShape="0">
                <a:blip r:embed="rId4"/>
                <a:stretch>
                  <a:fillRect l="-2634" b="-1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330521" y="605393"/>
            <a:ext cx="5803490" cy="5291437"/>
            <a:chOff x="586914" y="-5814"/>
            <a:chExt cx="8374913" cy="7630580"/>
          </a:xfrm>
        </p:grpSpPr>
        <p:sp>
          <p:nvSpPr>
            <p:cNvPr id="72" name="TextBox 71"/>
            <p:cNvSpPr txBox="1"/>
            <p:nvPr/>
          </p:nvSpPr>
          <p:spPr>
            <a:xfrm>
              <a:off x="2496046" y="2457448"/>
              <a:ext cx="3557309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এগুলো কিভাবে এল?</a:t>
              </a:r>
              <a:endParaRPr lang="en-US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" t="2223" r="2118" b="3637"/>
            <a:stretch/>
          </p:blipFill>
          <p:spPr>
            <a:xfrm>
              <a:off x="2089754" y="299"/>
              <a:ext cx="6359236" cy="6858000"/>
            </a:xfrm>
            <a:prstGeom prst="rect">
              <a:avLst/>
            </a:prstGeom>
          </p:spPr>
        </p:pic>
        <p:grpSp>
          <p:nvGrpSpPr>
            <p:cNvPr id="74" name="Group 73"/>
            <p:cNvGrpSpPr/>
            <p:nvPr/>
          </p:nvGrpSpPr>
          <p:grpSpPr>
            <a:xfrm>
              <a:off x="2112781" y="542102"/>
              <a:ext cx="6351450" cy="5752294"/>
              <a:chOff x="2484621" y="381457"/>
              <a:chExt cx="6351450" cy="5752294"/>
            </a:xfrm>
          </p:grpSpPr>
          <p:cxnSp>
            <p:nvCxnSpPr>
              <p:cNvPr id="129" name="Straight Arrow Connector 128"/>
              <p:cNvCxnSpPr/>
              <p:nvPr/>
            </p:nvCxnSpPr>
            <p:spPr>
              <a:xfrm flipH="1" flipV="1">
                <a:off x="2484621" y="381457"/>
                <a:ext cx="41564" cy="5749641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>
                <a:off x="2569122" y="6090625"/>
                <a:ext cx="6266949" cy="43126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>
              <a:off x="5485678" y="2516880"/>
              <a:ext cx="73827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 rot="16200000">
              <a:off x="-30246" y="2528392"/>
              <a:ext cx="1900541" cy="66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দূরত্ব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Km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410187" y="6088857"/>
              <a:ext cx="468243" cy="75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7489610" y="5965812"/>
              <a:ext cx="27708" cy="56238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>
              <a:off x="1855780" y="956269"/>
              <a:ext cx="741218" cy="4901085"/>
              <a:chOff x="2805545" y="807732"/>
              <a:chExt cx="741218" cy="4901085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>
                <a:off x="2840181" y="1482436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2819398" y="2166503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2819398" y="2901469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840180" y="3622651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2805545" y="4343086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2867890" y="5025671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2847108" y="5708817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2860960" y="807732"/>
                <a:ext cx="678873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2545696" y="5991918"/>
              <a:ext cx="4148357" cy="536281"/>
              <a:chOff x="3553689" y="5824447"/>
              <a:chExt cx="4148357" cy="536281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flipV="1">
                <a:off x="3553689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4398817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5257799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6053355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V="1">
                <a:off x="6870773" y="5824447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7702046" y="5838298"/>
                <a:ext cx="0" cy="52243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>
              <a:off x="8293175" y="5951961"/>
              <a:ext cx="27708" cy="56238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2309058" y="6347980"/>
              <a:ext cx="6474511" cy="823837"/>
              <a:chOff x="2302640" y="6419618"/>
              <a:chExt cx="6474511" cy="823837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2302640" y="6431156"/>
                <a:ext cx="468243" cy="75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148400" y="6428134"/>
                <a:ext cx="468243" cy="75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995306" y="6419618"/>
                <a:ext cx="468243" cy="75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807179" y="6419618"/>
                <a:ext cx="468243" cy="75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5511390" y="6432966"/>
                <a:ext cx="712366" cy="75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247453" y="6471127"/>
                <a:ext cx="763748" cy="77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12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127609" y="6432920"/>
                <a:ext cx="735112" cy="77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14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7963719" y="6434926"/>
                <a:ext cx="813432" cy="77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16</a:t>
                </a: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8483525" y="5979238"/>
              <a:ext cx="478302" cy="75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83714" y="-5814"/>
              <a:ext cx="478302" cy="75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 rot="16200000">
              <a:off x="-1296639" y="2862631"/>
              <a:ext cx="5547683" cy="904776"/>
              <a:chOff x="2602026" y="6204343"/>
              <a:chExt cx="5547683" cy="904776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5927058" y="6272734"/>
                <a:ext cx="884851" cy="75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2৪ </a:t>
                </a:r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602026" y="6281417"/>
                <a:ext cx="468243" cy="755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7343542" y="6204343"/>
                <a:ext cx="806167" cy="755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৩২ </a:t>
                </a:r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232597" y="6242159"/>
                <a:ext cx="468243" cy="75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223619" y="6265241"/>
                <a:ext cx="830165" cy="843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  <a:r>
                  <a:rPr lang="bn-IN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816235" y="6218645"/>
                <a:ext cx="1059144" cy="75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12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704753" y="6278728"/>
                <a:ext cx="853078" cy="75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২৮ </a:t>
                </a:r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456288" y="6246128"/>
                <a:ext cx="865141" cy="75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16</a:t>
                </a: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2861250" y="1178738"/>
              <a:ext cx="4133241" cy="576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Y </a:t>
              </a:r>
              <a:r>
                <a:rPr lang="bn-BD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অক্ষে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বর্গঘর=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 </a:t>
              </a:r>
              <a:r>
                <a:rPr lang="bn-BD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810302" y="329641"/>
              <a:ext cx="4727915" cy="576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X </a:t>
              </a:r>
              <a:r>
                <a:rPr lang="bn-BD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অক্ষে</a:t>
              </a:r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বর্গঘর=৪ একক</a:t>
              </a:r>
              <a:endPara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041848" y="6057909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2810302" y="5349251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042638" y="4311449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204753" y="3275822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507155" y="2164558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7718348" y="1136446"/>
              <a:ext cx="373796" cy="357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2196400" y="917579"/>
              <a:ext cx="6152148" cy="53350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5859086" y="3009413"/>
              <a:ext cx="3754" cy="3209203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2156614" y="3050006"/>
              <a:ext cx="3663081" cy="5968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5873991" y="5685603"/>
              <a:ext cx="73827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181841" y="6959016"/>
              <a:ext cx="2236890" cy="665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min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7276299" y="5896830"/>
            <a:ext cx="3174592" cy="73800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দূরত্ব-সময়</a:t>
            </a:r>
            <a:r>
              <a:rPr lang="bn-IN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endParaRPr lang="en-US" sz="3600" dirty="0"/>
          </a:p>
        </p:txBody>
      </p:sp>
      <p:sp>
        <p:nvSpPr>
          <p:cNvPr id="2" name="Pentagon 1"/>
          <p:cNvSpPr/>
          <p:nvPr/>
        </p:nvSpPr>
        <p:spPr>
          <a:xfrm>
            <a:off x="1287624" y="145024"/>
            <a:ext cx="4715214" cy="1127528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গ্রাফে দূরত্বের একক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সময়ের একক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6626" y="1509412"/>
            <a:ext cx="5888387" cy="8799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দূরত্ব-সময়</a:t>
            </a:r>
            <a:r>
              <a:rPr lang="bn-IN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</a:t>
            </a:r>
            <a:r>
              <a:rPr lang="bn-IN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ত্রের সাহায্যে বেগ নির্ণয়ঃ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entagon 4"/>
              <p:cNvSpPr/>
              <p:nvPr/>
            </p:nvSpPr>
            <p:spPr>
              <a:xfrm>
                <a:off x="252471" y="4528979"/>
                <a:ext cx="4711226" cy="1053753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bn-BD" sz="4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  <m:r>
                      <a:rPr lang="bn-BD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মিনিটে</m:t>
                    </m:r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বেগ</m:t>
                    </m:r>
                    <m:r>
                      <a:rPr lang="bn-BD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IN" sz="4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নির্ণয়ঃ</a:t>
                </a:r>
                <a:r>
                  <a:rPr lang="bn-IN" sz="4000" b="1" dirty="0">
                    <a:solidFill>
                      <a:srgbClr val="FF0000"/>
                    </a:solidFill>
                  </a:rPr>
                  <a:t> 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Pentag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71" y="4528979"/>
                <a:ext cx="4711226" cy="1053753"/>
              </a:xfrm>
              <a:prstGeom prst="homePlate">
                <a:avLst/>
              </a:prstGeom>
              <a:blipFill rotWithShape="0"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8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7" grpId="0" animBg="1"/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1000">
              <a:schemeClr val="accent1">
                <a:lumMod val="20000"/>
                <a:lumOff val="80000"/>
              </a:schemeClr>
            </a:gs>
            <a:gs pos="100000">
              <a:schemeClr val="accent4">
                <a:lumMod val="29000"/>
                <a:lumOff val="71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0948" y="1828801"/>
            <a:ext cx="8848578" cy="126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20946" y="1955409"/>
          <a:ext cx="88485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3Km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0240481" y="3938962"/>
            <a:ext cx="535812" cy="6611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 m</a:t>
            </a:r>
          </a:p>
        </p:txBody>
      </p:sp>
      <p:sp>
        <p:nvSpPr>
          <p:cNvPr id="9" name="Oval 8"/>
          <p:cNvSpPr/>
          <p:nvPr/>
        </p:nvSpPr>
        <p:spPr>
          <a:xfrm>
            <a:off x="8358683" y="3938962"/>
            <a:ext cx="774898" cy="6611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12 m</a:t>
            </a:r>
          </a:p>
        </p:txBody>
      </p:sp>
      <p:sp>
        <p:nvSpPr>
          <p:cNvPr id="12" name="Oval 11"/>
          <p:cNvSpPr/>
          <p:nvPr/>
        </p:nvSpPr>
        <p:spPr>
          <a:xfrm>
            <a:off x="6631223" y="3969099"/>
            <a:ext cx="774898" cy="68731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24 m</a:t>
            </a:r>
          </a:p>
        </p:txBody>
      </p:sp>
      <p:sp>
        <p:nvSpPr>
          <p:cNvPr id="13" name="Oval 12"/>
          <p:cNvSpPr/>
          <p:nvPr/>
        </p:nvSpPr>
        <p:spPr>
          <a:xfrm>
            <a:off x="4945519" y="3840948"/>
            <a:ext cx="774898" cy="6611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36 m</a:t>
            </a:r>
          </a:p>
        </p:txBody>
      </p:sp>
      <p:sp>
        <p:nvSpPr>
          <p:cNvPr id="14" name="Oval 13"/>
          <p:cNvSpPr/>
          <p:nvPr/>
        </p:nvSpPr>
        <p:spPr>
          <a:xfrm>
            <a:off x="3122690" y="3907477"/>
            <a:ext cx="774898" cy="6611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48 m</a:t>
            </a:r>
          </a:p>
        </p:txBody>
      </p:sp>
      <p:sp>
        <p:nvSpPr>
          <p:cNvPr id="15" name="Oval 14"/>
          <p:cNvSpPr/>
          <p:nvPr/>
        </p:nvSpPr>
        <p:spPr>
          <a:xfrm>
            <a:off x="1378795" y="4046522"/>
            <a:ext cx="774898" cy="6611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60 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11984" r="5543" b="26623"/>
          <a:stretch/>
        </p:blipFill>
        <p:spPr>
          <a:xfrm>
            <a:off x="10550856" y="1371243"/>
            <a:ext cx="739735" cy="52086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8773092" y="1093270"/>
            <a:ext cx="52251" cy="284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29790" y="987433"/>
            <a:ext cx="52251" cy="284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43133" y="1039685"/>
            <a:ext cx="52251" cy="284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36417" y="1123407"/>
            <a:ext cx="52251" cy="284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520056" y="1172285"/>
            <a:ext cx="59760" cy="28229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24895" y="1123406"/>
            <a:ext cx="52251" cy="28456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16667" decel="1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1.01419 0.01343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16" y="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2000">
              <a:schemeClr val="accent1">
                <a:lumMod val="20000"/>
                <a:lumOff val="80000"/>
              </a:schemeClr>
            </a:gs>
            <a:gs pos="100000">
              <a:schemeClr val="accent4">
                <a:lumMod val="29000"/>
                <a:lumOff val="71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0948" y="1828801"/>
            <a:ext cx="8848578" cy="126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20946" y="1955409"/>
          <a:ext cx="88485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  <a:gridCol w="88485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28Km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21Km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6Km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3Km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0177456" y="2857890"/>
            <a:ext cx="535812" cy="6611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 m</a:t>
            </a:r>
          </a:p>
        </p:txBody>
      </p:sp>
      <p:sp>
        <p:nvSpPr>
          <p:cNvPr id="9" name="Oval 8"/>
          <p:cNvSpPr/>
          <p:nvPr/>
        </p:nvSpPr>
        <p:spPr>
          <a:xfrm>
            <a:off x="8397850" y="2812855"/>
            <a:ext cx="774898" cy="6611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12 m</a:t>
            </a:r>
          </a:p>
        </p:txBody>
      </p:sp>
      <p:sp>
        <p:nvSpPr>
          <p:cNvPr id="12" name="Oval 11"/>
          <p:cNvSpPr/>
          <p:nvPr/>
        </p:nvSpPr>
        <p:spPr>
          <a:xfrm>
            <a:off x="6632325" y="2866774"/>
            <a:ext cx="774898" cy="6611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24 m</a:t>
            </a:r>
          </a:p>
        </p:txBody>
      </p:sp>
      <p:sp>
        <p:nvSpPr>
          <p:cNvPr id="13" name="Oval 12"/>
          <p:cNvSpPr/>
          <p:nvPr/>
        </p:nvSpPr>
        <p:spPr>
          <a:xfrm>
            <a:off x="4823756" y="2856427"/>
            <a:ext cx="774898" cy="6611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36 m</a:t>
            </a:r>
          </a:p>
        </p:txBody>
      </p:sp>
      <p:sp>
        <p:nvSpPr>
          <p:cNvPr id="14" name="Oval 13"/>
          <p:cNvSpPr/>
          <p:nvPr/>
        </p:nvSpPr>
        <p:spPr>
          <a:xfrm>
            <a:off x="3016544" y="2906680"/>
            <a:ext cx="774898" cy="6611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48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5" name="Oval 14"/>
          <p:cNvSpPr/>
          <p:nvPr/>
        </p:nvSpPr>
        <p:spPr>
          <a:xfrm>
            <a:off x="1501033" y="2975813"/>
            <a:ext cx="774898" cy="6611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60 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11984" r="5543" b="26623"/>
          <a:stretch/>
        </p:blipFill>
        <p:spPr>
          <a:xfrm>
            <a:off x="10230210" y="1595188"/>
            <a:ext cx="289676" cy="18288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8797450" y="1686629"/>
            <a:ext cx="59" cy="10820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65739" y="1686628"/>
            <a:ext cx="8526" cy="1214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50907" y="1686628"/>
            <a:ext cx="0" cy="1214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27550" y="1686629"/>
            <a:ext cx="25390" cy="11697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593944" y="1634502"/>
            <a:ext cx="11507" cy="126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16591" y="1686628"/>
            <a:ext cx="27495" cy="1214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11984" r="5543" b="26623"/>
          <a:stretch/>
        </p:blipFill>
        <p:spPr>
          <a:xfrm>
            <a:off x="8814451" y="1686628"/>
            <a:ext cx="591" cy="3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7" t="11777" b="46976"/>
          <a:stretch/>
        </p:blipFill>
        <p:spPr>
          <a:xfrm>
            <a:off x="2077512" y="3848926"/>
            <a:ext cx="2478987" cy="2468342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2084202" y="5938365"/>
            <a:ext cx="105680" cy="1023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097413" y="6040698"/>
            <a:ext cx="2206831" cy="227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2097412" y="3848926"/>
            <a:ext cx="13210" cy="21406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097413" y="3921867"/>
            <a:ext cx="2155221" cy="21604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84612" y="5766099"/>
            <a:ext cx="0" cy="2745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110624" y="5788384"/>
            <a:ext cx="273988" cy="20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2628620" y="5552078"/>
            <a:ext cx="2017" cy="4588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2161138" y="5522259"/>
            <a:ext cx="494208" cy="120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045362" y="5119078"/>
            <a:ext cx="0" cy="9329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2135880" y="5113107"/>
            <a:ext cx="934962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494466" y="4694163"/>
            <a:ext cx="12380" cy="13489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137042" y="4650354"/>
            <a:ext cx="1424523" cy="140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95937 0.0009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69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88889E-6 3.7037E-7 L 0.2757 -0.35324 " pathEditMode="fixed" rAng="0" ptsTypes="AA">
                                      <p:cBhvr>
                                        <p:cTn id="32" dur="19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1766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9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8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8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1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9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73" y="1070088"/>
            <a:ext cx="4572000" cy="3876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53088" y="5278561"/>
            <a:ext cx="545974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অসমবে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 ক্ষেত্রে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দূরত্ব-সময়</a:t>
            </a:r>
            <a:r>
              <a:rPr lang="bn-IN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183184" y="1987853"/>
            <a:ext cx="1271353" cy="200025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430489" y="1991925"/>
            <a:ext cx="0" cy="199617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09483" y="3988103"/>
            <a:ext cx="132100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284548" y="1531888"/>
            <a:ext cx="39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97026" y="4190834"/>
            <a:ext cx="39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85719" y="3881198"/>
            <a:ext cx="39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38854" y="3544503"/>
            <a:ext cx="39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2094" y="5278561"/>
                <a:ext cx="6634064" cy="9772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অসম বেগের ক্ষেত্রে </a:t>
                </a:r>
                <a:r>
                  <a:rPr lang="bn-BD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𝑷𝑴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রেখা</m:t>
                        </m:r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দ্বারা</m:t>
                        </m:r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নির্দেশিত</m:t>
                        </m:r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দূ</m:t>
                        </m:r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রত্ব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𝑸𝑴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রেখা</m:t>
                        </m:r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দ্বারা</m:t>
                        </m:r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ব্যবধান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94" y="5278561"/>
                <a:ext cx="6634064" cy="977255"/>
              </a:xfrm>
              <a:prstGeom prst="rect">
                <a:avLst/>
              </a:prstGeom>
              <a:blipFill rotWithShape="0">
                <a:blip r:embed="rId4"/>
                <a:stretch>
                  <a:fillRect l="-2390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260445" y="334925"/>
            <a:ext cx="5461522" cy="12221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Variable velocity):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3272" y="1736295"/>
            <a:ext cx="6906431" cy="279123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বস্তুর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 বলে । যেমনঃ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সচরাচর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22" grpId="0"/>
      <p:bldP spid="23" grpId="0"/>
      <p:bldP spid="24" grpId="0"/>
      <p:bldP spid="2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4000">
              <a:schemeClr val="accent4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77655" y="243514"/>
            <a:ext cx="4774250" cy="8556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Acceleration )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31635" y="5147117"/>
            <a:ext cx="3898695" cy="672443"/>
            <a:chOff x="837027" y="5911157"/>
            <a:chExt cx="3898695" cy="672443"/>
          </a:xfrm>
        </p:grpSpPr>
        <p:sp>
          <p:nvSpPr>
            <p:cNvPr id="5" name="TextBox 4"/>
            <p:cNvSpPr txBox="1"/>
            <p:nvPr/>
          </p:nvSpPr>
          <p:spPr>
            <a:xfrm>
              <a:off x="837027" y="5937269"/>
              <a:ext cx="2398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ত্বর</a:t>
              </a:r>
              <a:r>
                <a:rPr lang="bn-IN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ণের এককঃ </a:t>
              </a:r>
              <a:endPara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235568" y="5911157"/>
                  <a:ext cx="1500154" cy="5959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[</a:t>
                  </a:r>
                  <a14:m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𝒎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𝒔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bn-IN" sz="32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]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568" y="5911157"/>
                  <a:ext cx="1500154" cy="5959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163" t="-10204" r="-10569" b="-336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2731635" y="5845672"/>
            <a:ext cx="6989275" cy="882229"/>
            <a:chOff x="1398562" y="306387"/>
            <a:chExt cx="7506596" cy="882229"/>
          </a:xfrm>
        </p:grpSpPr>
        <p:sp>
          <p:nvSpPr>
            <p:cNvPr id="8" name="TextBox 7"/>
            <p:cNvSpPr txBox="1"/>
            <p:nvPr/>
          </p:nvSpPr>
          <p:spPr>
            <a:xfrm>
              <a:off x="1398562" y="464476"/>
              <a:ext cx="2359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ত্বরণের</a:t>
              </a:r>
              <a:r>
                <a:rPr lang="bn-BD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মাত্রা</a:t>
              </a:r>
              <a:r>
                <a:rPr lang="en-US" sz="3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</a:t>
              </a:r>
              <a:endPara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71308" y="306387"/>
                  <a:ext cx="5233850" cy="882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[ a]</a:t>
                  </a:r>
                  <a:r>
                    <a:rPr lang="bn-BD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32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বেগের</m:t>
                          </m:r>
                          <m:r>
                            <a:rPr lang="bn-IN" sz="32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32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মাত্রা</m:t>
                          </m:r>
                        </m:num>
                        <m:den>
                          <m:r>
                            <a:rPr lang="bn-BD" sz="32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সম</m:t>
                          </m:r>
                          <m:r>
                            <a:rPr lang="bn-IN" sz="32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য়ের</m:t>
                          </m:r>
                          <m:r>
                            <a:rPr lang="bn-IN" sz="32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bn-IN" sz="32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মাত্রা</m:t>
                          </m:r>
                        </m:den>
                      </m:f>
                    </m:oMath>
                  </a14:m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2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=</a:t>
                  </a:r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[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𝑳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𝑻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]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1308" y="306387"/>
                  <a:ext cx="5233850" cy="88222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079" b="-117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88060" y="1332916"/>
            <a:ext cx="8978871" cy="19019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হারকে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তাৎক্ষনিক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088060" y="3383527"/>
                <a:ext cx="8366705" cy="150158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ব্যবধানে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বেগের পরিবর্তন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           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ত্বরণ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:r>
                  <a:rPr lang="en-US" sz="32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dt</a:t>
                </a:r>
                <a:endParaRPr lang="en-US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60" y="3383527"/>
                <a:ext cx="8366705" cy="1501588"/>
              </a:xfrm>
              <a:prstGeom prst="roundRect">
                <a:avLst/>
              </a:prstGeom>
              <a:blipFill rotWithShape="0">
                <a:blip r:embed="rId9"/>
                <a:stretch>
                  <a:fillRect l="-655" t="-3629" r="-1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18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9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2638846" y="124579"/>
            <a:ext cx="3099482" cy="1058779"/>
          </a:xfrm>
          <a:prstGeom prst="wedgeEllipseCallout">
            <a:avLst>
              <a:gd name="adj1" fmla="val -20833"/>
              <a:gd name="adj2" fmla="val 766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endParaRPr lang="en-US" sz="6000" b="1" dirty="0"/>
          </a:p>
        </p:txBody>
      </p:sp>
      <p:sp>
        <p:nvSpPr>
          <p:cNvPr id="7" name="Oval Callout 6"/>
          <p:cNvSpPr/>
          <p:nvPr/>
        </p:nvSpPr>
        <p:spPr>
          <a:xfrm>
            <a:off x="2638846" y="3335733"/>
            <a:ext cx="3920573" cy="1058779"/>
          </a:xfrm>
          <a:prstGeom prst="wedgeEllipseCallout">
            <a:avLst>
              <a:gd name="adj1" fmla="val -21321"/>
              <a:gd name="adj2" fmla="val 7571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ত্বরণ</a:t>
            </a:r>
            <a:endParaRPr lang="en-US" sz="6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76173" y="1437028"/>
            <a:ext cx="10043360" cy="18987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গতিকালে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ত্বরণের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 ও দিক ধ্রব থা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সৈই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বস্তুর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ত্বরণকে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 । যেমনঃ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অভিকর্ষজ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সমত্বরনের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6173" y="4705502"/>
            <a:ext cx="10351582" cy="1937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গতিকালে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ত্বরণের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 ও দিক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সৈই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ত্বরণকে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 । যেমনঃ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মোটরগাড়ি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3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13" y="1580366"/>
            <a:ext cx="6125381" cy="3951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8195" y="1398883"/>
                <a:ext cx="4759981" cy="239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n-IN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ত্বরণ ,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bn-BD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বেগের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পরিবর্তন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bn-BD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3200" b="1" i="1" dirty="0" smtClean="0">
                  <a:solidFill>
                    <a:srgbClr val="00206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bn-BD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𝑩𝑪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𝑨𝑩</m:t>
                    </m:r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রেখার  ঢাল বলে।</a:t>
                </a:r>
                <a:endPara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95" y="1398883"/>
                <a:ext cx="4759981" cy="2398349"/>
              </a:xfrm>
              <a:prstGeom prst="rect">
                <a:avLst/>
              </a:prstGeom>
              <a:blipFill rotWithShape="0">
                <a:blip r:embed="rId4"/>
                <a:stretch>
                  <a:fillRect l="-3201" b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8195" y="4881589"/>
                <a:ext cx="4671588" cy="18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ত্বরণ </a:t>
                </a:r>
                <a:r>
                  <a:rPr lang="bn-IN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bn-BD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বেগের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পরিবর্তন</m:t>
                        </m:r>
                      </m:num>
                      <m:den>
                        <m:r>
                          <a:rPr lang="bn-BD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সময়</m:t>
                        </m:r>
                      </m:den>
                    </m:f>
                  </m:oMath>
                </a14:m>
                <a:endParaRPr lang="en-US" sz="3200" b="1" i="1" dirty="0" smtClean="0">
                  <a:solidFill>
                    <a:srgbClr val="00206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bn-BD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𝟔</m:t>
                          </m:r>
                        </m:den>
                      </m:f>
                      <m:r>
                        <a:rPr lang="bn-BD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𝟓</m:t>
                      </m:r>
                      <m:r>
                        <a:rPr lang="bn-BD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𝒎</m:t>
                      </m:r>
                      <m:r>
                        <a:rPr 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/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𝒔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95" y="4881589"/>
                <a:ext cx="4671588" cy="1843518"/>
              </a:xfrm>
              <a:prstGeom prst="rect">
                <a:avLst/>
              </a:prstGeom>
              <a:blipFill rotWithShape="0">
                <a:blip r:embed="rId5"/>
                <a:stretch>
                  <a:fillRect l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5922213" y="5806304"/>
            <a:ext cx="6036906" cy="8770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সমত্বরণের</a:t>
            </a:r>
            <a:r>
              <a:rPr lang="en-US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বেগ-সময়</a:t>
            </a:r>
            <a:r>
              <a:rPr lang="bn-BD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লেখচিত্র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197302" y="452763"/>
            <a:ext cx="6606785" cy="85296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</a:t>
            </a:r>
            <a:r>
              <a:rPr lang="bn-IN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ত্রের </a:t>
            </a:r>
            <a:r>
              <a:rPr lang="bn-IN" sz="3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 </a:t>
            </a:r>
            <a:r>
              <a:rPr lang="bn-IN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নির্ণয়ঃ 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entagon 10"/>
              <p:cNvSpPr/>
              <p:nvPr/>
            </p:nvSpPr>
            <p:spPr>
              <a:xfrm>
                <a:off x="678195" y="3913951"/>
                <a:ext cx="4145860" cy="852967"/>
              </a:xfrm>
              <a:prstGeom prst="homePlat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bn-BD" sz="36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>
                      <a:rPr lang="bn-BD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সেকেন্ডে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ত্বরণ</m:t>
                    </m:r>
                    <m:r>
                      <a:rPr lang="bn-BD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নির্ণয়ঃ</a:t>
                </a:r>
                <a:r>
                  <a:rPr lang="bn-IN" sz="3600" b="1" dirty="0">
                    <a:solidFill>
                      <a:srgbClr val="FF0000"/>
                    </a:solidFill>
                  </a:rPr>
                  <a:t>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Pentago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95" y="3913951"/>
                <a:ext cx="4145860" cy="852967"/>
              </a:xfrm>
              <a:prstGeom prst="homePlate">
                <a:avLst/>
              </a:prstGeom>
              <a:blipFill rotWithShape="0">
                <a:blip r:embed="rId6"/>
                <a:stretch>
                  <a:fillRect t="-1408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 animBg="1"/>
      <p:bldP spid="5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6339926"/>
                  </p:ext>
                </p:extLst>
              </p:nvPr>
            </p:nvGraphicFramePr>
            <p:xfrm>
              <a:off x="499175" y="1538157"/>
              <a:ext cx="6058768" cy="38029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1525"/>
                    <a:gridCol w="3277243"/>
                  </a:tblGrid>
                  <a:tr h="985467">
                    <a:tc>
                      <a:txBody>
                        <a:bodyPr/>
                        <a:lstStyle/>
                        <a:p>
                          <a:r>
                            <a:rPr lang="bn-BD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সময়, </a:t>
                          </a:r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t </a:t>
                          </a:r>
                        </a:p>
                        <a:p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(min)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bn-BD" sz="2800" dirty="0" smtClean="0"/>
                            <a:t>দূরত্ব,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oMath>
                          </a14:m>
                          <a:endParaRPr lang="en-US" sz="2800" b="1" dirty="0" smtClean="0"/>
                        </a:p>
                        <a:p>
                          <a:r>
                            <a:rPr lang="en-US" sz="2800" dirty="0" smtClean="0"/>
                            <a:t>(km)</a:t>
                          </a:r>
                          <a:endParaRPr lang="en-US" sz="2800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</a:tr>
                  <a:tr h="46185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185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185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185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185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690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6339926"/>
                  </p:ext>
                </p:extLst>
              </p:nvPr>
            </p:nvGraphicFramePr>
            <p:xfrm>
              <a:off x="499175" y="1538157"/>
              <a:ext cx="6058768" cy="38029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1525"/>
                    <a:gridCol w="3277243"/>
                  </a:tblGrid>
                  <a:tr h="1066800">
                    <a:tc>
                      <a:txBody>
                        <a:bodyPr/>
                        <a:lstStyle/>
                        <a:p>
                          <a:r>
                            <a:rPr lang="bn-BD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সময়, </a:t>
                          </a:r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t </a:t>
                          </a:r>
                        </a:p>
                        <a:p>
                          <a:r>
                            <a:rPr lang="en-US" sz="32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(min)</a:t>
                          </a:r>
                          <a:endParaRPr lang="en-US" sz="32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5130" t="-7429" r="-743" b="-260000"/>
                          </a:stretch>
                        </a:blipFill>
                      </a:tcPr>
                    </a:tc>
                  </a:tr>
                  <a:tr h="46185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185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185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185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185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2690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ounded Rectangle 7"/>
          <p:cNvSpPr/>
          <p:nvPr/>
        </p:nvSpPr>
        <p:spPr>
          <a:xfrm>
            <a:off x="4408569" y="184248"/>
            <a:ext cx="3661364" cy="1028916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>
                <a:lumMod val="40000"/>
                <a:lumOff val="60000"/>
                <a:alpha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815044" y="1972399"/>
            <a:ext cx="4852656" cy="34230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ছক কাগজে  দূরত্ব-সময় সারণি থেকে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মিনিটে অতিক্রান্ত দূরত্ব ও বেগ  বের কর।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499585" y="5705473"/>
                <a:ext cx="10302383" cy="681135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৪৫ মিনিটে অতিক্রান্ত দূরত্ব হবে </a:t>
                </a:r>
                <a:r>
                  <a:rPr lang="bn-BD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২২</a:t>
                </a:r>
                <a:r>
                  <a:rPr lang="bn-IN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কিঃমিঃ</a:t>
                </a:r>
                <a:r>
                  <a:rPr lang="bn-BD" sz="32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BD" sz="3200" b="1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বেগ হবে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5" y="5705473"/>
                <a:ext cx="10302383" cy="681135"/>
              </a:xfrm>
              <a:prstGeom prst="roundRect">
                <a:avLst/>
              </a:prstGeom>
              <a:blipFill rotWithShape="0">
                <a:blip r:embed="rId5"/>
                <a:stretch>
                  <a:fillRect l="-1006" t="-3571" b="-223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1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481915" y="24725"/>
            <a:ext cx="3159660" cy="1199033"/>
          </a:xfrm>
          <a:prstGeom prst="wedgeEllipseCallout">
            <a:avLst>
              <a:gd name="adj1" fmla="val 14984"/>
              <a:gd name="adj2" fmla="val 74581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25935" y="164507"/>
            <a:ext cx="3223259" cy="10243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875264" y="1387938"/>
            <a:ext cx="4315081" cy="4632660"/>
            <a:chOff x="7216989" y="788128"/>
            <a:chExt cx="5813125" cy="5676046"/>
          </a:xfrm>
        </p:grpSpPr>
        <p:sp>
          <p:nvSpPr>
            <p:cNvPr id="23" name="7-Point Star 22"/>
            <p:cNvSpPr/>
            <p:nvPr/>
          </p:nvSpPr>
          <p:spPr>
            <a:xfrm rot="1651885">
              <a:off x="7216989" y="788128"/>
              <a:ext cx="5813125" cy="5622202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7-Point Star 21"/>
            <p:cNvSpPr/>
            <p:nvPr/>
          </p:nvSpPr>
          <p:spPr>
            <a:xfrm>
              <a:off x="7224665" y="841972"/>
              <a:ext cx="5667470" cy="5622202"/>
            </a:xfrm>
            <a:prstGeom prst="star7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108730" y="1676563"/>
              <a:ext cx="3899426" cy="4183734"/>
              <a:chOff x="7550053" y="1925522"/>
              <a:chExt cx="4205774" cy="4300396"/>
            </a:xfrm>
            <a:solidFill>
              <a:srgbClr val="0070C0"/>
            </a:solidFill>
          </p:grpSpPr>
          <p:sp>
            <p:nvSpPr>
              <p:cNvPr id="5" name="Oval 4"/>
              <p:cNvSpPr/>
              <p:nvPr/>
            </p:nvSpPr>
            <p:spPr>
              <a:xfrm>
                <a:off x="7550053" y="1925522"/>
                <a:ext cx="4205774" cy="430039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8079" y="2212367"/>
                <a:ext cx="3389722" cy="3726706"/>
              </a:xfrm>
              <a:prstGeom prst="ellipse">
                <a:avLst/>
              </a:prstGeom>
              <a:grpFill/>
              <a:ln w="63500" cap="rnd">
                <a:solidFill>
                  <a:schemeClr val="accent4">
                    <a:lumMod val="40000"/>
                    <a:lumOff val="60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134851" y="1431885"/>
            <a:ext cx="7624868" cy="5404967"/>
            <a:chOff x="334976" y="632329"/>
            <a:chExt cx="9080629" cy="6225675"/>
          </a:xfrm>
        </p:grpSpPr>
        <p:sp>
          <p:nvSpPr>
            <p:cNvPr id="17" name="Flowchart: Stored Data 16"/>
            <p:cNvSpPr/>
            <p:nvPr/>
          </p:nvSpPr>
          <p:spPr>
            <a:xfrm rot="5400000">
              <a:off x="1762453" y="-795148"/>
              <a:ext cx="6225675" cy="9080629"/>
            </a:xfrm>
            <a:prstGeom prst="flowChartOnlineStorag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Stored Data 17"/>
            <p:cNvSpPr/>
            <p:nvPr/>
          </p:nvSpPr>
          <p:spPr>
            <a:xfrm rot="5400000">
              <a:off x="2242980" y="-623773"/>
              <a:ext cx="5391366" cy="8338242"/>
            </a:xfrm>
            <a:prstGeom prst="flowChartOnlineStorag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70284" y="1288998"/>
              <a:ext cx="7690611" cy="4758722"/>
              <a:chOff x="61535" y="1370729"/>
              <a:chExt cx="7154572" cy="4758722"/>
            </a:xfrm>
          </p:grpSpPr>
          <p:sp>
            <p:nvSpPr>
              <p:cNvPr id="8" name="Snip Same Side Corner Rectangle 7"/>
              <p:cNvSpPr/>
              <p:nvPr/>
            </p:nvSpPr>
            <p:spPr>
              <a:xfrm>
                <a:off x="61535" y="1370729"/>
                <a:ext cx="7154572" cy="4758722"/>
              </a:xfrm>
              <a:prstGeom prst="snip2Same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297746" y="1592088"/>
                <a:ext cx="6682149" cy="4320147"/>
                <a:chOff x="251093" y="1517443"/>
                <a:chExt cx="6682149" cy="4320147"/>
              </a:xfrm>
            </p:grpSpPr>
            <p:sp>
              <p:nvSpPr>
                <p:cNvPr id="10" name="Snip Same Side Corner Rectangle 9"/>
                <p:cNvSpPr/>
                <p:nvPr/>
              </p:nvSpPr>
              <p:spPr>
                <a:xfrm>
                  <a:off x="251093" y="1517443"/>
                  <a:ext cx="6682149" cy="4320147"/>
                </a:xfrm>
                <a:prstGeom prst="snip2Same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972662" y="1739742"/>
                  <a:ext cx="4805431" cy="121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4000" b="1" dirty="0" err="1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মোঃ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আব্দুছ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ছালাম</a:t>
                  </a:r>
                  <a:r>
                    <a:rPr lang="bn-BD" sz="40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40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568302" y="2830368"/>
                  <a:ext cx="348613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2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প্রভাষক, পদার্থবিজ্ঞান </a:t>
                  </a:r>
                  <a:endPara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837599" y="3310241"/>
                  <a:ext cx="5207725" cy="8626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 err="1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মোমেনশাহী</a:t>
                  </a:r>
                  <a:r>
                    <a:rPr lang="en-US" sz="24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b="1" dirty="0" err="1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ইসলামী</a:t>
                  </a:r>
                  <a:r>
                    <a:rPr lang="en-US" sz="24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b="1" dirty="0" err="1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একাডেমী</a:t>
                  </a:r>
                  <a:r>
                    <a:rPr lang="en-US" sz="24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b="1" dirty="0" err="1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এন্ড</a:t>
                  </a:r>
                  <a:r>
                    <a:rPr lang="en-US" sz="24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400" b="1" dirty="0" err="1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কলেজ</a:t>
                  </a:r>
                  <a:r>
                    <a:rPr lang="en-US" sz="24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92713" y="4182067"/>
                  <a:ext cx="325157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32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আকুয়া, ময়মনসিংহ </a:t>
                  </a:r>
                  <a:r>
                    <a:rPr lang="bn-BD" sz="32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2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972661" y="4766842"/>
                  <a:ext cx="480543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700" dirty="0">
                      <a:solidFill>
                        <a:srgbClr val="7030A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Mobile: 01911-198020 </a:t>
                  </a:r>
                  <a:endParaRPr lang="bn-BD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106100" y="5364521"/>
                  <a:ext cx="493922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  <a:hlinkClick r:id="rId3"/>
                    </a:rPr>
                    <a:t>E-mail:salam73jan@gmail.com</a:t>
                  </a:r>
                  <a:r>
                    <a:rPr 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endParaRPr lang="bn-BD" sz="2400" b="1" dirty="0">
                    <a:latin typeface="Times New Roman" panose="02020603050405020304" pitchFamily="18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40"/>
            <a:ext cx="928622" cy="11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2192694" y="-36547"/>
            <a:ext cx="6587412" cy="2688972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88060" y="2771578"/>
            <a:ext cx="9166283" cy="197555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সমবেগের ক্ষেত্রে গ্রাফ কীরুপ হবে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গ্রাফ কাগজে এঁকে দেখাও।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88059" y="5001207"/>
            <a:ext cx="9166283" cy="150222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সমবেগের ক্ষেত্রে গ্রাফ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মূলবিন্দুগামী সরল রেখা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267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03" y="5344946"/>
            <a:ext cx="1689734" cy="11874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সময়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96664" y="5352355"/>
            <a:ext cx="1882892" cy="118004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বেগ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938110" y="174596"/>
            <a:ext cx="3817236" cy="1417895"/>
          </a:xfrm>
          <a:prstGeom prst="wedgeEllipseCallout">
            <a:avLst>
              <a:gd name="adj1" fmla="val -25339"/>
              <a:gd name="adj2" fmla="val 6952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68934" y="5197655"/>
            <a:ext cx="2953972" cy="131137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 মূল বিন্দুগামী সরলরেখা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705461" y="5220721"/>
            <a:ext cx="2617081" cy="12646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অসম বেগের ক্ষেত্রে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0903" y="1877043"/>
            <a:ext cx="10941342" cy="27613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57213" indent="-557213">
              <a:buFont typeface="+mj-lt"/>
              <a:buAutoNum type="arabicPeriod"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 নির্ণয়ে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অক্ষে সর্বদাই দূরত্ব না সময় স্থাপন করতে হবে?</a:t>
            </a:r>
          </a:p>
          <a:p>
            <a:pPr marL="557213" indent="-557213">
              <a:buFont typeface="+mj-lt"/>
              <a:buAutoNum type="arabicPeriod"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 বনাম সময় লেখচিত্রে ঢাল কী নির্দেশ করে?</a:t>
            </a:r>
          </a:p>
          <a:p>
            <a:pPr marL="557213" indent="-557213">
              <a:buFont typeface="+mj-lt"/>
              <a:buAutoNum type="arabicPeriod"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সমবেগের ক্ষেত্রে লেখ কীরূপ হবে?</a:t>
            </a:r>
          </a:p>
          <a:p>
            <a:pPr marL="557213" indent="-557213">
              <a:buFont typeface="+mj-lt"/>
              <a:buAutoNum type="arabicPeriod"/>
            </a:pP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লেখচিত্র কখন সরল রেখা হয় না?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45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8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rgbClr val="FFFF00"/>
            </a:gs>
            <a:gs pos="100000">
              <a:schemeClr val="accent1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194159" y="355389"/>
            <a:ext cx="3775295" cy="1600343"/>
          </a:xfrm>
          <a:prstGeom prst="wedgeRoundRectCallout">
            <a:avLst>
              <a:gd name="adj1" fmla="val -29226"/>
              <a:gd name="adj2" fmla="val 7607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88060" y="2390115"/>
            <a:ext cx="9759636" cy="29061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বেগ-সময় লেখ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ত্বরণের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হতে কিভাবে ত্বরণ নির্ণয় করা যায়? তা গ্রাফ কাগজে লিখে নিয়ে আসবে।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rgbClr val="FFFF00"/>
            </a:gs>
            <a:gs pos="54000">
              <a:schemeClr val="accent3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99" y="196465"/>
            <a:ext cx="9017251" cy="632263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66441" y="1975054"/>
            <a:ext cx="5332921" cy="26468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622" cy="1116281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4359243" y="133194"/>
            <a:ext cx="3485584" cy="1158844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3208" y="1467794"/>
            <a:ext cx="11117655" cy="5060887"/>
            <a:chOff x="424181" y="1804086"/>
            <a:chExt cx="9013371" cy="4805265"/>
          </a:xfrm>
        </p:grpSpPr>
        <p:sp>
          <p:nvSpPr>
            <p:cNvPr id="6" name="Rounded Rectangle 5"/>
            <p:cNvSpPr/>
            <p:nvPr/>
          </p:nvSpPr>
          <p:spPr>
            <a:xfrm>
              <a:off x="424181" y="1804086"/>
              <a:ext cx="9013371" cy="4805265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9280" y="1987293"/>
              <a:ext cx="8437830" cy="4378679"/>
              <a:chOff x="620136" y="2151885"/>
              <a:chExt cx="8437830" cy="437867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20136" y="2151885"/>
                <a:ext cx="8437830" cy="4378679"/>
                <a:chOff x="620136" y="2151885"/>
                <a:chExt cx="8437830" cy="4378679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620136" y="2151885"/>
                  <a:ext cx="8437830" cy="4378679"/>
                  <a:chOff x="1421394" y="2212244"/>
                  <a:chExt cx="8437830" cy="4378679"/>
                </a:xfrm>
              </p:grpSpPr>
              <p:sp>
                <p:nvSpPr>
                  <p:cNvPr id="20" name="Rounded Rectangle 19"/>
                  <p:cNvSpPr/>
                  <p:nvPr/>
                </p:nvSpPr>
                <p:spPr>
                  <a:xfrm>
                    <a:off x="1421394" y="2272420"/>
                    <a:ext cx="8437830" cy="4318503"/>
                  </a:xfrm>
                  <a:prstGeom prst="roundRect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IN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শ্রেণিঃ </a:t>
                    </a:r>
                    <a:r>
                      <a:rPr lang="en-US" sz="44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একাদশ</a:t>
                    </a:r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- </a:t>
                    </a:r>
                    <a:r>
                      <a:rPr lang="en-US" sz="44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দ্বাদশ</a:t>
                    </a:r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48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</a:t>
                    </a:r>
                    <a:r>
                      <a:rPr lang="bn-IN" sz="4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বিষয়ঃ পদার্থবিজ্ঞা</a:t>
                    </a:r>
                    <a:r>
                      <a:rPr lang="en-US" sz="4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ন (</a:t>
                    </a:r>
                    <a:r>
                      <a:rPr lang="en-US" sz="4400" b="1" dirty="0" err="1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প্রথমপত্র</a:t>
                    </a:r>
                    <a:r>
                      <a:rPr lang="en-US" sz="4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)           </a:t>
                    </a:r>
                    <a:endParaRPr lang="bn-IN" sz="44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 </a:t>
                    </a:r>
                    <a:r>
                      <a:rPr lang="en-US" sz="44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অধ্যায়ঃ</a:t>
                    </a:r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400" b="1" dirty="0" err="1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তৃতীয়</a:t>
                    </a:r>
                    <a:r>
                      <a:rPr lang="en-US" sz="44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(</a:t>
                    </a:r>
                    <a:r>
                      <a:rPr lang="en-US" sz="44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গতিবিদ্যা</a:t>
                    </a:r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) </a:t>
                    </a:r>
                    <a:endParaRPr lang="bn-IN" sz="60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 </a:t>
                    </a:r>
                    <a:r>
                      <a:rPr lang="en-US" sz="4000" b="1" dirty="0" err="1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বিষয়বস্তুঃ</a:t>
                    </a:r>
                    <a:r>
                      <a:rPr lang="en-US" sz="4000" b="1" spc="50" dirty="0" smtClean="0">
                        <a:ln w="0"/>
                        <a:solidFill>
                          <a:srgbClr val="00206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b="1" spc="50" dirty="0" err="1">
                        <a:ln w="0"/>
                        <a:solidFill>
                          <a:srgbClr val="00206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দূরত্ব-সময়</a:t>
                    </a:r>
                    <a:r>
                      <a:rPr lang="bn-BD" sz="4000" b="1" spc="50" dirty="0">
                        <a:ln w="0"/>
                        <a:solidFill>
                          <a:srgbClr val="00206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ও</a:t>
                    </a:r>
                    <a:r>
                      <a:rPr lang="en-US" sz="4000" b="1" spc="50" dirty="0">
                        <a:ln w="0"/>
                        <a:solidFill>
                          <a:srgbClr val="00206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b="1" spc="50" dirty="0" err="1">
                        <a:ln w="0"/>
                        <a:solidFill>
                          <a:srgbClr val="00206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বেগ-সময়</a:t>
                    </a:r>
                    <a:r>
                      <a:rPr lang="bn-BD" sz="4000" b="1" spc="50" dirty="0">
                        <a:ln w="0"/>
                        <a:solidFill>
                          <a:srgbClr val="00206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লেখচিত্র</a:t>
                    </a:r>
                    <a:r>
                      <a:rPr lang="en-US" sz="40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</a:t>
                    </a:r>
                    <a:r>
                      <a:rPr lang="bn-IN" sz="40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6000" b="1" dirty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 </a:t>
                    </a:r>
                    <a:r>
                      <a:rPr lang="en-US" sz="44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সময়ঃ</a:t>
                    </a:r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৪০ </a:t>
                    </a:r>
                    <a:r>
                      <a:rPr lang="en-US" sz="4400" b="1" dirty="0" err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মিনিট</a:t>
                    </a:r>
                    <a:r>
                      <a: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bn-IN" sz="4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7-Point Star 20"/>
                  <p:cNvSpPr/>
                  <p:nvPr/>
                </p:nvSpPr>
                <p:spPr>
                  <a:xfrm>
                    <a:off x="1454022" y="2233201"/>
                    <a:ext cx="1267805" cy="4318503"/>
                  </a:xfrm>
                  <a:prstGeom prst="star7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7-Point Star 21"/>
                  <p:cNvSpPr/>
                  <p:nvPr/>
                </p:nvSpPr>
                <p:spPr>
                  <a:xfrm>
                    <a:off x="8695827" y="2212244"/>
                    <a:ext cx="1163397" cy="4339460"/>
                  </a:xfrm>
                  <a:prstGeom prst="star7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7-Point Star 22"/>
                  <p:cNvSpPr/>
                  <p:nvPr/>
                </p:nvSpPr>
                <p:spPr>
                  <a:xfrm>
                    <a:off x="1571862" y="2366154"/>
                    <a:ext cx="1032124" cy="4010685"/>
                  </a:xfrm>
                  <a:prstGeom prst="star7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7-Point Star 23"/>
                  <p:cNvSpPr/>
                  <p:nvPr/>
                </p:nvSpPr>
                <p:spPr>
                  <a:xfrm>
                    <a:off x="8806550" y="2453921"/>
                    <a:ext cx="941952" cy="3955496"/>
                  </a:xfrm>
                  <a:prstGeom prst="star7">
                    <a:avLst>
                      <a:gd name="adj" fmla="val 33990"/>
                      <a:gd name="hf" fmla="val 102572"/>
                      <a:gd name="vf" fmla="val 105210"/>
                    </a:avLst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5-Point Star 15"/>
                <p:cNvSpPr/>
                <p:nvPr/>
              </p:nvSpPr>
              <p:spPr>
                <a:xfrm>
                  <a:off x="910178" y="4436137"/>
                  <a:ext cx="832918" cy="804662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5-Point Star 16"/>
                <p:cNvSpPr/>
                <p:nvPr/>
              </p:nvSpPr>
              <p:spPr>
                <a:xfrm>
                  <a:off x="7993810" y="4330962"/>
                  <a:ext cx="832918" cy="769544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5-Point Star 17"/>
                <p:cNvSpPr/>
                <p:nvPr/>
              </p:nvSpPr>
              <p:spPr>
                <a:xfrm>
                  <a:off x="870207" y="3265636"/>
                  <a:ext cx="832918" cy="769544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5-Point Star 18"/>
                <p:cNvSpPr/>
                <p:nvPr/>
              </p:nvSpPr>
              <p:spPr>
                <a:xfrm>
                  <a:off x="8059809" y="3214069"/>
                  <a:ext cx="832918" cy="769544"/>
                </a:xfrm>
                <a:prstGeom prst="star5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5-Point Star 8"/>
              <p:cNvSpPr/>
              <p:nvPr/>
            </p:nvSpPr>
            <p:spPr>
              <a:xfrm>
                <a:off x="962698" y="3371515"/>
                <a:ext cx="594360" cy="557784"/>
              </a:xfrm>
              <a:prstGeom prst="star5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8179087" y="3339068"/>
                <a:ext cx="594360" cy="557784"/>
              </a:xfrm>
              <a:prstGeom prst="star5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8133128" y="4462958"/>
                <a:ext cx="594360" cy="557784"/>
              </a:xfrm>
              <a:prstGeom prst="star5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1036777" y="4548380"/>
                <a:ext cx="594360" cy="580175"/>
              </a:xfrm>
              <a:prstGeom prst="star5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99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rgbClr val="FF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29" y="1645345"/>
            <a:ext cx="5956863" cy="4997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622" cy="111628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3284583" y="395665"/>
            <a:ext cx="4525554" cy="1249680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192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11984" r="5543" b="26623"/>
          <a:stretch/>
        </p:blipFill>
        <p:spPr>
          <a:xfrm>
            <a:off x="9082402" y="1249734"/>
            <a:ext cx="1219839" cy="382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809807"/>
                  </p:ext>
                </p:extLst>
              </p:nvPr>
            </p:nvGraphicFramePr>
            <p:xfrm>
              <a:off x="715223" y="2200559"/>
              <a:ext cx="4813748" cy="355638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09948"/>
                    <a:gridCol w="2603800"/>
                  </a:tblGrid>
                  <a:tr h="794512"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সময়, </a:t>
                          </a:r>
                          <a:r>
                            <a:rPr lang="en-US" dirty="0" smtClean="0"/>
                            <a:t>t </a:t>
                          </a:r>
                        </a:p>
                        <a:p>
                          <a:r>
                            <a:rPr lang="en-US" dirty="0" smtClean="0"/>
                            <a:t>(min)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দূরত্ব, </a:t>
                          </a:r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oMath>
                          </a14:m>
                          <a:endParaRPr lang="en-US" dirty="0" smtClean="0"/>
                        </a:p>
                        <a:p>
                          <a:r>
                            <a:rPr lang="en-US" dirty="0" smtClean="0"/>
                            <a:t>(km)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031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031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031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031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031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031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809807"/>
                  </p:ext>
                </p:extLst>
              </p:nvPr>
            </p:nvGraphicFramePr>
            <p:xfrm>
              <a:off x="715223" y="2200559"/>
              <a:ext cx="4813748" cy="355638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09948"/>
                    <a:gridCol w="2603800"/>
                  </a:tblGrid>
                  <a:tr h="794512">
                    <a:tc>
                      <a:txBody>
                        <a:bodyPr/>
                        <a:lstStyle/>
                        <a:p>
                          <a:r>
                            <a:rPr lang="bn-BD" dirty="0" smtClean="0"/>
                            <a:t>সময়, </a:t>
                          </a:r>
                          <a:r>
                            <a:rPr lang="en-US" dirty="0" smtClean="0"/>
                            <a:t>t </a:t>
                          </a:r>
                        </a:p>
                        <a:p>
                          <a:r>
                            <a:rPr lang="en-US" dirty="0" smtClean="0"/>
                            <a:t>(min)</a:t>
                          </a:r>
                          <a:endPara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5246" t="-4580" r="-1171" b="-348092"/>
                          </a:stretch>
                        </a:blipFill>
                      </a:tcPr>
                    </a:tc>
                  </a:tr>
                  <a:tr h="46031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031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031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031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031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031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Rectangle 1"/>
          <p:cNvSpPr/>
          <p:nvPr/>
        </p:nvSpPr>
        <p:spPr>
          <a:xfrm>
            <a:off x="1917896" y="1631852"/>
            <a:ext cx="8384345" cy="8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b="6150"/>
          <a:stretch/>
        </p:blipFill>
        <p:spPr>
          <a:xfrm>
            <a:off x="6110068" y="2292037"/>
            <a:ext cx="4222350" cy="34726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56466" y="286632"/>
            <a:ext cx="4257529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15187" y="6086982"/>
            <a:ext cx="3812111" cy="5069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দূরত্ব-সময়</a:t>
            </a:r>
            <a:r>
              <a:rPr lang="bn-IN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01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79931 0.0074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6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ac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ac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rgbClr val="FF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gnetic Disk 8"/>
          <p:cNvSpPr/>
          <p:nvPr/>
        </p:nvSpPr>
        <p:spPr>
          <a:xfrm>
            <a:off x="2472379" y="2336185"/>
            <a:ext cx="6799476" cy="3749454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354684" y="335280"/>
            <a:ext cx="6799476" cy="1798320"/>
          </a:xfrm>
          <a:prstGeom prst="horizontalScroll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033302" y="3948362"/>
            <a:ext cx="5677629" cy="8962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দূরত্ব-সময়</a:t>
            </a:r>
            <a:r>
              <a:rPr lang="bn-BD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বেগ-সময়</a:t>
            </a:r>
            <a:r>
              <a:rPr lang="bn-BD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লেখচিত্র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8132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40000"/>
                <a:lumOff val="60000"/>
              </a:schemeClr>
            </a:gs>
            <a:gs pos="100000">
              <a:srgbClr val="FFFF00">
                <a:lumMod val="72000"/>
                <a:lumOff val="28000"/>
              </a:srgb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883965" y="151794"/>
            <a:ext cx="3358807" cy="1233385"/>
          </a:xfrm>
          <a:prstGeom prst="wedgeRoundRectCallout">
            <a:avLst>
              <a:gd name="adj1" fmla="val -32055"/>
              <a:gd name="adj2" fmla="val 9054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088060" y="1852287"/>
            <a:ext cx="6310265" cy="119215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88060" y="3422896"/>
            <a:ext cx="9839473" cy="10857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দূরত্ব-সময় লেখ চিত্রের সাহায্যে বেগ নির্ণয় করতে পারবে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88060" y="4762123"/>
            <a:ext cx="9839473" cy="10864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বেগ-সময় লেখ চিত্রের সাহায্যে ত্বরণ নির্ণয় করতে পারবে।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23719" y="354564"/>
            <a:ext cx="7675445" cy="6400211"/>
            <a:chOff x="603260" y="-5814"/>
            <a:chExt cx="8358567" cy="7650026"/>
          </a:xfrm>
        </p:grpSpPr>
        <p:sp>
          <p:nvSpPr>
            <p:cNvPr id="3" name="TextBox 2"/>
            <p:cNvSpPr txBox="1"/>
            <p:nvPr/>
          </p:nvSpPr>
          <p:spPr>
            <a:xfrm>
              <a:off x="2496046" y="2457448"/>
              <a:ext cx="3557309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5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এগুলো কিভাবে এল?</a:t>
              </a:r>
              <a:endParaRPr lang="en-US" sz="405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" t="2223" r="2118" b="3637"/>
            <a:stretch/>
          </p:blipFill>
          <p:spPr>
            <a:xfrm>
              <a:off x="2089754" y="299"/>
              <a:ext cx="6359236" cy="6858000"/>
            </a:xfrm>
            <a:prstGeom prst="rect">
              <a:avLst/>
            </a:prstGeom>
          </p:spPr>
        </p:pic>
        <p:grpSp>
          <p:nvGrpSpPr>
            <p:cNvPr id="59" name="Group 58"/>
            <p:cNvGrpSpPr/>
            <p:nvPr/>
          </p:nvGrpSpPr>
          <p:grpSpPr>
            <a:xfrm>
              <a:off x="2112781" y="542102"/>
              <a:ext cx="6351450" cy="5752294"/>
              <a:chOff x="2484621" y="381457"/>
              <a:chExt cx="6351450" cy="5752294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2484621" y="381457"/>
                <a:ext cx="41564" cy="5749641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569122" y="6090625"/>
                <a:ext cx="6266949" cy="43126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5485678" y="2516881"/>
              <a:ext cx="738277" cy="60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57009" y="3893293"/>
              <a:ext cx="1634133" cy="541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দূরত্ব</a:t>
              </a:r>
              <a:r>
                <a:rPr lang="en-US" sz="27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Km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70222" y="6122521"/>
              <a:ext cx="496833" cy="772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7489610" y="5965812"/>
              <a:ext cx="27708" cy="56238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1855780" y="956269"/>
              <a:ext cx="741218" cy="4901085"/>
              <a:chOff x="2805545" y="807732"/>
              <a:chExt cx="741218" cy="490108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840181" y="1482436"/>
                <a:ext cx="678873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819398" y="2166503"/>
                <a:ext cx="678873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819398" y="2901469"/>
                <a:ext cx="678873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840180" y="3622651"/>
                <a:ext cx="678873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805545" y="4343086"/>
                <a:ext cx="678873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867890" y="5025671"/>
                <a:ext cx="678873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847108" y="5708817"/>
                <a:ext cx="678873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60960" y="807732"/>
                <a:ext cx="678873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2545696" y="5991918"/>
              <a:ext cx="4148357" cy="536281"/>
              <a:chOff x="3553689" y="5824447"/>
              <a:chExt cx="4148357" cy="536281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3553689" y="5838298"/>
                <a:ext cx="0" cy="52243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4398817" y="5838298"/>
                <a:ext cx="0" cy="52243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5257799" y="5838298"/>
                <a:ext cx="0" cy="52243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6053355" y="5838298"/>
                <a:ext cx="0" cy="52243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6870773" y="5824447"/>
                <a:ext cx="0" cy="52243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7702046" y="5838298"/>
                <a:ext cx="0" cy="52243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>
            <a:xfrm>
              <a:off x="8293175" y="5951961"/>
              <a:ext cx="27708" cy="562387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2358828" y="6355509"/>
              <a:ext cx="6442112" cy="787660"/>
              <a:chOff x="2352410" y="6427147"/>
              <a:chExt cx="6442112" cy="787660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2352410" y="6449360"/>
                <a:ext cx="468243" cy="74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178795" y="6429805"/>
                <a:ext cx="468243" cy="74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027627" y="6466667"/>
                <a:ext cx="468243" cy="74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838100" y="6432202"/>
                <a:ext cx="468243" cy="74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576591" y="6472232"/>
                <a:ext cx="712366" cy="742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402550" y="6427147"/>
                <a:ext cx="763748" cy="74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12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7190893" y="6456813"/>
                <a:ext cx="735112" cy="74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14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981091" y="6449360"/>
                <a:ext cx="813431" cy="74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16</a:t>
                </a: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8483525" y="5979238"/>
              <a:ext cx="478302" cy="7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583714" y="-5814"/>
              <a:ext cx="478302" cy="74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 rot="16200000">
              <a:off x="-1285187" y="2855819"/>
              <a:ext cx="5615261" cy="830604"/>
              <a:chOff x="2612130" y="6286664"/>
              <a:chExt cx="5615261" cy="830604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5963381" y="6286664"/>
                <a:ext cx="849433" cy="755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2৪</a:t>
                </a:r>
                <a:r>
                  <a:rPr lang="en-US" sz="40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612130" y="6363394"/>
                <a:ext cx="468244" cy="689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313557" y="6427918"/>
                <a:ext cx="913834" cy="689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৩২</a:t>
                </a:r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244698" y="6321185"/>
                <a:ext cx="468244" cy="689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343834" y="6382276"/>
                <a:ext cx="712367" cy="689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  <a:r>
                  <a:rPr lang="bn-IN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822153" y="6329169"/>
                <a:ext cx="825358" cy="689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12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677723" y="6427918"/>
                <a:ext cx="853078" cy="689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২৮</a:t>
                </a:r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505083" y="6356552"/>
                <a:ext cx="756592" cy="703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1৬</a:t>
                </a:r>
                <a:r>
                  <a:rPr lang="en-US" sz="36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6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3343272" y="1105979"/>
              <a:ext cx="3042110" cy="55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Y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অক্ষে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বর্গঘর=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366602" y="387916"/>
              <a:ext cx="2955828" cy="53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X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অক্ষে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বর্গঘর=৪ একক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041848" y="6057909"/>
              <a:ext cx="373796" cy="357791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810302" y="5349251"/>
              <a:ext cx="373796" cy="357791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042638" y="4311449"/>
              <a:ext cx="373796" cy="357791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204753" y="3275822"/>
              <a:ext cx="373796" cy="357791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507155" y="2164558"/>
              <a:ext cx="373796" cy="357791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7718348" y="1136446"/>
              <a:ext cx="373796" cy="357791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V="1">
              <a:off x="2196400" y="917579"/>
              <a:ext cx="6152148" cy="5335023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859086" y="3009413"/>
              <a:ext cx="3754" cy="3209203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156614" y="3050006"/>
              <a:ext cx="3663081" cy="5968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873991" y="5685603"/>
              <a:ext cx="738277" cy="60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16184" y="7037213"/>
              <a:ext cx="1877868" cy="60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7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min</a:t>
              </a: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307939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>
            <a:off x="107730" y="1492269"/>
            <a:ext cx="4525554" cy="1046791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73613" y="5726970"/>
            <a:ext cx="4475380" cy="76713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দূরত্ব-সময়</a:t>
            </a:r>
            <a:r>
              <a:rPr lang="bn-IN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4">
                <a:lumMod val="20000"/>
                <a:lumOff val="80000"/>
              </a:schemeClr>
            </a:gs>
            <a:gs pos="57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92003" y="2888716"/>
            <a:ext cx="2596406" cy="7212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দ্রুতি (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Speed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80262" y="213575"/>
            <a:ext cx="4219888" cy="7212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Displacement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60" cy="114842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7103" y="1137844"/>
            <a:ext cx="9604905" cy="16805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পরিবর্তনকে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পরিবর্তনকে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বস্তুটির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387103" y="3680345"/>
                <a:ext cx="11165119" cy="297488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40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গতিশীল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দুরত্ব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অতিক্রম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দ্রুতি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বস্তুকণা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t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s 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দুরত্ব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অতিক্রম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বস্তুকণাটির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দ্রুতি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6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6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6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 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দ্রুতি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স্কেলার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r>
                  <a:rPr lang="en-US" sz="2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03" y="3680345"/>
                <a:ext cx="11165119" cy="2974883"/>
              </a:xfrm>
              <a:prstGeom prst="roundRect">
                <a:avLst/>
              </a:prstGeom>
              <a:blipFill rotWithShape="0">
                <a:blip r:embed="rId3"/>
                <a:stretch>
                  <a:fillRect l="-436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4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890</TotalTime>
  <Words>1048</Words>
  <Application>Microsoft Office PowerPoint</Application>
  <PresentationFormat>Widescreen</PresentationFormat>
  <Paragraphs>255</Paragraphs>
  <Slides>23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Century Gothic</vt:lpstr>
      <vt:lpstr>NikoshBAN</vt:lpstr>
      <vt:lpstr>Times New Roman</vt:lpstr>
      <vt:lpstr>Trebuchet MS</vt:lpstr>
      <vt:lpstr>Vrinda</vt:lpstr>
      <vt:lpstr>Wingdings</vt:lpstr>
      <vt:lpstr>Wingdings 3</vt:lpstr>
      <vt:lpstr>1_Slice</vt:lpstr>
      <vt:lpstr>2_Slice</vt:lpstr>
      <vt:lpstr>Office Theme</vt:lpstr>
      <vt:lpstr>Slice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HSC_Physics_1st_Chap_03_Motion and Graph.</dc:title>
  <dc:subject>HSC_Physics</dc:subject>
  <dc:creator>Md.Abdus Salam</dc:creator>
  <cp:keywords>HSC_Physics_1st_Chap_03_Motion and Graph.</cp:keywords>
  <cp:lastModifiedBy>Windows User</cp:lastModifiedBy>
  <cp:revision>107</cp:revision>
  <dcterms:created xsi:type="dcterms:W3CDTF">2021-04-02T14:48:49Z</dcterms:created>
  <dcterms:modified xsi:type="dcterms:W3CDTF">2021-06-18T15:29:05Z</dcterms:modified>
  <cp:category>Education</cp:category>
</cp:coreProperties>
</file>