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notesMasterIdLst>
    <p:notesMasterId r:id="rId27"/>
  </p:notesMasterIdLst>
  <p:sldIdLst>
    <p:sldId id="320" r:id="rId2"/>
    <p:sldId id="444" r:id="rId3"/>
    <p:sldId id="438" r:id="rId4"/>
    <p:sldId id="399" r:id="rId5"/>
    <p:sldId id="426" r:id="rId6"/>
    <p:sldId id="445" r:id="rId7"/>
    <p:sldId id="446" r:id="rId8"/>
    <p:sldId id="431" r:id="rId9"/>
    <p:sldId id="424" r:id="rId10"/>
    <p:sldId id="406" r:id="rId11"/>
    <p:sldId id="434" r:id="rId12"/>
    <p:sldId id="441" r:id="rId13"/>
    <p:sldId id="442" r:id="rId14"/>
    <p:sldId id="433" r:id="rId15"/>
    <p:sldId id="443" r:id="rId16"/>
    <p:sldId id="407" r:id="rId17"/>
    <p:sldId id="432" r:id="rId18"/>
    <p:sldId id="408" r:id="rId19"/>
    <p:sldId id="411" r:id="rId20"/>
    <p:sldId id="435" r:id="rId21"/>
    <p:sldId id="414" r:id="rId22"/>
    <p:sldId id="416" r:id="rId23"/>
    <p:sldId id="436" r:id="rId24"/>
    <p:sldId id="417" r:id="rId25"/>
    <p:sldId id="4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982" autoAdjust="0"/>
  </p:normalViewPr>
  <p:slideViewPr>
    <p:cSldViewPr>
      <p:cViewPr>
        <p:scale>
          <a:sx n="70" d="100"/>
          <a:sy n="70" d="100"/>
        </p:scale>
        <p:origin x="-720"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E430D-78FB-490C-9ABE-C900622E6A72}" type="doc">
      <dgm:prSet loTypeId="urn:microsoft.com/office/officeart/2005/8/layout/pyramid2" loCatId="pyramid" qsTypeId="urn:microsoft.com/office/officeart/2005/8/quickstyle/simple1" qsCatId="simple" csTypeId="urn:microsoft.com/office/officeart/2005/8/colors/colorful2" csCatId="colorful" phldr="1"/>
      <dgm:spPr/>
    </dgm:pt>
    <dgm:pt modelId="{A3DBAAF7-798A-448F-9DBF-4F8FBB2F65F3}">
      <dgm:prSet phldrT="[Text]" custT="1"/>
      <dgm:spPr>
        <a:solidFill>
          <a:schemeClr val="accent6">
            <a:lumMod val="40000"/>
            <a:lumOff val="60000"/>
            <a:alpha val="90000"/>
          </a:schemeClr>
        </a:solidFill>
      </dgm:spPr>
      <dgm:t>
        <a:bodyPr/>
        <a:lstStyle/>
        <a:p>
          <a:r>
            <a:rPr lang="en-US" sz="2800" b="1" dirty="0" smtClean="0">
              <a:latin typeface="NikoshBAN" pitchFamily="2" charset="0"/>
              <a:ea typeface="Verdana" pitchFamily="34" charset="0"/>
              <a:cs typeface="NikoshBAN" pitchFamily="2" charset="0"/>
            </a:rPr>
            <a:t>১। </a:t>
          </a:r>
          <a:r>
            <a:rPr lang="en-US" sz="2800" b="1" dirty="0" err="1" smtClean="0">
              <a:latin typeface="NikoshBAN" pitchFamily="2" charset="0"/>
              <a:ea typeface="Verdana" pitchFamily="34" charset="0"/>
              <a:cs typeface="NikoshBAN" pitchFamily="2" charset="0"/>
            </a:rPr>
            <a:t>বঙ্গবন্ধুর</a:t>
          </a:r>
          <a:r>
            <a:rPr lang="en-US" sz="2800" b="1" dirty="0" smtClean="0">
              <a:latin typeface="NikoshBAN" pitchFamily="2" charset="0"/>
              <a:ea typeface="Verdana" pitchFamily="34" charset="0"/>
              <a:cs typeface="NikoshBAN" pitchFamily="2" charset="0"/>
            </a:rPr>
            <a:t> ৬ </a:t>
          </a:r>
          <a:r>
            <a:rPr lang="en-US" sz="2800" b="1" dirty="0" err="1" smtClean="0">
              <a:latin typeface="NikoshBAN" pitchFamily="2" charset="0"/>
              <a:ea typeface="Verdana" pitchFamily="34" charset="0"/>
              <a:cs typeface="NikoshBAN" pitchFamily="2" charset="0"/>
            </a:rPr>
            <a:t>দফা</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অন্তভূক্ত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ছিল</a:t>
          </a:r>
          <a:r>
            <a:rPr lang="en-US" sz="2800" b="1" dirty="0" smtClean="0">
              <a:latin typeface="NikoshBAN" pitchFamily="2" charset="0"/>
              <a:ea typeface="Verdana" pitchFamily="34" charset="0"/>
              <a:cs typeface="NikoshBAN" pitchFamily="2" charset="0"/>
            </a:rPr>
            <a:t>।  </a:t>
          </a:r>
          <a:endParaRPr lang="en-US" sz="2800" dirty="0"/>
        </a:p>
      </dgm:t>
    </dgm:pt>
    <dgm:pt modelId="{65D7DAD9-01AE-4CE2-8966-346BFA8EF47D}" type="parTrans" cxnId="{C05DB716-0414-4606-AF67-9D019585CC06}">
      <dgm:prSet/>
      <dgm:spPr/>
      <dgm:t>
        <a:bodyPr/>
        <a:lstStyle/>
        <a:p>
          <a:endParaRPr lang="en-US"/>
        </a:p>
      </dgm:t>
    </dgm:pt>
    <dgm:pt modelId="{8B318554-1ADB-48B2-B13C-0D062DB55C3D}" type="sibTrans" cxnId="{C05DB716-0414-4606-AF67-9D019585CC06}">
      <dgm:prSet/>
      <dgm:spPr/>
      <dgm:t>
        <a:bodyPr/>
        <a:lstStyle/>
        <a:p>
          <a:endParaRPr lang="en-US"/>
        </a:p>
      </dgm:t>
    </dgm:pt>
    <dgm:pt modelId="{2966022B-B9FD-4596-9915-22F046B0A8AE}">
      <dgm:prSet phldrT="[Text]" custT="1"/>
      <dgm:spPr>
        <a:solidFill>
          <a:schemeClr val="accent2">
            <a:lumMod val="60000"/>
            <a:lumOff val="40000"/>
            <a:alpha val="90000"/>
          </a:schemeClr>
        </a:solidFill>
      </dgm:spPr>
      <dgm:t>
        <a:bodyPr/>
        <a:lstStyle/>
        <a:p>
          <a:r>
            <a:rPr lang="en-US" sz="2800" b="1" dirty="0" smtClean="0">
              <a:latin typeface="NikoshBAN" pitchFamily="2" charset="0"/>
              <a:ea typeface="Verdana" pitchFamily="34" charset="0"/>
              <a:cs typeface="NikoshBAN" pitchFamily="2" charset="0"/>
            </a:rPr>
            <a:t>২। </a:t>
          </a:r>
          <a:r>
            <a:rPr lang="en-US" sz="2800" b="1" dirty="0" err="1" smtClean="0">
              <a:latin typeface="NikoshBAN" pitchFamily="2" charset="0"/>
              <a:ea typeface="Verdana" pitchFamily="34" charset="0"/>
              <a:cs typeface="NikoshBAN" pitchFamily="2" charset="0"/>
            </a:rPr>
            <a:t>ঢাকা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বিশ্ববিদ্যালয়</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সুখ্যাত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অর্ডিন্যন্স</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বাতিলসহ</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শিক্ষার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সুযোগ-সুবিধা</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বৃদ্ধি</a:t>
          </a:r>
          <a:r>
            <a:rPr lang="en-US" sz="2800" b="1" dirty="0" smtClean="0">
              <a:latin typeface="NikoshBAN" pitchFamily="2" charset="0"/>
              <a:ea typeface="Verdana" pitchFamily="34" charset="0"/>
              <a:cs typeface="NikoshBAN" pitchFamily="2" charset="0"/>
            </a:rPr>
            <a:t>।   </a:t>
          </a:r>
          <a:endParaRPr lang="en-US" sz="2800" dirty="0"/>
        </a:p>
      </dgm:t>
    </dgm:pt>
    <dgm:pt modelId="{1025DE79-824D-49F1-A997-EDA7C25643A8}" type="parTrans" cxnId="{DE906A39-6093-4DE3-9A4A-FF8DE0AC1195}">
      <dgm:prSet/>
      <dgm:spPr/>
      <dgm:t>
        <a:bodyPr/>
        <a:lstStyle/>
        <a:p>
          <a:endParaRPr lang="en-US"/>
        </a:p>
      </dgm:t>
    </dgm:pt>
    <dgm:pt modelId="{806D9E80-3389-4899-9B8F-B826DD10EF06}" type="sibTrans" cxnId="{DE906A39-6093-4DE3-9A4A-FF8DE0AC1195}">
      <dgm:prSet/>
      <dgm:spPr/>
      <dgm:t>
        <a:bodyPr/>
        <a:lstStyle/>
        <a:p>
          <a:endParaRPr lang="en-US"/>
        </a:p>
      </dgm:t>
    </dgm:pt>
    <dgm:pt modelId="{43B174D5-C07C-4249-9792-3D1DB281A200}">
      <dgm:prSet phldrT="[Text]" custT="1"/>
      <dgm:spPr>
        <a:solidFill>
          <a:schemeClr val="accent5">
            <a:lumMod val="60000"/>
            <a:lumOff val="40000"/>
            <a:alpha val="90000"/>
          </a:schemeClr>
        </a:solidFill>
      </dgm:spPr>
      <dgm:t>
        <a:bodyPr/>
        <a:lstStyle/>
        <a:p>
          <a:r>
            <a:rPr lang="en-US" sz="2800" b="1" dirty="0" smtClean="0">
              <a:latin typeface="NikoshBAN" pitchFamily="2" charset="0"/>
              <a:ea typeface="Verdana" pitchFamily="34" charset="0"/>
              <a:cs typeface="NikoshBAN" pitchFamily="2" charset="0"/>
            </a:rPr>
            <a:t>৩। </a:t>
          </a:r>
          <a:r>
            <a:rPr lang="en-US" sz="2800" b="1" dirty="0" err="1" smtClean="0">
              <a:latin typeface="NikoshBAN" pitchFamily="2" charset="0"/>
              <a:ea typeface="Verdana" pitchFamily="34" charset="0"/>
              <a:cs typeface="NikoshBAN" pitchFamily="2" charset="0"/>
            </a:rPr>
            <a:t>বাক-স্বাধীনতা</a:t>
          </a:r>
          <a:r>
            <a:rPr lang="en-US" sz="2800" b="1" dirty="0" smtClean="0">
              <a:latin typeface="NikoshBAN" pitchFamily="2" charset="0"/>
              <a:ea typeface="Verdana" pitchFamily="34" charset="0"/>
              <a:cs typeface="NikoshBAN" pitchFamily="2" charset="0"/>
            </a:rPr>
            <a:t>  </a:t>
          </a:r>
          <a:endParaRPr lang="en-US" sz="2800" dirty="0"/>
        </a:p>
      </dgm:t>
    </dgm:pt>
    <dgm:pt modelId="{A4FE92A6-4D90-4D86-BC5A-FC440F2A60BA}" type="parTrans" cxnId="{21A8BB48-3F41-478C-9403-9DB9FF686B2A}">
      <dgm:prSet/>
      <dgm:spPr/>
      <dgm:t>
        <a:bodyPr/>
        <a:lstStyle/>
        <a:p>
          <a:endParaRPr lang="en-US"/>
        </a:p>
      </dgm:t>
    </dgm:pt>
    <dgm:pt modelId="{DC5C7F62-5D8C-4056-9F91-BBBE0694B4AF}" type="sibTrans" cxnId="{21A8BB48-3F41-478C-9403-9DB9FF686B2A}">
      <dgm:prSet/>
      <dgm:spPr/>
      <dgm:t>
        <a:bodyPr/>
        <a:lstStyle/>
        <a:p>
          <a:endParaRPr lang="en-US"/>
        </a:p>
      </dgm:t>
    </dgm:pt>
    <dgm:pt modelId="{50CBCD4B-37CF-4342-9FAE-D0027CB45D1C}">
      <dgm:prSet custT="1"/>
      <dgm:spPr>
        <a:solidFill>
          <a:schemeClr val="tx2">
            <a:lumMod val="60000"/>
            <a:lumOff val="40000"/>
            <a:alpha val="90000"/>
          </a:schemeClr>
        </a:solidFill>
      </dgm:spPr>
      <dgm:t>
        <a:bodyPr/>
        <a:lstStyle/>
        <a:p>
          <a:r>
            <a:rPr lang="en-US" sz="2800" b="1" dirty="0" smtClean="0">
              <a:latin typeface="NikoshBAN" pitchFamily="2" charset="0"/>
              <a:ea typeface="Verdana" pitchFamily="34" charset="0"/>
              <a:cs typeface="NikoshBAN" pitchFamily="2" charset="0"/>
            </a:rPr>
            <a:t>৪। </a:t>
          </a:r>
          <a:r>
            <a:rPr lang="en-US" sz="2800" b="1" dirty="0" err="1" smtClean="0">
              <a:latin typeface="NikoshBAN" pitchFamily="2" charset="0"/>
              <a:ea typeface="Verdana" pitchFamily="34" charset="0"/>
              <a:cs typeface="NikoshBAN" pitchFamily="2" charset="0"/>
            </a:rPr>
            <a:t>ব্যক্তি-স্বাধীনতা</a:t>
          </a:r>
          <a:r>
            <a:rPr lang="en-US" sz="2800" b="1" dirty="0" smtClean="0">
              <a:latin typeface="NikoshBAN" pitchFamily="2" charset="0"/>
              <a:ea typeface="Verdana" pitchFamily="34" charset="0"/>
              <a:cs typeface="NikoshBAN" pitchFamily="2" charset="0"/>
            </a:rPr>
            <a:t> ও </a:t>
          </a:r>
          <a:r>
            <a:rPr lang="en-US" sz="2800" b="1" dirty="0" err="1" smtClean="0">
              <a:latin typeface="NikoshBAN" pitchFamily="2" charset="0"/>
              <a:ea typeface="Verdana" pitchFamily="34" charset="0"/>
              <a:cs typeface="NikoshBAN" pitchFamily="2" charset="0"/>
            </a:rPr>
            <a:t>সংবাদপত্রের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স্বাধীনতা</a:t>
          </a:r>
          <a:r>
            <a:rPr lang="en-US" sz="2800" b="1" dirty="0" smtClean="0">
              <a:latin typeface="NikoshBAN" pitchFamily="2" charset="0"/>
              <a:ea typeface="Verdana" pitchFamily="34" charset="0"/>
              <a:cs typeface="NikoshBAN" pitchFamily="2" charset="0"/>
            </a:rPr>
            <a:t>  </a:t>
          </a:r>
          <a:endParaRPr lang="en-US" sz="2800" dirty="0"/>
        </a:p>
      </dgm:t>
    </dgm:pt>
    <dgm:pt modelId="{2E5C32E5-0231-463A-82A8-34EE05464A3B}" type="parTrans" cxnId="{BEBDBEA3-BE4B-4F64-A6FE-D727988F80E9}">
      <dgm:prSet/>
      <dgm:spPr/>
      <dgm:t>
        <a:bodyPr/>
        <a:lstStyle/>
        <a:p>
          <a:endParaRPr lang="en-US"/>
        </a:p>
      </dgm:t>
    </dgm:pt>
    <dgm:pt modelId="{E8FD5267-9328-46E0-97CA-D4264B2EAE4E}" type="sibTrans" cxnId="{BEBDBEA3-BE4B-4F64-A6FE-D727988F80E9}">
      <dgm:prSet/>
      <dgm:spPr/>
      <dgm:t>
        <a:bodyPr/>
        <a:lstStyle/>
        <a:p>
          <a:endParaRPr lang="en-US"/>
        </a:p>
      </dgm:t>
    </dgm:pt>
    <dgm:pt modelId="{5F4BD240-134B-4170-B2E7-315179CB610A}">
      <dgm:prSet custT="1"/>
      <dgm:spPr>
        <a:solidFill>
          <a:schemeClr val="bg2">
            <a:lumMod val="50000"/>
            <a:alpha val="90000"/>
          </a:schemeClr>
        </a:solidFill>
      </dgm:spPr>
      <dgm:t>
        <a:bodyPr/>
        <a:lstStyle/>
        <a:p>
          <a:r>
            <a:rPr lang="en-US" sz="2800" b="1" dirty="0" smtClean="0">
              <a:latin typeface="NikoshBAN" pitchFamily="2" charset="0"/>
              <a:ea typeface="Verdana" pitchFamily="34" charset="0"/>
              <a:cs typeface="NikoshBAN" pitchFamily="2" charset="0"/>
            </a:rPr>
            <a:t>৫। </a:t>
          </a:r>
          <a:r>
            <a:rPr lang="en-US" sz="2800" b="1" dirty="0" err="1" smtClean="0">
              <a:latin typeface="NikoshBAN" pitchFamily="2" charset="0"/>
              <a:ea typeface="Verdana" pitchFamily="34" charset="0"/>
              <a:cs typeface="NikoshBAN" pitchFamily="2" charset="0"/>
            </a:rPr>
            <a:t>বৃহ</a:t>
          </a:r>
          <a:r>
            <a:rPr lang="en-US" sz="2800" b="1" dirty="0" smtClean="0">
              <a:latin typeface="NikoshBAN" pitchFamily="2" charset="0"/>
              <a:ea typeface="Verdana" pitchFamily="34" charset="0"/>
              <a:cs typeface="NikoshBAN" pitchFamily="2" charset="0"/>
            </a:rPr>
            <a:t>ৎ </a:t>
          </a:r>
          <a:r>
            <a:rPr lang="en-US" sz="2800" b="1" dirty="0" err="1" smtClean="0">
              <a:latin typeface="NikoshBAN" pitchFamily="2" charset="0"/>
              <a:ea typeface="Verdana" pitchFamily="34" charset="0"/>
              <a:cs typeface="NikoshBAN" pitchFamily="2" charset="0"/>
            </a:rPr>
            <a:t>শিল্পের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জাতীয়করণ</a:t>
          </a:r>
          <a:r>
            <a:rPr lang="en-US" sz="2800" b="1" dirty="0" smtClean="0">
              <a:latin typeface="NikoshBAN" pitchFamily="2" charset="0"/>
              <a:ea typeface="Verdana" pitchFamily="34" charset="0"/>
              <a:cs typeface="NikoshBAN" pitchFamily="2" charset="0"/>
            </a:rPr>
            <a:t>  </a:t>
          </a:r>
          <a:endParaRPr lang="en-US" sz="2800" dirty="0"/>
        </a:p>
      </dgm:t>
    </dgm:pt>
    <dgm:pt modelId="{95EFD12F-C507-44E2-B3D8-583D446EAF66}" type="parTrans" cxnId="{7E3D9641-8992-436F-83EE-94E882087857}">
      <dgm:prSet/>
      <dgm:spPr/>
      <dgm:t>
        <a:bodyPr/>
        <a:lstStyle/>
        <a:p>
          <a:endParaRPr lang="en-US"/>
        </a:p>
      </dgm:t>
    </dgm:pt>
    <dgm:pt modelId="{8DF0D14C-1B62-47D4-8A5C-E79F14E666CB}" type="sibTrans" cxnId="{7E3D9641-8992-436F-83EE-94E882087857}">
      <dgm:prSet/>
      <dgm:spPr/>
      <dgm:t>
        <a:bodyPr/>
        <a:lstStyle/>
        <a:p>
          <a:endParaRPr lang="en-US"/>
        </a:p>
      </dgm:t>
    </dgm:pt>
    <dgm:pt modelId="{E0E03395-C70C-4065-856E-789962DD9B54}">
      <dgm:prSet custT="1"/>
      <dgm:spPr>
        <a:solidFill>
          <a:schemeClr val="bg2">
            <a:lumMod val="75000"/>
            <a:alpha val="90000"/>
          </a:schemeClr>
        </a:solidFill>
      </dgm:spPr>
      <dgm:t>
        <a:bodyPr/>
        <a:lstStyle/>
        <a:p>
          <a:r>
            <a:rPr lang="en-US" sz="2800" b="1" dirty="0" smtClean="0">
              <a:latin typeface="NikoshBAN" pitchFamily="2" charset="0"/>
              <a:ea typeface="Verdana" pitchFamily="34" charset="0"/>
              <a:cs typeface="NikoshBAN" pitchFamily="2" charset="0"/>
            </a:rPr>
            <a:t>৬। </a:t>
          </a:r>
          <a:r>
            <a:rPr lang="en-US" sz="2800" b="1" dirty="0" err="1" smtClean="0">
              <a:latin typeface="NikoshBAN" pitchFamily="2" charset="0"/>
              <a:ea typeface="Verdana" pitchFamily="34" charset="0"/>
              <a:cs typeface="NikoshBAN" pitchFamily="2" charset="0"/>
            </a:rPr>
            <a:t>শ্রমিকদের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ন্যায্য</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মজুরি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প্রদান</a:t>
          </a:r>
          <a:endParaRPr lang="en-US" sz="2800" b="1" dirty="0">
            <a:latin typeface="NikoshBAN" pitchFamily="2" charset="0"/>
            <a:ea typeface="Verdana" pitchFamily="34" charset="0"/>
            <a:cs typeface="NikoshBAN" pitchFamily="2" charset="0"/>
          </a:endParaRPr>
        </a:p>
      </dgm:t>
    </dgm:pt>
    <dgm:pt modelId="{18EBB010-66EB-4056-83FB-7A6EB76AAA6B}" type="parTrans" cxnId="{8F674B49-2EF4-4F60-AE1C-A7927A553E6E}">
      <dgm:prSet/>
      <dgm:spPr/>
      <dgm:t>
        <a:bodyPr/>
        <a:lstStyle/>
        <a:p>
          <a:endParaRPr lang="en-US"/>
        </a:p>
      </dgm:t>
    </dgm:pt>
    <dgm:pt modelId="{A7FFF827-BF30-474A-905E-365A9847AE70}" type="sibTrans" cxnId="{8F674B49-2EF4-4F60-AE1C-A7927A553E6E}">
      <dgm:prSet/>
      <dgm:spPr/>
      <dgm:t>
        <a:bodyPr/>
        <a:lstStyle/>
        <a:p>
          <a:endParaRPr lang="en-US"/>
        </a:p>
      </dgm:t>
    </dgm:pt>
    <dgm:pt modelId="{424FE7D3-88DB-4FFD-83F8-795CA0C137B3}">
      <dgm:prSet custT="1"/>
      <dgm:spPr>
        <a:solidFill>
          <a:schemeClr val="accent2">
            <a:lumMod val="60000"/>
            <a:lumOff val="40000"/>
            <a:alpha val="90000"/>
          </a:schemeClr>
        </a:solidFill>
      </dgm:spPr>
      <dgm:t>
        <a:bodyPr/>
        <a:lstStyle/>
        <a:p>
          <a:r>
            <a:rPr lang="en-US" sz="2800" b="1" dirty="0" smtClean="0">
              <a:latin typeface="NikoshBAN" pitchFamily="2" charset="0"/>
              <a:ea typeface="Verdana" pitchFamily="34" charset="0"/>
              <a:cs typeface="NikoshBAN" pitchFamily="2" charset="0"/>
            </a:rPr>
            <a:t>৭। </a:t>
          </a:r>
          <a:r>
            <a:rPr lang="en-US" sz="2800" b="1" dirty="0" err="1" smtClean="0">
              <a:latin typeface="NikoshBAN" pitchFamily="2" charset="0"/>
              <a:ea typeface="Verdana" pitchFamily="34" charset="0"/>
              <a:cs typeface="NikoshBAN" pitchFamily="2" charset="0"/>
            </a:rPr>
            <a:t>ট্রেড</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ইউনিয়ন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গঠন</a:t>
          </a:r>
          <a:r>
            <a:rPr lang="en-US" sz="2800" b="1" dirty="0" smtClean="0">
              <a:latin typeface="NikoshBAN" pitchFamily="2" charset="0"/>
              <a:ea typeface="Verdana" pitchFamily="34" charset="0"/>
              <a:cs typeface="NikoshBAN" pitchFamily="2" charset="0"/>
            </a:rPr>
            <a:t>  </a:t>
          </a:r>
          <a:endParaRPr lang="en-US" sz="2800" dirty="0"/>
        </a:p>
      </dgm:t>
    </dgm:pt>
    <dgm:pt modelId="{166DEF12-A0AB-474D-A1B0-B6ABA0A449EA}" type="parTrans" cxnId="{D82EB0D6-EF5C-42F9-8746-270F2F689FA3}">
      <dgm:prSet/>
      <dgm:spPr/>
      <dgm:t>
        <a:bodyPr/>
        <a:lstStyle/>
        <a:p>
          <a:endParaRPr lang="en-US"/>
        </a:p>
      </dgm:t>
    </dgm:pt>
    <dgm:pt modelId="{A2597712-0938-4D65-ACFB-7034633DE45E}" type="sibTrans" cxnId="{D82EB0D6-EF5C-42F9-8746-270F2F689FA3}">
      <dgm:prSet/>
      <dgm:spPr/>
      <dgm:t>
        <a:bodyPr/>
        <a:lstStyle/>
        <a:p>
          <a:endParaRPr lang="en-US"/>
        </a:p>
      </dgm:t>
    </dgm:pt>
    <dgm:pt modelId="{9E5EA969-3C17-4FE7-9B24-DE325327B5A2}" type="pres">
      <dgm:prSet presAssocID="{B3BE430D-78FB-490C-9ABE-C900622E6A72}" presName="compositeShape" presStyleCnt="0">
        <dgm:presLayoutVars>
          <dgm:dir/>
          <dgm:resizeHandles/>
        </dgm:presLayoutVars>
      </dgm:prSet>
      <dgm:spPr/>
    </dgm:pt>
    <dgm:pt modelId="{59CF8366-AFC9-4254-B292-632A3A454EBC}" type="pres">
      <dgm:prSet presAssocID="{B3BE430D-78FB-490C-9ABE-C900622E6A72}" presName="pyramid" presStyleLbl="node1" presStyleIdx="0" presStyleCnt="1" custLinFactNeighborX="-1639"/>
      <dgm:spPr/>
      <dgm:t>
        <a:bodyPr/>
        <a:lstStyle/>
        <a:p>
          <a:endParaRPr lang="en-US"/>
        </a:p>
      </dgm:t>
    </dgm:pt>
    <dgm:pt modelId="{11CCD546-7C41-4DC7-8FA7-40185A7F4E97}" type="pres">
      <dgm:prSet presAssocID="{B3BE430D-78FB-490C-9ABE-C900622E6A72}" presName="theList" presStyleCnt="0"/>
      <dgm:spPr/>
    </dgm:pt>
    <dgm:pt modelId="{12226701-6EA9-4488-9A74-0DBB38D09F92}" type="pres">
      <dgm:prSet presAssocID="{A3DBAAF7-798A-448F-9DBF-4F8FBB2F65F3}" presName="aNode" presStyleLbl="fgAcc1" presStyleIdx="0" presStyleCnt="7" custScaleX="190866">
        <dgm:presLayoutVars>
          <dgm:bulletEnabled val="1"/>
        </dgm:presLayoutVars>
      </dgm:prSet>
      <dgm:spPr/>
      <dgm:t>
        <a:bodyPr/>
        <a:lstStyle/>
        <a:p>
          <a:endParaRPr lang="en-US"/>
        </a:p>
      </dgm:t>
    </dgm:pt>
    <dgm:pt modelId="{E28E457F-36F1-41E9-A55B-77835E334C44}" type="pres">
      <dgm:prSet presAssocID="{A3DBAAF7-798A-448F-9DBF-4F8FBB2F65F3}" presName="aSpace" presStyleCnt="0"/>
      <dgm:spPr/>
    </dgm:pt>
    <dgm:pt modelId="{2C6E4892-7BFF-44CE-9C5D-2F847A6BC4B2}" type="pres">
      <dgm:prSet presAssocID="{2966022B-B9FD-4596-9915-22F046B0A8AE}" presName="aNode" presStyleLbl="fgAcc1" presStyleIdx="1" presStyleCnt="7" custScaleX="245088">
        <dgm:presLayoutVars>
          <dgm:bulletEnabled val="1"/>
        </dgm:presLayoutVars>
      </dgm:prSet>
      <dgm:spPr/>
      <dgm:t>
        <a:bodyPr/>
        <a:lstStyle/>
        <a:p>
          <a:endParaRPr lang="en-US"/>
        </a:p>
      </dgm:t>
    </dgm:pt>
    <dgm:pt modelId="{0850518C-F167-4B8E-8667-D5BAF6F1A6CB}" type="pres">
      <dgm:prSet presAssocID="{2966022B-B9FD-4596-9915-22F046B0A8AE}" presName="aSpace" presStyleCnt="0"/>
      <dgm:spPr/>
    </dgm:pt>
    <dgm:pt modelId="{FCF98C99-7076-43A9-B5FE-ABE304FEC980}" type="pres">
      <dgm:prSet presAssocID="{43B174D5-C07C-4249-9792-3D1DB281A200}" presName="aNode" presStyleLbl="fgAcc1" presStyleIdx="2" presStyleCnt="7">
        <dgm:presLayoutVars>
          <dgm:bulletEnabled val="1"/>
        </dgm:presLayoutVars>
      </dgm:prSet>
      <dgm:spPr/>
      <dgm:t>
        <a:bodyPr/>
        <a:lstStyle/>
        <a:p>
          <a:endParaRPr lang="en-US"/>
        </a:p>
      </dgm:t>
    </dgm:pt>
    <dgm:pt modelId="{033C8D45-1B48-42A8-AB30-A604F8AD437C}" type="pres">
      <dgm:prSet presAssocID="{43B174D5-C07C-4249-9792-3D1DB281A200}" presName="aSpace" presStyleCnt="0"/>
      <dgm:spPr/>
    </dgm:pt>
    <dgm:pt modelId="{469C8F48-D4FC-4AA5-BA2E-176F85E2983F}" type="pres">
      <dgm:prSet presAssocID="{50CBCD4B-37CF-4342-9FAE-D0027CB45D1C}" presName="aNode" presStyleLbl="fgAcc1" presStyleIdx="3" presStyleCnt="7" custScaleX="128185">
        <dgm:presLayoutVars>
          <dgm:bulletEnabled val="1"/>
        </dgm:presLayoutVars>
      </dgm:prSet>
      <dgm:spPr/>
      <dgm:t>
        <a:bodyPr/>
        <a:lstStyle/>
        <a:p>
          <a:endParaRPr lang="en-US"/>
        </a:p>
      </dgm:t>
    </dgm:pt>
    <dgm:pt modelId="{45A7BAAB-84E1-4B60-831B-3B1E073D1DD3}" type="pres">
      <dgm:prSet presAssocID="{50CBCD4B-37CF-4342-9FAE-D0027CB45D1C}" presName="aSpace" presStyleCnt="0"/>
      <dgm:spPr/>
    </dgm:pt>
    <dgm:pt modelId="{998F821A-0059-4E9E-AB56-6A453C712306}" type="pres">
      <dgm:prSet presAssocID="{5F4BD240-134B-4170-B2E7-315179CB610A}" presName="aNode" presStyleLbl="fgAcc1" presStyleIdx="4" presStyleCnt="7">
        <dgm:presLayoutVars>
          <dgm:bulletEnabled val="1"/>
        </dgm:presLayoutVars>
      </dgm:prSet>
      <dgm:spPr/>
      <dgm:t>
        <a:bodyPr/>
        <a:lstStyle/>
        <a:p>
          <a:endParaRPr lang="en-US"/>
        </a:p>
      </dgm:t>
    </dgm:pt>
    <dgm:pt modelId="{7BDDB9C8-E107-42EA-A04E-22A67C23BBC4}" type="pres">
      <dgm:prSet presAssocID="{5F4BD240-134B-4170-B2E7-315179CB610A}" presName="aSpace" presStyleCnt="0"/>
      <dgm:spPr/>
    </dgm:pt>
    <dgm:pt modelId="{A3E7BFF4-6A33-4DE1-8696-30E9346868A1}" type="pres">
      <dgm:prSet presAssocID="{E0E03395-C70C-4065-856E-789962DD9B54}" presName="aNode" presStyleLbl="fgAcc1" presStyleIdx="5" presStyleCnt="7">
        <dgm:presLayoutVars>
          <dgm:bulletEnabled val="1"/>
        </dgm:presLayoutVars>
      </dgm:prSet>
      <dgm:spPr/>
      <dgm:t>
        <a:bodyPr/>
        <a:lstStyle/>
        <a:p>
          <a:endParaRPr lang="en-US"/>
        </a:p>
      </dgm:t>
    </dgm:pt>
    <dgm:pt modelId="{5C2FC24A-9B75-42EA-AD17-1138CEF02ACA}" type="pres">
      <dgm:prSet presAssocID="{E0E03395-C70C-4065-856E-789962DD9B54}" presName="aSpace" presStyleCnt="0"/>
      <dgm:spPr/>
    </dgm:pt>
    <dgm:pt modelId="{F463995D-890F-43E9-B3CB-03CFBC81C1C1}" type="pres">
      <dgm:prSet presAssocID="{424FE7D3-88DB-4FFD-83F8-795CA0C137B3}" presName="aNode" presStyleLbl="fgAcc1" presStyleIdx="6" presStyleCnt="7" custLinFactNeighborX="367" custLinFactNeighborY="35281">
        <dgm:presLayoutVars>
          <dgm:bulletEnabled val="1"/>
        </dgm:presLayoutVars>
      </dgm:prSet>
      <dgm:spPr/>
      <dgm:t>
        <a:bodyPr/>
        <a:lstStyle/>
        <a:p>
          <a:endParaRPr lang="en-US"/>
        </a:p>
      </dgm:t>
    </dgm:pt>
    <dgm:pt modelId="{F4F569DD-7E55-4EA8-931F-7D462615241C}" type="pres">
      <dgm:prSet presAssocID="{424FE7D3-88DB-4FFD-83F8-795CA0C137B3}" presName="aSpace" presStyleCnt="0"/>
      <dgm:spPr/>
    </dgm:pt>
  </dgm:ptLst>
  <dgm:cxnLst>
    <dgm:cxn modelId="{21A8BB48-3F41-478C-9403-9DB9FF686B2A}" srcId="{B3BE430D-78FB-490C-9ABE-C900622E6A72}" destId="{43B174D5-C07C-4249-9792-3D1DB281A200}" srcOrd="2" destOrd="0" parTransId="{A4FE92A6-4D90-4D86-BC5A-FC440F2A60BA}" sibTransId="{DC5C7F62-5D8C-4056-9F91-BBBE0694B4AF}"/>
    <dgm:cxn modelId="{8F674B49-2EF4-4F60-AE1C-A7927A553E6E}" srcId="{B3BE430D-78FB-490C-9ABE-C900622E6A72}" destId="{E0E03395-C70C-4065-856E-789962DD9B54}" srcOrd="5" destOrd="0" parTransId="{18EBB010-66EB-4056-83FB-7A6EB76AAA6B}" sibTransId="{A7FFF827-BF30-474A-905E-365A9847AE70}"/>
    <dgm:cxn modelId="{DE906A39-6093-4DE3-9A4A-FF8DE0AC1195}" srcId="{B3BE430D-78FB-490C-9ABE-C900622E6A72}" destId="{2966022B-B9FD-4596-9915-22F046B0A8AE}" srcOrd="1" destOrd="0" parTransId="{1025DE79-824D-49F1-A997-EDA7C25643A8}" sibTransId="{806D9E80-3389-4899-9B8F-B826DD10EF06}"/>
    <dgm:cxn modelId="{7E3D9641-8992-436F-83EE-94E882087857}" srcId="{B3BE430D-78FB-490C-9ABE-C900622E6A72}" destId="{5F4BD240-134B-4170-B2E7-315179CB610A}" srcOrd="4" destOrd="0" parTransId="{95EFD12F-C507-44E2-B3D8-583D446EAF66}" sibTransId="{8DF0D14C-1B62-47D4-8A5C-E79F14E666CB}"/>
    <dgm:cxn modelId="{E160EFA3-B0AE-4D81-B336-386C803188E2}" type="presOf" srcId="{A3DBAAF7-798A-448F-9DBF-4F8FBB2F65F3}" destId="{12226701-6EA9-4488-9A74-0DBB38D09F92}" srcOrd="0" destOrd="0" presId="urn:microsoft.com/office/officeart/2005/8/layout/pyramid2"/>
    <dgm:cxn modelId="{30F39232-F4AA-4299-8C7D-470083E94221}" type="presOf" srcId="{5F4BD240-134B-4170-B2E7-315179CB610A}" destId="{998F821A-0059-4E9E-AB56-6A453C712306}" srcOrd="0" destOrd="0" presId="urn:microsoft.com/office/officeart/2005/8/layout/pyramid2"/>
    <dgm:cxn modelId="{2D8C81EF-9741-4A2D-8D52-A30C1122EAA3}" type="presOf" srcId="{43B174D5-C07C-4249-9792-3D1DB281A200}" destId="{FCF98C99-7076-43A9-B5FE-ABE304FEC980}" srcOrd="0" destOrd="0" presId="urn:microsoft.com/office/officeart/2005/8/layout/pyramid2"/>
    <dgm:cxn modelId="{EE12D4C9-06F1-4A77-9650-288DADB41699}" type="presOf" srcId="{424FE7D3-88DB-4FFD-83F8-795CA0C137B3}" destId="{F463995D-890F-43E9-B3CB-03CFBC81C1C1}" srcOrd="0" destOrd="0" presId="urn:microsoft.com/office/officeart/2005/8/layout/pyramid2"/>
    <dgm:cxn modelId="{CABE16C4-4856-4691-B83D-8EB53738A66E}" type="presOf" srcId="{2966022B-B9FD-4596-9915-22F046B0A8AE}" destId="{2C6E4892-7BFF-44CE-9C5D-2F847A6BC4B2}" srcOrd="0" destOrd="0" presId="urn:microsoft.com/office/officeart/2005/8/layout/pyramid2"/>
    <dgm:cxn modelId="{BEBDBEA3-BE4B-4F64-A6FE-D727988F80E9}" srcId="{B3BE430D-78FB-490C-9ABE-C900622E6A72}" destId="{50CBCD4B-37CF-4342-9FAE-D0027CB45D1C}" srcOrd="3" destOrd="0" parTransId="{2E5C32E5-0231-463A-82A8-34EE05464A3B}" sibTransId="{E8FD5267-9328-46E0-97CA-D4264B2EAE4E}"/>
    <dgm:cxn modelId="{F7499EE4-8464-4325-8FDB-A32F0C133C6D}" type="presOf" srcId="{50CBCD4B-37CF-4342-9FAE-D0027CB45D1C}" destId="{469C8F48-D4FC-4AA5-BA2E-176F85E2983F}" srcOrd="0" destOrd="0" presId="urn:microsoft.com/office/officeart/2005/8/layout/pyramid2"/>
    <dgm:cxn modelId="{21F82E41-1361-4804-BA9E-4A048BB5A7F3}" type="presOf" srcId="{E0E03395-C70C-4065-856E-789962DD9B54}" destId="{A3E7BFF4-6A33-4DE1-8696-30E9346868A1}" srcOrd="0" destOrd="0" presId="urn:microsoft.com/office/officeart/2005/8/layout/pyramid2"/>
    <dgm:cxn modelId="{B2CF4DB6-466D-4FF9-9C0C-5A630B6FB6B3}" type="presOf" srcId="{B3BE430D-78FB-490C-9ABE-C900622E6A72}" destId="{9E5EA969-3C17-4FE7-9B24-DE325327B5A2}" srcOrd="0" destOrd="0" presId="urn:microsoft.com/office/officeart/2005/8/layout/pyramid2"/>
    <dgm:cxn modelId="{D82EB0D6-EF5C-42F9-8746-270F2F689FA3}" srcId="{B3BE430D-78FB-490C-9ABE-C900622E6A72}" destId="{424FE7D3-88DB-4FFD-83F8-795CA0C137B3}" srcOrd="6" destOrd="0" parTransId="{166DEF12-A0AB-474D-A1B0-B6ABA0A449EA}" sibTransId="{A2597712-0938-4D65-ACFB-7034633DE45E}"/>
    <dgm:cxn modelId="{C05DB716-0414-4606-AF67-9D019585CC06}" srcId="{B3BE430D-78FB-490C-9ABE-C900622E6A72}" destId="{A3DBAAF7-798A-448F-9DBF-4F8FBB2F65F3}" srcOrd="0" destOrd="0" parTransId="{65D7DAD9-01AE-4CE2-8966-346BFA8EF47D}" sibTransId="{8B318554-1ADB-48B2-B13C-0D062DB55C3D}"/>
    <dgm:cxn modelId="{DEFA8DEB-BF2B-4478-A5DE-6264F5FDF37A}" type="presParOf" srcId="{9E5EA969-3C17-4FE7-9B24-DE325327B5A2}" destId="{59CF8366-AFC9-4254-B292-632A3A454EBC}" srcOrd="0" destOrd="0" presId="urn:microsoft.com/office/officeart/2005/8/layout/pyramid2"/>
    <dgm:cxn modelId="{BA7EDD99-422D-48B1-9994-ECC231A46CB0}" type="presParOf" srcId="{9E5EA969-3C17-4FE7-9B24-DE325327B5A2}" destId="{11CCD546-7C41-4DC7-8FA7-40185A7F4E97}" srcOrd="1" destOrd="0" presId="urn:microsoft.com/office/officeart/2005/8/layout/pyramid2"/>
    <dgm:cxn modelId="{ACBCAEDE-9B9C-47B2-B5EC-F77743FEC53C}" type="presParOf" srcId="{11CCD546-7C41-4DC7-8FA7-40185A7F4E97}" destId="{12226701-6EA9-4488-9A74-0DBB38D09F92}" srcOrd="0" destOrd="0" presId="urn:microsoft.com/office/officeart/2005/8/layout/pyramid2"/>
    <dgm:cxn modelId="{0CA09EC0-8503-465C-90BF-0BB85257E6CC}" type="presParOf" srcId="{11CCD546-7C41-4DC7-8FA7-40185A7F4E97}" destId="{E28E457F-36F1-41E9-A55B-77835E334C44}" srcOrd="1" destOrd="0" presId="urn:microsoft.com/office/officeart/2005/8/layout/pyramid2"/>
    <dgm:cxn modelId="{9211ADC9-E5D7-4046-B7DA-3C4BC8CE3C53}" type="presParOf" srcId="{11CCD546-7C41-4DC7-8FA7-40185A7F4E97}" destId="{2C6E4892-7BFF-44CE-9C5D-2F847A6BC4B2}" srcOrd="2" destOrd="0" presId="urn:microsoft.com/office/officeart/2005/8/layout/pyramid2"/>
    <dgm:cxn modelId="{436BDB98-C9B0-4348-93FA-0B8D854553C2}" type="presParOf" srcId="{11CCD546-7C41-4DC7-8FA7-40185A7F4E97}" destId="{0850518C-F167-4B8E-8667-D5BAF6F1A6CB}" srcOrd="3" destOrd="0" presId="urn:microsoft.com/office/officeart/2005/8/layout/pyramid2"/>
    <dgm:cxn modelId="{8B465E33-713A-4B9A-90AF-ADE29C8A479A}" type="presParOf" srcId="{11CCD546-7C41-4DC7-8FA7-40185A7F4E97}" destId="{FCF98C99-7076-43A9-B5FE-ABE304FEC980}" srcOrd="4" destOrd="0" presId="urn:microsoft.com/office/officeart/2005/8/layout/pyramid2"/>
    <dgm:cxn modelId="{EA98E16E-89D3-454D-9D32-0BC88AA17AF2}" type="presParOf" srcId="{11CCD546-7C41-4DC7-8FA7-40185A7F4E97}" destId="{033C8D45-1B48-42A8-AB30-A604F8AD437C}" srcOrd="5" destOrd="0" presId="urn:microsoft.com/office/officeart/2005/8/layout/pyramid2"/>
    <dgm:cxn modelId="{5E38C6AD-B3DA-4716-BB38-7A9AC7216879}" type="presParOf" srcId="{11CCD546-7C41-4DC7-8FA7-40185A7F4E97}" destId="{469C8F48-D4FC-4AA5-BA2E-176F85E2983F}" srcOrd="6" destOrd="0" presId="urn:microsoft.com/office/officeart/2005/8/layout/pyramid2"/>
    <dgm:cxn modelId="{18C0EDD2-41BA-4CF9-A0D6-7A4D4E55B837}" type="presParOf" srcId="{11CCD546-7C41-4DC7-8FA7-40185A7F4E97}" destId="{45A7BAAB-84E1-4B60-831B-3B1E073D1DD3}" srcOrd="7" destOrd="0" presId="urn:microsoft.com/office/officeart/2005/8/layout/pyramid2"/>
    <dgm:cxn modelId="{A11CB2C9-93F8-43DD-AF9B-18FA35599914}" type="presParOf" srcId="{11CCD546-7C41-4DC7-8FA7-40185A7F4E97}" destId="{998F821A-0059-4E9E-AB56-6A453C712306}" srcOrd="8" destOrd="0" presId="urn:microsoft.com/office/officeart/2005/8/layout/pyramid2"/>
    <dgm:cxn modelId="{6B1390EB-CEE4-4B97-B2BF-238C4CFE1835}" type="presParOf" srcId="{11CCD546-7C41-4DC7-8FA7-40185A7F4E97}" destId="{7BDDB9C8-E107-42EA-A04E-22A67C23BBC4}" srcOrd="9" destOrd="0" presId="urn:microsoft.com/office/officeart/2005/8/layout/pyramid2"/>
    <dgm:cxn modelId="{919442F7-F84B-477E-97A6-24237F1A0986}" type="presParOf" srcId="{11CCD546-7C41-4DC7-8FA7-40185A7F4E97}" destId="{A3E7BFF4-6A33-4DE1-8696-30E9346868A1}" srcOrd="10" destOrd="0" presId="urn:microsoft.com/office/officeart/2005/8/layout/pyramid2"/>
    <dgm:cxn modelId="{E0DA8382-7C68-48B2-8BAF-F9D0C15C052E}" type="presParOf" srcId="{11CCD546-7C41-4DC7-8FA7-40185A7F4E97}" destId="{5C2FC24A-9B75-42EA-AD17-1138CEF02ACA}" srcOrd="11" destOrd="0" presId="urn:microsoft.com/office/officeart/2005/8/layout/pyramid2"/>
    <dgm:cxn modelId="{4B85233F-3D50-49D7-AF88-B7F1BA4CD3FB}" type="presParOf" srcId="{11CCD546-7C41-4DC7-8FA7-40185A7F4E97}" destId="{F463995D-890F-43E9-B3CB-03CFBC81C1C1}" srcOrd="12" destOrd="0" presId="urn:microsoft.com/office/officeart/2005/8/layout/pyramid2"/>
    <dgm:cxn modelId="{30A6B1EA-7513-40D5-8E58-44B2BF3D1973}" type="presParOf" srcId="{11CCD546-7C41-4DC7-8FA7-40185A7F4E97}" destId="{F4F569DD-7E55-4EA8-931F-7D462615241C}" srcOrd="13"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B3BE430D-78FB-490C-9ABE-C900622E6A72}" type="doc">
      <dgm:prSet loTypeId="urn:microsoft.com/office/officeart/2005/8/layout/pyramid2" loCatId="pyramid" qsTypeId="urn:microsoft.com/office/officeart/2005/8/quickstyle/simple1" qsCatId="simple" csTypeId="urn:microsoft.com/office/officeart/2005/8/colors/colorful4" csCatId="colorful" phldr="1"/>
      <dgm:spPr/>
    </dgm:pt>
    <dgm:pt modelId="{A3DBAAF7-798A-448F-9DBF-4F8FBB2F65F3}">
      <dgm:prSet phldrT="[Text]" custT="1"/>
      <dgm:spPr>
        <a:solidFill>
          <a:schemeClr val="accent5">
            <a:lumMod val="60000"/>
            <a:lumOff val="40000"/>
            <a:alpha val="90000"/>
          </a:schemeClr>
        </a:solidFill>
      </dgm:spPr>
      <dgm:t>
        <a:bodyPr/>
        <a:lstStyle/>
        <a:p>
          <a:r>
            <a:rPr lang="en-US" sz="2800" b="1" dirty="0" smtClean="0">
              <a:latin typeface="NikoshBAN" pitchFamily="2" charset="0"/>
              <a:ea typeface="Verdana" pitchFamily="34" charset="0"/>
              <a:cs typeface="NikoshBAN" pitchFamily="2" charset="0"/>
            </a:rPr>
            <a:t>৮। </a:t>
          </a:r>
          <a:r>
            <a:rPr lang="en-US" sz="2800" b="1" dirty="0" err="1" smtClean="0">
              <a:latin typeface="NikoshBAN" pitchFamily="2" charset="0"/>
              <a:ea typeface="Verdana" pitchFamily="34" charset="0"/>
              <a:cs typeface="NikoshBAN" pitchFamily="2" charset="0"/>
            </a:rPr>
            <a:t>বন্যা</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নিয়ন্ত্রন</a:t>
          </a:r>
          <a:r>
            <a:rPr lang="en-US" sz="2800" b="1" dirty="0" smtClean="0">
              <a:latin typeface="NikoshBAN" pitchFamily="2" charset="0"/>
              <a:ea typeface="Verdana" pitchFamily="34" charset="0"/>
              <a:cs typeface="NikoshBAN" pitchFamily="2" charset="0"/>
            </a:rPr>
            <a:t> ও </a:t>
          </a:r>
          <a:r>
            <a:rPr lang="en-US" sz="2800" b="1" dirty="0" err="1" smtClean="0">
              <a:latin typeface="NikoshBAN" pitchFamily="2" charset="0"/>
              <a:ea typeface="Verdana" pitchFamily="34" charset="0"/>
              <a:cs typeface="NikoshBAN" pitchFamily="2" charset="0"/>
            </a:rPr>
            <a:t>পানি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সম্পদের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সুষ্ঠ</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ব্যবহার</a:t>
          </a:r>
          <a:r>
            <a:rPr lang="en-US" sz="2800" b="1" dirty="0" smtClean="0">
              <a:latin typeface="NikoshBAN" pitchFamily="2" charset="0"/>
              <a:ea typeface="Verdana" pitchFamily="34" charset="0"/>
              <a:cs typeface="NikoshBAN" pitchFamily="2" charset="0"/>
            </a:rPr>
            <a:t>  </a:t>
          </a:r>
          <a:endParaRPr lang="en-US" sz="2800" dirty="0"/>
        </a:p>
      </dgm:t>
    </dgm:pt>
    <dgm:pt modelId="{65D7DAD9-01AE-4CE2-8966-346BFA8EF47D}" type="parTrans" cxnId="{C05DB716-0414-4606-AF67-9D019585CC06}">
      <dgm:prSet/>
      <dgm:spPr/>
      <dgm:t>
        <a:bodyPr/>
        <a:lstStyle/>
        <a:p>
          <a:endParaRPr lang="en-US"/>
        </a:p>
      </dgm:t>
    </dgm:pt>
    <dgm:pt modelId="{8B318554-1ADB-48B2-B13C-0D062DB55C3D}" type="sibTrans" cxnId="{C05DB716-0414-4606-AF67-9D019585CC06}">
      <dgm:prSet/>
      <dgm:spPr/>
      <dgm:t>
        <a:bodyPr/>
        <a:lstStyle/>
        <a:p>
          <a:endParaRPr lang="en-US"/>
        </a:p>
      </dgm:t>
    </dgm:pt>
    <dgm:pt modelId="{2966022B-B9FD-4596-9915-22F046B0A8AE}">
      <dgm:prSet phldrT="[Text]" custT="1"/>
      <dgm:spPr>
        <a:solidFill>
          <a:schemeClr val="accent6">
            <a:lumMod val="40000"/>
            <a:lumOff val="60000"/>
            <a:alpha val="90000"/>
          </a:schemeClr>
        </a:solidFill>
      </dgm:spPr>
      <dgm:t>
        <a:bodyPr/>
        <a:lstStyle/>
        <a:p>
          <a:r>
            <a:rPr lang="en-US" sz="2800" b="1" dirty="0" smtClean="0">
              <a:latin typeface="NikoshBAN" pitchFamily="2" charset="0"/>
              <a:ea typeface="Verdana" pitchFamily="34" charset="0"/>
              <a:cs typeface="NikoshBAN" pitchFamily="2" charset="0"/>
            </a:rPr>
            <a:t>৯। </a:t>
          </a:r>
          <a:r>
            <a:rPr lang="en-US" sz="2800" b="1" dirty="0" err="1" smtClean="0">
              <a:latin typeface="NikoshBAN" pitchFamily="2" charset="0"/>
              <a:ea typeface="Verdana" pitchFamily="34" charset="0"/>
              <a:cs typeface="NikoshBAN" pitchFamily="2" charset="0"/>
            </a:rPr>
            <a:t>জরুরি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আইন,নিরাপত্তা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আইন</a:t>
          </a:r>
          <a:r>
            <a:rPr lang="en-US" sz="2800" b="1" dirty="0" smtClean="0">
              <a:latin typeface="NikoshBAN" pitchFamily="2" charset="0"/>
              <a:ea typeface="Verdana" pitchFamily="34" charset="0"/>
              <a:cs typeface="NikoshBAN" pitchFamily="2" charset="0"/>
            </a:rPr>
            <a:t> ও </a:t>
          </a:r>
          <a:r>
            <a:rPr lang="en-US" sz="2800" b="1" dirty="0" err="1" smtClean="0">
              <a:latin typeface="NikoshBAN" pitchFamily="2" charset="0"/>
              <a:ea typeface="Verdana" pitchFamily="34" charset="0"/>
              <a:cs typeface="NikoshBAN" pitchFamily="2" charset="0"/>
            </a:rPr>
            <a:t>অন্যান্য</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নির্যাতনমূলক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আইন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প্রত্যাহার</a:t>
          </a:r>
          <a:r>
            <a:rPr lang="en-US" sz="2800" b="1" dirty="0" smtClean="0">
              <a:latin typeface="NikoshBAN" pitchFamily="2" charset="0"/>
              <a:ea typeface="Verdana" pitchFamily="34" charset="0"/>
              <a:cs typeface="NikoshBAN" pitchFamily="2" charset="0"/>
            </a:rPr>
            <a:t>    </a:t>
          </a:r>
          <a:endParaRPr lang="en-US" sz="2800" dirty="0"/>
        </a:p>
      </dgm:t>
    </dgm:pt>
    <dgm:pt modelId="{1025DE79-824D-49F1-A997-EDA7C25643A8}" type="parTrans" cxnId="{DE906A39-6093-4DE3-9A4A-FF8DE0AC1195}">
      <dgm:prSet/>
      <dgm:spPr/>
      <dgm:t>
        <a:bodyPr/>
        <a:lstStyle/>
        <a:p>
          <a:endParaRPr lang="en-US"/>
        </a:p>
      </dgm:t>
    </dgm:pt>
    <dgm:pt modelId="{806D9E80-3389-4899-9B8F-B826DD10EF06}" type="sibTrans" cxnId="{DE906A39-6093-4DE3-9A4A-FF8DE0AC1195}">
      <dgm:prSet/>
      <dgm:spPr/>
      <dgm:t>
        <a:bodyPr/>
        <a:lstStyle/>
        <a:p>
          <a:endParaRPr lang="en-US"/>
        </a:p>
      </dgm:t>
    </dgm:pt>
    <dgm:pt modelId="{43B174D5-C07C-4249-9792-3D1DB281A200}">
      <dgm:prSet phldrT="[Text]" custT="1"/>
      <dgm:spPr>
        <a:solidFill>
          <a:schemeClr val="accent2">
            <a:lumMod val="60000"/>
            <a:lumOff val="40000"/>
            <a:alpha val="90000"/>
          </a:schemeClr>
        </a:solidFill>
      </dgm:spPr>
      <dgm:t>
        <a:bodyPr/>
        <a:lstStyle/>
        <a:p>
          <a:r>
            <a:rPr lang="en-US" sz="2800" b="1" dirty="0" smtClean="0">
              <a:latin typeface="NikoshBAN" pitchFamily="2" charset="0"/>
              <a:ea typeface="Verdana" pitchFamily="34" charset="0"/>
              <a:cs typeface="NikoshBAN" pitchFamily="2" charset="0"/>
            </a:rPr>
            <a:t>১০। </a:t>
          </a:r>
          <a:r>
            <a:rPr lang="en-US" sz="2800" b="1" dirty="0" err="1" smtClean="0">
              <a:latin typeface="NikoshBAN" pitchFamily="2" charset="0"/>
              <a:ea typeface="Verdana" pitchFamily="34" charset="0"/>
              <a:cs typeface="NikoshBAN" pitchFamily="2" charset="0"/>
            </a:rPr>
            <a:t>নিরপেক্ষ</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পররাষ্ট্রনীতি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গ্রহণ</a:t>
          </a:r>
          <a:r>
            <a:rPr lang="en-US" sz="2800" b="1" dirty="0" smtClean="0">
              <a:latin typeface="NikoshBAN" pitchFamily="2" charset="0"/>
              <a:ea typeface="Verdana" pitchFamily="34" charset="0"/>
              <a:cs typeface="NikoshBAN" pitchFamily="2" charset="0"/>
            </a:rPr>
            <a:t>  </a:t>
          </a:r>
          <a:endParaRPr lang="en-US" sz="2800" dirty="0"/>
        </a:p>
      </dgm:t>
    </dgm:pt>
    <dgm:pt modelId="{A4FE92A6-4D90-4D86-BC5A-FC440F2A60BA}" type="parTrans" cxnId="{21A8BB48-3F41-478C-9403-9DB9FF686B2A}">
      <dgm:prSet/>
      <dgm:spPr/>
      <dgm:t>
        <a:bodyPr/>
        <a:lstStyle/>
        <a:p>
          <a:endParaRPr lang="en-US"/>
        </a:p>
      </dgm:t>
    </dgm:pt>
    <dgm:pt modelId="{DC5C7F62-5D8C-4056-9F91-BBBE0694B4AF}" type="sibTrans" cxnId="{21A8BB48-3F41-478C-9403-9DB9FF686B2A}">
      <dgm:prSet/>
      <dgm:spPr/>
      <dgm:t>
        <a:bodyPr/>
        <a:lstStyle/>
        <a:p>
          <a:endParaRPr lang="en-US"/>
        </a:p>
      </dgm:t>
    </dgm:pt>
    <dgm:pt modelId="{50CBCD4B-37CF-4342-9FAE-D0027CB45D1C}">
      <dgm:prSet custT="1"/>
      <dgm:spPr>
        <a:solidFill>
          <a:schemeClr val="bg1">
            <a:lumMod val="75000"/>
            <a:alpha val="90000"/>
          </a:schemeClr>
        </a:solidFill>
      </dgm:spPr>
      <dgm:t>
        <a:bodyPr/>
        <a:lstStyle/>
        <a:p>
          <a:r>
            <a:rPr lang="en-US" sz="2800" b="1" dirty="0" smtClean="0">
              <a:latin typeface="NikoshBAN" pitchFamily="2" charset="0"/>
              <a:ea typeface="Verdana" pitchFamily="34" charset="0"/>
              <a:cs typeface="NikoshBAN" pitchFamily="2" charset="0"/>
            </a:rPr>
            <a:t>১১। </a:t>
          </a:r>
          <a:r>
            <a:rPr lang="en-US" sz="2800" b="1" dirty="0" err="1" smtClean="0">
              <a:latin typeface="NikoshBAN" pitchFamily="2" charset="0"/>
              <a:ea typeface="Verdana" pitchFamily="34" charset="0"/>
              <a:cs typeface="NikoshBAN" pitchFamily="2" charset="0"/>
            </a:rPr>
            <a:t>অবিলম্বে</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গ্রেফতারকৃত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নেতাকর্মীদের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মুক্তি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ইত্যাদি</a:t>
          </a:r>
          <a:r>
            <a:rPr lang="en-US" sz="2800" b="1" dirty="0" smtClean="0">
              <a:latin typeface="NikoshBAN" pitchFamily="2" charset="0"/>
              <a:ea typeface="Verdana" pitchFamily="34" charset="0"/>
              <a:cs typeface="NikoshBAN" pitchFamily="2" charset="0"/>
            </a:rPr>
            <a:t>।    </a:t>
          </a:r>
          <a:endParaRPr lang="en-US" sz="2800" dirty="0"/>
        </a:p>
      </dgm:t>
    </dgm:pt>
    <dgm:pt modelId="{2E5C32E5-0231-463A-82A8-34EE05464A3B}" type="parTrans" cxnId="{BEBDBEA3-BE4B-4F64-A6FE-D727988F80E9}">
      <dgm:prSet/>
      <dgm:spPr/>
      <dgm:t>
        <a:bodyPr/>
        <a:lstStyle/>
        <a:p>
          <a:endParaRPr lang="en-US"/>
        </a:p>
      </dgm:t>
    </dgm:pt>
    <dgm:pt modelId="{E8FD5267-9328-46E0-97CA-D4264B2EAE4E}" type="sibTrans" cxnId="{BEBDBEA3-BE4B-4F64-A6FE-D727988F80E9}">
      <dgm:prSet/>
      <dgm:spPr/>
      <dgm:t>
        <a:bodyPr/>
        <a:lstStyle/>
        <a:p>
          <a:endParaRPr lang="en-US"/>
        </a:p>
      </dgm:t>
    </dgm:pt>
    <dgm:pt modelId="{9E5EA969-3C17-4FE7-9B24-DE325327B5A2}" type="pres">
      <dgm:prSet presAssocID="{B3BE430D-78FB-490C-9ABE-C900622E6A72}" presName="compositeShape" presStyleCnt="0">
        <dgm:presLayoutVars>
          <dgm:dir/>
          <dgm:resizeHandles/>
        </dgm:presLayoutVars>
      </dgm:prSet>
      <dgm:spPr/>
    </dgm:pt>
    <dgm:pt modelId="{59CF8366-AFC9-4254-B292-632A3A454EBC}" type="pres">
      <dgm:prSet presAssocID="{B3BE430D-78FB-490C-9ABE-C900622E6A72}" presName="pyramid" presStyleLbl="node1" presStyleIdx="0" presStyleCnt="1"/>
      <dgm:spPr/>
    </dgm:pt>
    <dgm:pt modelId="{11CCD546-7C41-4DC7-8FA7-40185A7F4E97}" type="pres">
      <dgm:prSet presAssocID="{B3BE430D-78FB-490C-9ABE-C900622E6A72}" presName="theList" presStyleCnt="0"/>
      <dgm:spPr/>
    </dgm:pt>
    <dgm:pt modelId="{12226701-6EA9-4488-9A74-0DBB38D09F92}" type="pres">
      <dgm:prSet presAssocID="{A3DBAAF7-798A-448F-9DBF-4F8FBB2F65F3}" presName="aNode" presStyleLbl="fgAcc1" presStyleIdx="0" presStyleCnt="4" custScaleX="144892">
        <dgm:presLayoutVars>
          <dgm:bulletEnabled val="1"/>
        </dgm:presLayoutVars>
      </dgm:prSet>
      <dgm:spPr/>
      <dgm:t>
        <a:bodyPr/>
        <a:lstStyle/>
        <a:p>
          <a:endParaRPr lang="en-US"/>
        </a:p>
      </dgm:t>
    </dgm:pt>
    <dgm:pt modelId="{E28E457F-36F1-41E9-A55B-77835E334C44}" type="pres">
      <dgm:prSet presAssocID="{A3DBAAF7-798A-448F-9DBF-4F8FBB2F65F3}" presName="aSpace" presStyleCnt="0"/>
      <dgm:spPr/>
    </dgm:pt>
    <dgm:pt modelId="{2C6E4892-7BFF-44CE-9C5D-2F847A6BC4B2}" type="pres">
      <dgm:prSet presAssocID="{2966022B-B9FD-4596-9915-22F046B0A8AE}" presName="aNode" presStyleLbl="fgAcc1" presStyleIdx="1" presStyleCnt="4" custScaleX="220523">
        <dgm:presLayoutVars>
          <dgm:bulletEnabled val="1"/>
        </dgm:presLayoutVars>
      </dgm:prSet>
      <dgm:spPr/>
      <dgm:t>
        <a:bodyPr/>
        <a:lstStyle/>
        <a:p>
          <a:endParaRPr lang="en-US"/>
        </a:p>
      </dgm:t>
    </dgm:pt>
    <dgm:pt modelId="{0850518C-F167-4B8E-8667-D5BAF6F1A6CB}" type="pres">
      <dgm:prSet presAssocID="{2966022B-B9FD-4596-9915-22F046B0A8AE}" presName="aSpace" presStyleCnt="0"/>
      <dgm:spPr/>
    </dgm:pt>
    <dgm:pt modelId="{FCF98C99-7076-43A9-B5FE-ABE304FEC980}" type="pres">
      <dgm:prSet presAssocID="{43B174D5-C07C-4249-9792-3D1DB281A200}" presName="aNode" presStyleLbl="fgAcc1" presStyleIdx="2" presStyleCnt="4" custScaleX="183323">
        <dgm:presLayoutVars>
          <dgm:bulletEnabled val="1"/>
        </dgm:presLayoutVars>
      </dgm:prSet>
      <dgm:spPr/>
      <dgm:t>
        <a:bodyPr/>
        <a:lstStyle/>
        <a:p>
          <a:endParaRPr lang="en-US"/>
        </a:p>
      </dgm:t>
    </dgm:pt>
    <dgm:pt modelId="{033C8D45-1B48-42A8-AB30-A604F8AD437C}" type="pres">
      <dgm:prSet presAssocID="{43B174D5-C07C-4249-9792-3D1DB281A200}" presName="aSpace" presStyleCnt="0"/>
      <dgm:spPr/>
    </dgm:pt>
    <dgm:pt modelId="{469C8F48-D4FC-4AA5-BA2E-176F85E2983F}" type="pres">
      <dgm:prSet presAssocID="{50CBCD4B-37CF-4342-9FAE-D0027CB45D1C}" presName="aNode" presStyleLbl="fgAcc1" presStyleIdx="3" presStyleCnt="4" custScaleX="166647">
        <dgm:presLayoutVars>
          <dgm:bulletEnabled val="1"/>
        </dgm:presLayoutVars>
      </dgm:prSet>
      <dgm:spPr/>
      <dgm:t>
        <a:bodyPr/>
        <a:lstStyle/>
        <a:p>
          <a:endParaRPr lang="en-US"/>
        </a:p>
      </dgm:t>
    </dgm:pt>
    <dgm:pt modelId="{45A7BAAB-84E1-4B60-831B-3B1E073D1DD3}" type="pres">
      <dgm:prSet presAssocID="{50CBCD4B-37CF-4342-9FAE-D0027CB45D1C}" presName="aSpace" presStyleCnt="0"/>
      <dgm:spPr/>
    </dgm:pt>
  </dgm:ptLst>
  <dgm:cxnLst>
    <dgm:cxn modelId="{21A8BB48-3F41-478C-9403-9DB9FF686B2A}" srcId="{B3BE430D-78FB-490C-9ABE-C900622E6A72}" destId="{43B174D5-C07C-4249-9792-3D1DB281A200}" srcOrd="2" destOrd="0" parTransId="{A4FE92A6-4D90-4D86-BC5A-FC440F2A60BA}" sibTransId="{DC5C7F62-5D8C-4056-9F91-BBBE0694B4AF}"/>
    <dgm:cxn modelId="{5533C7AB-2E5E-40E9-81E3-F52F0327DD5C}" type="presOf" srcId="{2966022B-B9FD-4596-9915-22F046B0A8AE}" destId="{2C6E4892-7BFF-44CE-9C5D-2F847A6BC4B2}" srcOrd="0" destOrd="0" presId="urn:microsoft.com/office/officeart/2005/8/layout/pyramid2"/>
    <dgm:cxn modelId="{DE906A39-6093-4DE3-9A4A-FF8DE0AC1195}" srcId="{B3BE430D-78FB-490C-9ABE-C900622E6A72}" destId="{2966022B-B9FD-4596-9915-22F046B0A8AE}" srcOrd="1" destOrd="0" parTransId="{1025DE79-824D-49F1-A997-EDA7C25643A8}" sibTransId="{806D9E80-3389-4899-9B8F-B826DD10EF06}"/>
    <dgm:cxn modelId="{92F0E7A2-8E1F-47F7-A74E-468576A8C778}" type="presOf" srcId="{43B174D5-C07C-4249-9792-3D1DB281A200}" destId="{FCF98C99-7076-43A9-B5FE-ABE304FEC980}" srcOrd="0" destOrd="0" presId="urn:microsoft.com/office/officeart/2005/8/layout/pyramid2"/>
    <dgm:cxn modelId="{C05DB716-0414-4606-AF67-9D019585CC06}" srcId="{B3BE430D-78FB-490C-9ABE-C900622E6A72}" destId="{A3DBAAF7-798A-448F-9DBF-4F8FBB2F65F3}" srcOrd="0" destOrd="0" parTransId="{65D7DAD9-01AE-4CE2-8966-346BFA8EF47D}" sibTransId="{8B318554-1ADB-48B2-B13C-0D062DB55C3D}"/>
    <dgm:cxn modelId="{0B2BCF43-99BA-46CB-BCAE-7C797A222983}" type="presOf" srcId="{B3BE430D-78FB-490C-9ABE-C900622E6A72}" destId="{9E5EA969-3C17-4FE7-9B24-DE325327B5A2}" srcOrd="0" destOrd="0" presId="urn:microsoft.com/office/officeart/2005/8/layout/pyramid2"/>
    <dgm:cxn modelId="{992669DC-0198-4DA1-8FCF-E5F047AAFB60}" type="presOf" srcId="{50CBCD4B-37CF-4342-9FAE-D0027CB45D1C}" destId="{469C8F48-D4FC-4AA5-BA2E-176F85E2983F}" srcOrd="0" destOrd="0" presId="urn:microsoft.com/office/officeart/2005/8/layout/pyramid2"/>
    <dgm:cxn modelId="{85AA337E-7AED-425B-A886-FD4868330DF2}" type="presOf" srcId="{A3DBAAF7-798A-448F-9DBF-4F8FBB2F65F3}" destId="{12226701-6EA9-4488-9A74-0DBB38D09F92}" srcOrd="0" destOrd="0" presId="urn:microsoft.com/office/officeart/2005/8/layout/pyramid2"/>
    <dgm:cxn modelId="{BEBDBEA3-BE4B-4F64-A6FE-D727988F80E9}" srcId="{B3BE430D-78FB-490C-9ABE-C900622E6A72}" destId="{50CBCD4B-37CF-4342-9FAE-D0027CB45D1C}" srcOrd="3" destOrd="0" parTransId="{2E5C32E5-0231-463A-82A8-34EE05464A3B}" sibTransId="{E8FD5267-9328-46E0-97CA-D4264B2EAE4E}"/>
    <dgm:cxn modelId="{2D1222B7-926E-4FEB-9972-268D3FC3307F}" type="presParOf" srcId="{9E5EA969-3C17-4FE7-9B24-DE325327B5A2}" destId="{59CF8366-AFC9-4254-B292-632A3A454EBC}" srcOrd="0" destOrd="0" presId="urn:microsoft.com/office/officeart/2005/8/layout/pyramid2"/>
    <dgm:cxn modelId="{55F1B50A-6CC6-4D00-BC40-20391FB61546}" type="presParOf" srcId="{9E5EA969-3C17-4FE7-9B24-DE325327B5A2}" destId="{11CCD546-7C41-4DC7-8FA7-40185A7F4E97}" srcOrd="1" destOrd="0" presId="urn:microsoft.com/office/officeart/2005/8/layout/pyramid2"/>
    <dgm:cxn modelId="{AFE3CC32-9CD1-400F-8E5B-9C8002782EF5}" type="presParOf" srcId="{11CCD546-7C41-4DC7-8FA7-40185A7F4E97}" destId="{12226701-6EA9-4488-9A74-0DBB38D09F92}" srcOrd="0" destOrd="0" presId="urn:microsoft.com/office/officeart/2005/8/layout/pyramid2"/>
    <dgm:cxn modelId="{1CB3364E-3D12-4495-B6BE-3C352D8748EE}" type="presParOf" srcId="{11CCD546-7C41-4DC7-8FA7-40185A7F4E97}" destId="{E28E457F-36F1-41E9-A55B-77835E334C44}" srcOrd="1" destOrd="0" presId="urn:microsoft.com/office/officeart/2005/8/layout/pyramid2"/>
    <dgm:cxn modelId="{1AC26166-F665-429D-BDE8-08427EF1947D}" type="presParOf" srcId="{11CCD546-7C41-4DC7-8FA7-40185A7F4E97}" destId="{2C6E4892-7BFF-44CE-9C5D-2F847A6BC4B2}" srcOrd="2" destOrd="0" presId="urn:microsoft.com/office/officeart/2005/8/layout/pyramid2"/>
    <dgm:cxn modelId="{B52921BC-1019-4F79-96E9-DE178502D22A}" type="presParOf" srcId="{11CCD546-7C41-4DC7-8FA7-40185A7F4E97}" destId="{0850518C-F167-4B8E-8667-D5BAF6F1A6CB}" srcOrd="3" destOrd="0" presId="urn:microsoft.com/office/officeart/2005/8/layout/pyramid2"/>
    <dgm:cxn modelId="{2786AAF1-F7C0-4989-91E7-01C30EEF7A9D}" type="presParOf" srcId="{11CCD546-7C41-4DC7-8FA7-40185A7F4E97}" destId="{FCF98C99-7076-43A9-B5FE-ABE304FEC980}" srcOrd="4" destOrd="0" presId="urn:microsoft.com/office/officeart/2005/8/layout/pyramid2"/>
    <dgm:cxn modelId="{79AE8051-789C-43A6-9007-7423ED1EE857}" type="presParOf" srcId="{11CCD546-7C41-4DC7-8FA7-40185A7F4E97}" destId="{033C8D45-1B48-42A8-AB30-A604F8AD437C}" srcOrd="5" destOrd="0" presId="urn:microsoft.com/office/officeart/2005/8/layout/pyramid2"/>
    <dgm:cxn modelId="{30E3F4FD-8EE7-4B65-B028-32EB1ACFB986}" type="presParOf" srcId="{11CCD546-7C41-4DC7-8FA7-40185A7F4E97}" destId="{469C8F48-D4FC-4AA5-BA2E-176F85E2983F}" srcOrd="6" destOrd="0" presId="urn:microsoft.com/office/officeart/2005/8/layout/pyramid2"/>
    <dgm:cxn modelId="{6BD41648-8C21-4ACE-8F02-33CF83DB36A9}" type="presParOf" srcId="{11CCD546-7C41-4DC7-8FA7-40185A7F4E97}" destId="{45A7BAAB-84E1-4B60-831B-3B1E073D1DD3}" srcOrd="7"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6936F-36A3-4198-898C-650121804E54}" type="datetimeFigureOut">
              <a:rPr lang="en-US" smtClean="0"/>
              <a:pPr/>
              <a:t>17-Jun-21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5A003-6830-4AEC-9D26-C8ECBF413A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1CF80D-29A5-A847-8CC3-049FCFF23271}" type="datetimeFigureOut">
              <a:rPr lang="en-US" smtClean="0"/>
              <a:pPr/>
              <a:t>17-Jun-21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CF80D-29A5-A847-8CC3-049FCFF23271}" type="datetimeFigureOut">
              <a:rPr lang="en-US" smtClean="0"/>
              <a:pPr/>
              <a:t>17-Jun-21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CF80D-29A5-A847-8CC3-049FCFF23271}" type="datetimeFigureOut">
              <a:rPr lang="en-US" smtClean="0"/>
              <a:pPr/>
              <a:t>17-Jun-21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CF80D-29A5-A847-8CC3-049FCFF23271}" type="datetimeFigureOut">
              <a:rPr lang="en-US" smtClean="0"/>
              <a:pPr/>
              <a:t>17-Jun-21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CF80D-29A5-A847-8CC3-049FCFF23271}" type="datetimeFigureOut">
              <a:rPr lang="en-US" smtClean="0"/>
              <a:pPr/>
              <a:t>17-Jun-21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1CF80D-29A5-A847-8CC3-049FCFF23271}" type="datetimeFigureOut">
              <a:rPr lang="en-US" smtClean="0"/>
              <a:pPr/>
              <a:t>17-Jun-21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1CF80D-29A5-A847-8CC3-049FCFF23271}" type="datetimeFigureOut">
              <a:rPr lang="en-US" smtClean="0"/>
              <a:pPr/>
              <a:t>17-Jun-21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1CF80D-29A5-A847-8CC3-049FCFF23271}" type="datetimeFigureOut">
              <a:rPr lang="en-US" smtClean="0"/>
              <a:pPr/>
              <a:t>17-Jun-21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CF80D-29A5-A847-8CC3-049FCFF23271}" type="datetimeFigureOut">
              <a:rPr lang="en-US" smtClean="0"/>
              <a:pPr/>
              <a:t>17-Jun-21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CF80D-29A5-A847-8CC3-049FCFF23271}" type="datetimeFigureOut">
              <a:rPr lang="en-US" smtClean="0"/>
              <a:pPr/>
              <a:t>17-Jun-21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CF80D-29A5-A847-8CC3-049FCFF23271}" type="datetimeFigureOut">
              <a:rPr lang="en-US" smtClean="0"/>
              <a:pPr/>
              <a:t>17-Jun-21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6DA78-1A3E-2F4F-BEB1-5DEEC2A59C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CF80D-29A5-A847-8CC3-049FCFF23271}" type="datetimeFigureOut">
              <a:rPr lang="en-US" smtClean="0"/>
              <a:pPr/>
              <a:t>17-Jun-21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6DA78-1A3E-2F4F-BEB1-5DEEC2A59C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8" name="Content Placeholder 7"/>
          <p:cNvSpPr>
            <a:spLocks noGrp="1"/>
          </p:cNvSpPr>
          <p:nvPr>
            <p:ph idx="1"/>
          </p:nvPr>
        </p:nvSpPr>
        <p:spPr/>
        <p:txBody>
          <a:bodyPr/>
          <a:lstStyle/>
          <a:p>
            <a:endParaRPr lang="en-US" dirty="0"/>
          </a:p>
        </p:txBody>
      </p:sp>
      <p:sp>
        <p:nvSpPr>
          <p:cNvPr id="9" name="TextBox 8"/>
          <p:cNvSpPr txBox="1"/>
          <p:nvPr/>
        </p:nvSpPr>
        <p:spPr>
          <a:xfrm>
            <a:off x="304800" y="3048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10" name="Picture 9">
            <a:extLst>
              <a:ext uri="{FF2B5EF4-FFF2-40B4-BE49-F238E27FC236}">
                <a16:creationId xmlns:a16="http://schemas.microsoft.com/office/drawing/2014/main" xmlns="" id="{4D089782-BDD0-42B5-B793-010BDF552FD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1" y="457201"/>
            <a:ext cx="5714999" cy="266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xmlns="" id="{42A89C47-08BA-41C9-AD52-56CFA70F80B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24601" y="457201"/>
            <a:ext cx="5486400" cy="266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itle 1">
            <a:extLst>
              <a:ext uri="{FF2B5EF4-FFF2-40B4-BE49-F238E27FC236}">
                <a16:creationId xmlns:a16="http://schemas.microsoft.com/office/drawing/2014/main" xmlns="" id="{6A72CD34-5D89-4AAF-BB54-6A7F4F9E33C7}"/>
              </a:ext>
            </a:extLst>
          </p:cNvPr>
          <p:cNvSpPr txBox="1">
            <a:spLocks/>
          </p:cNvSpPr>
          <p:nvPr/>
        </p:nvSpPr>
        <p:spPr>
          <a:xfrm>
            <a:off x="2362200" y="3276600"/>
            <a:ext cx="7848600" cy="68580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bg1"/>
                </a:solidFill>
                <a:effectLst/>
                <a:uLnTx/>
                <a:uFillTx/>
                <a:latin typeface="NikoshBAN" pitchFamily="2" charset="0"/>
                <a:ea typeface="+mj-ea"/>
                <a:cs typeface="NikoshBAN" pitchFamily="2" charset="0"/>
              </a:rPr>
              <a:t>শুভে</a:t>
            </a:r>
            <a:r>
              <a:rPr kumimoji="0" lang="bn-IN" sz="4400" b="0" i="0" u="none" strike="noStrike" kern="1200" cap="none" spc="0" normalizeH="0" baseline="0" noProof="0" dirty="0" smtClean="0">
                <a:ln>
                  <a:noFill/>
                </a:ln>
                <a:solidFill>
                  <a:schemeClr val="bg1"/>
                </a:solidFill>
                <a:effectLst/>
                <a:uLnTx/>
                <a:uFillTx/>
                <a:latin typeface="NikoshBAN" pitchFamily="2" charset="0"/>
                <a:ea typeface="+mj-ea"/>
                <a:cs typeface="NikoshBAN" pitchFamily="2" charset="0"/>
              </a:rPr>
              <a:t>চ্ছা/</a:t>
            </a:r>
            <a:r>
              <a:rPr kumimoji="0" lang="en-US" sz="4400" b="0" i="0" u="none" strike="noStrike" kern="1200" cap="none" spc="0" normalizeH="0" baseline="0" noProof="0" dirty="0" err="1" smtClean="0">
                <a:ln>
                  <a:noFill/>
                </a:ln>
                <a:solidFill>
                  <a:schemeClr val="bg1"/>
                </a:solidFill>
                <a:effectLst/>
                <a:uLnTx/>
                <a:uFillTx/>
                <a:latin typeface="NikoshBAN" pitchFamily="2" charset="0"/>
                <a:ea typeface="+mj-ea"/>
                <a:cs typeface="NikoshBAN" pitchFamily="2" charset="0"/>
              </a:rPr>
              <a:t>স্বাগতম</a:t>
            </a:r>
            <a:r>
              <a:rPr kumimoji="0" lang="bn-IN" sz="4400" b="0" i="0" u="none" strike="noStrike" kern="1200" cap="none" spc="0" normalizeH="0" baseline="0" noProof="0" dirty="0" smtClean="0">
                <a:ln>
                  <a:noFill/>
                </a:ln>
                <a:solidFill>
                  <a:schemeClr val="bg1"/>
                </a:solidFill>
                <a:effectLst/>
                <a:uLnTx/>
                <a:uFillTx/>
                <a:latin typeface="NikoshBAN" pitchFamily="2" charset="0"/>
                <a:ea typeface="+mj-ea"/>
                <a:cs typeface="NikoshBAN" pitchFamily="2" charset="0"/>
              </a:rPr>
              <a:t> </a:t>
            </a:r>
            <a:endParaRPr lang="bn-IN" sz="4400" dirty="0" smtClean="0">
              <a:solidFill>
                <a:schemeClr val="bg1"/>
              </a:solidFill>
              <a:latin typeface="NikoshBAN" pitchFamily="2" charset="0"/>
              <a:ea typeface="+mj-ea"/>
              <a:cs typeface="NikoshBAN"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NikoshBAN" pitchFamily="2" charset="0"/>
                <a:ea typeface="+mj-ea"/>
                <a:cs typeface="NikoshBAN" pitchFamily="2" charset="0"/>
              </a:rPr>
              <a:t> </a:t>
            </a:r>
            <a:endParaRPr kumimoji="0" lang="en-US" sz="3600" b="0" i="0" u="none" strike="noStrike" kern="1200" cap="none" spc="0" normalizeH="0" baseline="0" noProof="0" dirty="0">
              <a:ln>
                <a:noFill/>
              </a:ln>
              <a:solidFill>
                <a:schemeClr val="bg1"/>
              </a:solidFill>
              <a:effectLst/>
              <a:uLnTx/>
              <a:uFillTx/>
              <a:latin typeface="NikoshBAN" pitchFamily="2" charset="0"/>
              <a:ea typeface="+mj-ea"/>
              <a:cs typeface="NikoshBAN" pitchFamily="2" charset="0"/>
            </a:endParaRPr>
          </a:p>
        </p:txBody>
      </p:sp>
      <p:pic>
        <p:nvPicPr>
          <p:cNvPr id="13" name="Picture 12">
            <a:extLst>
              <a:ext uri="{FF2B5EF4-FFF2-40B4-BE49-F238E27FC236}">
                <a16:creationId xmlns:a16="http://schemas.microsoft.com/office/drawing/2014/main" xmlns="" id="{205EA933-94C1-49B5-853F-1EDEBF998CB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1000" y="4114800"/>
            <a:ext cx="5715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xmlns="" id="{0C6BAEF6-8C12-4BE3-951E-714BC334AD11}"/>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24599" y="4114800"/>
            <a:ext cx="5410201"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3">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228600"/>
            <a:ext cx="11658600" cy="6370975"/>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4" name="Picture 3" descr="Image result for à¦®à¦à¦²à¦¾à¦¨à¦¾ à¦­à¦¾à¦¸à¦¾à¦¨à§"/>
          <p:cNvPicPr>
            <a:picLocks noChangeAspect="1" noChangeArrowheads="1"/>
          </p:cNvPicPr>
          <p:nvPr/>
        </p:nvPicPr>
        <p:blipFill>
          <a:blip r:embed="rId2" cstate="print"/>
          <a:srcRect/>
          <a:stretch>
            <a:fillRect/>
          </a:stretch>
        </p:blipFill>
        <p:spPr bwMode="auto">
          <a:xfrm>
            <a:off x="4038600" y="381000"/>
            <a:ext cx="3047999"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7200" y="4114800"/>
            <a:ext cx="11049000" cy="224676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১৯৬৮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সালের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নভেম্বর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মাসের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ছাত্র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অসন্তোষ</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মওলানা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ভাসানীর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নেতৃত্বে</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গণআন্দোলনে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পরিণত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৬ই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ডিসেম্বর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জুলুম</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প্রতিরোধ</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দিবস</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পালনের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জন্য</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ন্যাশনাল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আওয়ামী</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পার্টি,পূর্ব</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পাকিস্তান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শ্রমিক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ফেডারেশন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ও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পূর্ব</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পাকিস্তান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কৃষক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সমিতি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যৌথ</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স</a:t>
            </a:r>
            <a:r>
              <a:rPr lang="bn-IN"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ময়</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সূচি</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হিসেবে</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পল্টন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ময়দানে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একটি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জনসভার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আয়োজন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জনসভার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একটি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বিরাট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মিছিল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গভর্নর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হাউস</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ঘেরাও</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সেখানে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মিছিলকারীদের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সাথে</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পুলিশের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ব্যাপক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সংঘর্ষ</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মওলানা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ভাসানী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ঢাকা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শহরে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হরতাল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আহবান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করেন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bn-IN"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endPar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endParaRPr>
          </a:p>
        </p:txBody>
      </p:sp>
      <p:sp>
        <p:nvSpPr>
          <p:cNvPr id="7" name="TextBox 6"/>
          <p:cNvSpPr txBox="1"/>
          <p:nvPr/>
        </p:nvSpPr>
        <p:spPr>
          <a:xfrm>
            <a:off x="4114800" y="3505200"/>
            <a:ext cx="3429000" cy="461665"/>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মওলানা আব্দুল হামিদ খান ভাসানী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ame 18">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6">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3" name="TextBox 12"/>
          <p:cNvSpPr txBox="1"/>
          <p:nvPr/>
        </p:nvSpPr>
        <p:spPr>
          <a:xfrm>
            <a:off x="228600" y="228600"/>
            <a:ext cx="11658600" cy="637097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14" name="Picture 2" descr="Image result for à¦®à¦¤à¦¿à¦¯à¦¼à¦¾ à¦à§à¦§à§à¦°à§"/>
          <p:cNvPicPr>
            <a:picLocks noChangeAspect="1" noChangeArrowheads="1"/>
          </p:cNvPicPr>
          <p:nvPr/>
        </p:nvPicPr>
        <p:blipFill>
          <a:blip r:embed="rId2" cstate="print"/>
          <a:srcRect/>
          <a:stretch>
            <a:fillRect/>
          </a:stretch>
        </p:blipFill>
        <p:spPr bwMode="auto">
          <a:xfrm>
            <a:off x="990600" y="457200"/>
            <a:ext cx="3793064"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1600200" y="3733800"/>
            <a:ext cx="2667000" cy="46166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মতিয়া চৌধুরী </a:t>
            </a:r>
            <a:endParaRPr lang="en-US" sz="2400" dirty="0">
              <a:latin typeface="NikoshBAN" pitchFamily="2" charset="0"/>
              <a:cs typeface="NikoshBAN" pitchFamily="2" charset="0"/>
            </a:endParaRPr>
          </a:p>
        </p:txBody>
      </p:sp>
      <p:pic>
        <p:nvPicPr>
          <p:cNvPr id="24" name="Picture 8" descr="Image result for à¦®à§à¦¨à¦¨"/>
          <p:cNvPicPr>
            <a:picLocks noChangeAspect="1" noChangeArrowheads="1"/>
          </p:cNvPicPr>
          <p:nvPr/>
        </p:nvPicPr>
        <p:blipFill>
          <a:blip r:embed="rId3"/>
          <a:stretch>
            <a:fillRect/>
          </a:stretch>
        </p:blipFill>
        <p:spPr bwMode="auto">
          <a:xfrm>
            <a:off x="6781800" y="457200"/>
            <a:ext cx="3807635"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7239000" y="3733800"/>
            <a:ext cx="2667000" cy="461665"/>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রাসেদ খান মেনন</a:t>
            </a:r>
            <a:endParaRPr lang="en-US" sz="2400" dirty="0">
              <a:latin typeface="NikoshBAN" pitchFamily="2" charset="0"/>
              <a:cs typeface="NikoshBAN" pitchFamily="2" charset="0"/>
            </a:endParaRPr>
          </a:p>
        </p:txBody>
      </p:sp>
      <p:sp>
        <p:nvSpPr>
          <p:cNvPr id="26" name="TextBox 25"/>
          <p:cNvSpPr txBox="1"/>
          <p:nvPr/>
        </p:nvSpPr>
        <p:spPr>
          <a:xfrm>
            <a:off x="762000" y="4419600"/>
            <a:ext cx="10744200" cy="1938992"/>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smtClean="0">
                <a:latin typeface="NikoshBAN" pitchFamily="2" charset="0"/>
                <a:ea typeface="Verdana" pitchFamily="34" charset="0"/>
                <a:cs typeface="NikoshBAN" pitchFamily="2" charset="0"/>
              </a:rPr>
              <a:t>১৯৬৯ </a:t>
            </a:r>
            <a:r>
              <a:rPr lang="en-US" sz="2400" dirty="0" err="1" smtClean="0">
                <a:latin typeface="NikoshBAN" pitchFamily="2" charset="0"/>
                <a:ea typeface="Verdana" pitchFamily="34" charset="0"/>
                <a:cs typeface="NikoshBAN" pitchFamily="2" charset="0"/>
              </a:rPr>
              <a:t>সালের</a:t>
            </a:r>
            <a:r>
              <a:rPr lang="en-US" sz="2400" dirty="0" smtClean="0">
                <a:latin typeface="NikoshBAN" pitchFamily="2" charset="0"/>
                <a:ea typeface="Verdana" pitchFamily="34" charset="0"/>
                <a:cs typeface="NikoshBAN" pitchFamily="2" charset="0"/>
              </a:rPr>
              <a:t> ৪ঠা </a:t>
            </a:r>
            <a:r>
              <a:rPr lang="en-US" sz="2400" dirty="0" err="1" smtClean="0">
                <a:latin typeface="NikoshBAN" pitchFamily="2" charset="0"/>
                <a:ea typeface="Verdana" pitchFamily="34" charset="0"/>
                <a:cs typeface="NikoshBAN" pitchFamily="2" charset="0"/>
              </a:rPr>
              <a:t>জানুয়ারি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পূর্ব</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পাকিস্তান</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ছাত্র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ইউনিয়ন</a:t>
            </a:r>
            <a:r>
              <a:rPr lang="en-US" sz="2400" dirty="0" smtClean="0">
                <a:latin typeface="NikoshBAN" pitchFamily="2" charset="0"/>
                <a:ea typeface="Verdana" pitchFamily="34" charset="0"/>
                <a:cs typeface="NikoshBAN" pitchFamily="2" charset="0"/>
              </a:rPr>
              <a:t>(</a:t>
            </a:r>
            <a:r>
              <a:rPr lang="en-US" sz="2400" dirty="0" err="1" smtClean="0">
                <a:latin typeface="NikoshBAN" pitchFamily="2" charset="0"/>
                <a:ea typeface="Verdana" pitchFamily="34" charset="0"/>
                <a:cs typeface="NikoshBAN" pitchFamily="2" charset="0"/>
              </a:rPr>
              <a:t>মতিয়া</a:t>
            </a:r>
            <a:r>
              <a:rPr lang="en-US" sz="2400" dirty="0" smtClean="0">
                <a:latin typeface="NikoshBAN" pitchFamily="2" charset="0"/>
                <a:ea typeface="Verdana" pitchFamily="34" charset="0"/>
                <a:cs typeface="NikoshBAN" pitchFamily="2" charset="0"/>
              </a:rPr>
              <a:t> ও </a:t>
            </a:r>
            <a:r>
              <a:rPr lang="en-US" sz="2400" dirty="0" err="1" smtClean="0">
                <a:latin typeface="NikoshBAN" pitchFamily="2" charset="0"/>
                <a:ea typeface="Verdana" pitchFamily="34" charset="0"/>
                <a:cs typeface="NikoshBAN" pitchFamily="2" charset="0"/>
              </a:rPr>
              <a:t>মেনন</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গ্রূপ</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পূর্ব</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পাকিস্তান</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ছাত্রলীগ</a:t>
            </a:r>
            <a:r>
              <a:rPr lang="en-US" sz="2400" dirty="0" smtClean="0">
                <a:latin typeface="NikoshBAN" pitchFamily="2" charset="0"/>
                <a:ea typeface="Verdana" pitchFamily="34" charset="0"/>
                <a:cs typeface="NikoshBAN" pitchFamily="2" charset="0"/>
              </a:rPr>
              <a:t> ও </a:t>
            </a:r>
            <a:r>
              <a:rPr lang="en-US" sz="2400" dirty="0" err="1" smtClean="0">
                <a:latin typeface="NikoshBAN" pitchFamily="2" charset="0"/>
                <a:ea typeface="Verdana" pitchFamily="34" charset="0"/>
                <a:cs typeface="NikoshBAN" pitchFamily="2" charset="0"/>
              </a:rPr>
              <a:t>ডাকসুর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নেতৃবৃন্দ</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মিলে</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সর্বদলীয়</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ছাত্র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সংগ্রাম</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পরিষদ</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গঠন</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করেন</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ছাত্র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সংগ্রাম</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পরিষদ</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বঙ্গবন্ধুর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ছয়</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দফার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সাথে</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মিলিয়ে</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আরও</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কয়েকটি</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দাবি</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নিয়ে</a:t>
            </a:r>
            <a:r>
              <a:rPr lang="en-US" sz="2400" dirty="0" smtClean="0">
                <a:latin typeface="NikoshBAN" pitchFamily="2" charset="0"/>
                <a:ea typeface="Verdana" pitchFamily="34" charset="0"/>
                <a:cs typeface="NikoshBAN" pitchFamily="2" charset="0"/>
              </a:rPr>
              <a:t> ১১ </a:t>
            </a:r>
            <a:r>
              <a:rPr lang="en-US" sz="2400" dirty="0" err="1" smtClean="0">
                <a:latin typeface="NikoshBAN" pitchFamily="2" charset="0"/>
                <a:ea typeface="Verdana" pitchFamily="34" charset="0"/>
                <a:cs typeface="NikoshBAN" pitchFamily="2" charset="0"/>
              </a:rPr>
              <a:t>দফা</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দাবি</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পেশ</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করে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অচিরেই</a:t>
            </a:r>
            <a:r>
              <a:rPr lang="en-US" sz="2400" dirty="0" smtClean="0">
                <a:latin typeface="NikoshBAN" pitchFamily="2" charset="0"/>
                <a:ea typeface="Verdana" pitchFamily="34" charset="0"/>
                <a:cs typeface="NikoshBAN" pitchFamily="2" charset="0"/>
              </a:rPr>
              <a:t> ১১ </a:t>
            </a:r>
            <a:r>
              <a:rPr lang="en-US" sz="2400" dirty="0" err="1" smtClean="0">
                <a:latin typeface="NikoshBAN" pitchFamily="2" charset="0"/>
                <a:ea typeface="Verdana" pitchFamily="34" charset="0"/>
                <a:cs typeface="NikoshBAN" pitchFamily="2" charset="0"/>
              </a:rPr>
              <a:t>দফা</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দাবিকে</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আপমর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বাঙালি</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সমর্থন</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করে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দ্রুত</a:t>
            </a:r>
            <a:r>
              <a:rPr lang="en-US" sz="2400" dirty="0" smtClean="0">
                <a:latin typeface="NikoshBAN" pitchFamily="2" charset="0"/>
                <a:ea typeface="Verdana" pitchFamily="34" charset="0"/>
                <a:cs typeface="NikoshBAN" pitchFamily="2" charset="0"/>
              </a:rPr>
              <a:t> এ </a:t>
            </a:r>
            <a:r>
              <a:rPr lang="en-US" sz="2400" dirty="0" err="1" smtClean="0">
                <a:latin typeface="NikoshBAN" pitchFamily="2" charset="0"/>
                <a:ea typeface="Verdana" pitchFamily="34" charset="0"/>
                <a:cs typeface="NikoshBAN" pitchFamily="2" charset="0"/>
              </a:rPr>
              <a:t>কর্মসুচিকে</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কেন্দ্র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করে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বিরোধী</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দলগুলোর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ঐক্য</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প্রতিষ্ঠিত</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হয়</a:t>
            </a:r>
            <a:r>
              <a:rPr lang="en-US" sz="2400" dirty="0" smtClean="0">
                <a:latin typeface="NikoshBAN" pitchFamily="2" charset="0"/>
                <a:ea typeface="Verdana" pitchFamily="34" charset="0"/>
                <a:cs typeface="NikoshBAN" pitchFamily="2" charset="0"/>
              </a:rPr>
              <a:t>। ৮ই </a:t>
            </a:r>
            <a:r>
              <a:rPr lang="en-US" sz="2400" dirty="0" err="1" smtClean="0">
                <a:latin typeface="NikoshBAN" pitchFamily="2" charset="0"/>
                <a:ea typeface="Verdana" pitchFamily="34" charset="0"/>
                <a:cs typeface="NikoshBAN" pitchFamily="2" charset="0"/>
              </a:rPr>
              <a:t>জানুয়ারি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পাকিস্তানের</a:t>
            </a:r>
            <a:r>
              <a:rPr lang="en-US" sz="2400" dirty="0" smtClean="0">
                <a:latin typeface="NikoshBAN" pitchFamily="2" charset="0"/>
                <a:ea typeface="Verdana" pitchFamily="34" charset="0"/>
                <a:cs typeface="NikoshBAN" pitchFamily="2" charset="0"/>
              </a:rPr>
              <a:t> ৮টি </a:t>
            </a:r>
            <a:r>
              <a:rPr lang="en-US" sz="2400" dirty="0" err="1" smtClean="0">
                <a:latin typeface="NikoshBAN" pitchFamily="2" charset="0"/>
                <a:ea typeface="Verdana" pitchFamily="34" charset="0"/>
                <a:cs typeface="NikoshBAN" pitchFamily="2" charset="0"/>
              </a:rPr>
              <a:t>রাজনৈতিক</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দল</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মিলে</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গণতান্ত্রিক</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সংগ্রাম</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পরিষদ</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ডাক</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নামক</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মোর্চা</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গঠন</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করে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এবং</a:t>
            </a:r>
            <a:r>
              <a:rPr lang="en-US" sz="2400" dirty="0" smtClean="0">
                <a:latin typeface="NikoshBAN" pitchFamily="2" charset="0"/>
                <a:ea typeface="Verdana" pitchFamily="34" charset="0"/>
                <a:cs typeface="NikoshBAN" pitchFamily="2" charset="0"/>
              </a:rPr>
              <a:t> ৮ </a:t>
            </a:r>
            <a:r>
              <a:rPr lang="en-US" sz="2400" dirty="0" err="1" smtClean="0">
                <a:latin typeface="NikoshBAN" pitchFamily="2" charset="0"/>
                <a:ea typeface="Verdana" pitchFamily="34" charset="0"/>
                <a:cs typeface="NikoshBAN" pitchFamily="2" charset="0"/>
              </a:rPr>
              <a:t>দফা</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দাবি</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পেশ</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করে</a:t>
            </a:r>
            <a:r>
              <a:rPr lang="en-US" sz="2400" dirty="0" smtClean="0">
                <a:latin typeface="NikoshBAN" pitchFamily="2" charset="0"/>
                <a:ea typeface="Verdana" pitchFamily="34"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amond(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amond(in)">
                                      <p:cBhvr>
                                        <p:cTn id="2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1">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4" name="TextBox 3"/>
          <p:cNvSpPr txBox="1"/>
          <p:nvPr/>
        </p:nvSpPr>
        <p:spPr>
          <a:xfrm>
            <a:off x="304800" y="228600"/>
            <a:ext cx="11582400" cy="6370975"/>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5" name="Isosceles Triangle 4"/>
          <p:cNvSpPr/>
          <p:nvPr/>
        </p:nvSpPr>
        <p:spPr>
          <a:xfrm>
            <a:off x="3048000" y="304800"/>
            <a:ext cx="6172199" cy="5905500"/>
          </a:xfrm>
          <a:prstGeom prst="triangle">
            <a:avLst>
              <a:gd name="adj" fmla="val 5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TextBox 7"/>
          <p:cNvSpPr txBox="1"/>
          <p:nvPr/>
        </p:nvSpPr>
        <p:spPr>
          <a:xfrm>
            <a:off x="3886200" y="0"/>
            <a:ext cx="4648200" cy="5847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ছাত্রদের ১১ দফা নিন্মরুপ </a:t>
            </a:r>
            <a:endParaRPr lang="en-US" sz="3200" dirty="0">
              <a:latin typeface="NikoshBAN" pitchFamily="2" charset="0"/>
              <a:cs typeface="NikoshBAN" pitchFamily="2" charset="0"/>
            </a:endParaRPr>
          </a:p>
        </p:txBody>
      </p:sp>
      <p:graphicFrame>
        <p:nvGraphicFramePr>
          <p:cNvPr id="9" name="Diagram 8"/>
          <p:cNvGraphicFramePr/>
          <p:nvPr/>
        </p:nvGraphicFramePr>
        <p:xfrm>
          <a:off x="685800" y="762000"/>
          <a:ext cx="10972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59CF8366-AFC9-4254-B292-632A3A454EB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12226701-6EA9-4488-9A74-0DBB38D09F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2C6E4892-7BFF-44CE-9C5D-2F847A6BC4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FCF98C99-7076-43A9-B5FE-ABE304FEC98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469C8F48-D4FC-4AA5-BA2E-176F85E2983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998F821A-0059-4E9E-AB56-6A453C71230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A3E7BFF4-6A33-4DE1-8696-30E9346868A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F463995D-890F-43E9-B3CB-03CFBC81C1C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2">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304800"/>
            <a:ext cx="11658600" cy="6370975"/>
          </a:xfrm>
          <a:prstGeom prst="rect">
            <a:avLst/>
          </a:prstGeom>
          <a:solidFill>
            <a:schemeClr val="bg2">
              <a:lumMod val="5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graphicFrame>
        <p:nvGraphicFramePr>
          <p:cNvPr id="4" name="Diagram 3"/>
          <p:cNvGraphicFramePr/>
          <p:nvPr/>
        </p:nvGraphicFramePr>
        <p:xfrm>
          <a:off x="684212" y="381000"/>
          <a:ext cx="10896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9CF8366-AFC9-4254-B292-632A3A454EB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2226701-6EA9-4488-9A74-0DBB38D09F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C6E4892-7BFF-44CE-9C5D-2F847A6BC4B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CF98C99-7076-43A9-B5FE-ABE304FEC98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69C8F48-D4FC-4AA5-BA2E-176F85E298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tx2">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8" name="TextBox 7"/>
          <p:cNvSpPr txBox="1"/>
          <p:nvPr/>
        </p:nvSpPr>
        <p:spPr>
          <a:xfrm>
            <a:off x="228600" y="228600"/>
            <a:ext cx="11734800" cy="6370975"/>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9" name="Picture 4" descr="Image result for à¦à¦¿à¦¶à§à¦° à¦®à¦¤à¦¿à¦à¦°"/>
          <p:cNvPicPr>
            <a:picLocks noChangeAspect="1" noChangeArrowheads="1"/>
          </p:cNvPicPr>
          <p:nvPr/>
        </p:nvPicPr>
        <p:blipFill>
          <a:blip r:embed="rId2" cstate="print"/>
          <a:srcRect l="12755" t="20234" r="12245" b="2041"/>
          <a:stretch>
            <a:fillRect/>
          </a:stretch>
        </p:blipFill>
        <p:spPr bwMode="auto">
          <a:xfrm>
            <a:off x="457200" y="381000"/>
            <a:ext cx="2353919" cy="2366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609600" y="2971800"/>
            <a:ext cx="2013693" cy="461665"/>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err="1" smtClean="0">
                <a:latin typeface="NikoshBAN" pitchFamily="2" charset="0"/>
                <a:ea typeface="Verdana" pitchFamily="34" charset="0"/>
                <a:cs typeface="NikoshBAN" pitchFamily="2" charset="0"/>
              </a:rPr>
              <a:t>ছাত্র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মতিউর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রহমান</a:t>
            </a:r>
            <a:endParaRPr lang="en-US" sz="2400" dirty="0" smtClean="0">
              <a:latin typeface="NikoshBAN" pitchFamily="2" charset="0"/>
              <a:ea typeface="Verdana" pitchFamily="34" charset="0"/>
              <a:cs typeface="NikoshBAN" pitchFamily="2" charset="0"/>
            </a:endParaRPr>
          </a:p>
        </p:txBody>
      </p:sp>
      <p:pic>
        <p:nvPicPr>
          <p:cNvPr id="11" name="Picture 12" descr="Image result for à¦ªà¦¤à§à¦°à¦¿à¦à¦¾à§ à¦à¦à§à¦¨ à¦²à¦¾à¦à¦¾à¦¨à§"/>
          <p:cNvPicPr>
            <a:picLocks noChangeAspect="1" noChangeArrowheads="1"/>
          </p:cNvPicPr>
          <p:nvPr/>
        </p:nvPicPr>
        <p:blipFill>
          <a:blip r:embed="rId3" cstate="print"/>
          <a:srcRect l="48980" r="2041"/>
          <a:stretch>
            <a:fillRect/>
          </a:stretch>
        </p:blipFill>
        <p:spPr bwMode="auto">
          <a:xfrm>
            <a:off x="3048000" y="304800"/>
            <a:ext cx="28956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2" descr="Image result for à¦ªà¦¤à§à¦°à¦¿à¦à¦¾à§ à¦à¦à§à¦¨ à¦²à¦¾à¦à¦¾à¦¨à§"/>
          <p:cNvPicPr>
            <a:picLocks noChangeAspect="1" noChangeArrowheads="1"/>
          </p:cNvPicPr>
          <p:nvPr/>
        </p:nvPicPr>
        <p:blipFill>
          <a:blip r:embed="rId3" cstate="print"/>
          <a:srcRect r="52551"/>
          <a:stretch>
            <a:fillRect/>
          </a:stretch>
        </p:blipFill>
        <p:spPr bwMode="auto">
          <a:xfrm>
            <a:off x="6096000" y="381000"/>
            <a:ext cx="25908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0" descr="Image result for à¦ªà¦¤à§à¦°à¦¿à¦à¦¾à§ à¦à¦à§à¦¨ à¦²à¦¾à¦à¦¾à¦¨à§"/>
          <p:cNvPicPr>
            <a:picLocks noChangeAspect="1" noChangeArrowheads="1"/>
          </p:cNvPicPr>
          <p:nvPr/>
        </p:nvPicPr>
        <p:blipFill>
          <a:blip r:embed="rId4" cstate="print"/>
          <a:srcRect/>
          <a:stretch>
            <a:fillRect/>
          </a:stretch>
        </p:blipFill>
        <p:spPr bwMode="auto">
          <a:xfrm>
            <a:off x="8915400" y="381000"/>
            <a:ext cx="28194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685800" y="3962400"/>
            <a:ext cx="10820400" cy="1815882"/>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পুলিশের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গুলিতে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নবম</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শ্রেণির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ছাত্র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কিশোর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মতিউর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নিহত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এবং</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অসংখ্য</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মানুষ</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আহত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এরপর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ক্ষিপ্ত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জনতা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সরকারি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পত্রিকা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দৈনিক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পাকিস্তান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ও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মর্নিং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নিউজ</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অফিসে</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আগুন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লাগিয়ে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দেয়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ঢাকা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শহর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সরকারের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নিয়ন্ত্রনের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বাইরে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চলে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যায়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২৪শে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জানুয়ারির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থেকে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লাগাতার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আন্দোলন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ও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হরতালে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বহু</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মানুষ</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পুলিশ</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ও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সেনাবাহিনীর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গুলিতে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নিহত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ও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আহত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3">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304800"/>
            <a:ext cx="11658600" cy="6370975"/>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grpSp>
        <p:nvGrpSpPr>
          <p:cNvPr id="4" name="Group 3"/>
          <p:cNvGrpSpPr/>
          <p:nvPr/>
        </p:nvGrpSpPr>
        <p:grpSpPr>
          <a:xfrm>
            <a:off x="3657600" y="457200"/>
            <a:ext cx="4419600" cy="2590800"/>
            <a:chOff x="990600" y="914400"/>
            <a:chExt cx="7010399" cy="3429000"/>
          </a:xfrm>
        </p:grpSpPr>
        <p:pic>
          <p:nvPicPr>
            <p:cNvPr id="5" name="Picture 2" descr="Image result for à¦¸à¦¾à¦°à§à¦à§à¦¨à§à¦ à¦à¦¹à§à¦°à§à¦² à¦¹à¦"/>
            <p:cNvPicPr>
              <a:picLocks noChangeAspect="1" noChangeArrowheads="1"/>
            </p:cNvPicPr>
            <p:nvPr/>
          </p:nvPicPr>
          <p:blipFill>
            <a:blip r:embed="rId2" cstate="print"/>
            <a:srcRect/>
            <a:stretch>
              <a:fillRect/>
            </a:stretch>
          </p:blipFill>
          <p:spPr bwMode="auto">
            <a:xfrm>
              <a:off x="990600" y="914400"/>
              <a:ext cx="2819400" cy="3429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Image result for à¦¡. à¦¶à¦¾à¦®à¦¸à§à¦à§à¦à§à¦¹à¦¾à¦à§"/>
            <p:cNvPicPr>
              <a:picLocks noChangeAspect="1" noChangeArrowheads="1"/>
            </p:cNvPicPr>
            <p:nvPr/>
          </p:nvPicPr>
          <p:blipFill>
            <a:blip r:embed="rId3" cstate="print"/>
            <a:srcRect/>
            <a:stretch>
              <a:fillRect/>
            </a:stretch>
          </p:blipFill>
          <p:spPr bwMode="auto">
            <a:xfrm>
              <a:off x="3886200" y="914400"/>
              <a:ext cx="4114799" cy="3429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rot="16200000" flipH="1">
              <a:off x="3044498" y="2223901"/>
              <a:ext cx="2965623" cy="717324"/>
            </a:xfrm>
            <a:prstGeom prst="rect">
              <a:avLst/>
            </a:prstGeom>
          </p:spPr>
          <p:txBody>
            <a:bodyPr wrap="square">
              <a:spAutoFit/>
            </a:bodyPr>
            <a:lstStyle/>
            <a:p>
              <a:r>
                <a:rPr lang="en-US" sz="3200" b="1" dirty="0" smtClean="0">
                  <a:latin typeface="NikoshBAN" pitchFamily="2" charset="0"/>
                  <a:ea typeface="Verdana" pitchFamily="34" charset="0"/>
                  <a:cs typeface="NikoshBAN" pitchFamily="2" charset="0"/>
                </a:rPr>
                <a:t>ড. </a:t>
              </a:r>
              <a:r>
                <a:rPr lang="en-US" sz="3200" b="1" dirty="0" err="1" smtClean="0">
                  <a:latin typeface="NikoshBAN" pitchFamily="2" charset="0"/>
                  <a:ea typeface="Verdana" pitchFamily="34" charset="0"/>
                  <a:cs typeface="NikoshBAN" pitchFamily="2" charset="0"/>
                </a:rPr>
                <a:t>শামসুজ্জোহা</a:t>
              </a:r>
              <a:r>
                <a:rPr lang="en-US" sz="3200" b="1" dirty="0" smtClean="0">
                  <a:latin typeface="NikoshBAN" pitchFamily="2" charset="0"/>
                  <a:ea typeface="Verdana" pitchFamily="34" charset="0"/>
                  <a:cs typeface="NikoshBAN" pitchFamily="2" charset="0"/>
                </a:rPr>
                <a:t> </a:t>
              </a:r>
              <a:endParaRPr lang="en-US" sz="3200" b="1" dirty="0">
                <a:latin typeface="NikoshBAN" pitchFamily="2" charset="0"/>
                <a:cs typeface="NikoshBAN" pitchFamily="2" charset="0"/>
              </a:endParaRPr>
            </a:p>
          </p:txBody>
        </p:sp>
      </p:grpSp>
      <p:sp>
        <p:nvSpPr>
          <p:cNvPr id="8" name="TextBox 7"/>
          <p:cNvSpPr txBox="1"/>
          <p:nvPr/>
        </p:nvSpPr>
        <p:spPr>
          <a:xfrm>
            <a:off x="533400" y="3429000"/>
            <a:ext cx="10972800" cy="3046988"/>
          </a:xfrm>
          <a:prstGeom prst="rect">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b="1" dirty="0" smtClean="0">
                <a:latin typeface="NikoshBAN" pitchFamily="2" charset="0"/>
                <a:ea typeface="Verdana" pitchFamily="34" charset="0"/>
                <a:cs typeface="NikoshBAN" pitchFamily="2" charset="0"/>
              </a:rPr>
              <a:t>১৯৬৮ </a:t>
            </a:r>
            <a:r>
              <a:rPr lang="en-US" sz="3200" b="1" dirty="0" err="1" smtClean="0">
                <a:latin typeface="NikoshBAN" pitchFamily="2" charset="0"/>
                <a:ea typeface="Verdana" pitchFamily="34" charset="0"/>
                <a:cs typeface="NikoshBAN" pitchFamily="2" charset="0"/>
              </a:rPr>
              <a:t>সালে</a:t>
            </a:r>
            <a:r>
              <a:rPr lang="en-US" sz="3200" b="1" dirty="0" smtClean="0">
                <a:latin typeface="NikoshBAN" pitchFamily="2" charset="0"/>
                <a:ea typeface="Verdana" pitchFamily="34" charset="0"/>
                <a:cs typeface="NikoshBAN" pitchFamily="2" charset="0"/>
              </a:rPr>
              <a:t> ১৫ই </a:t>
            </a:r>
            <a:r>
              <a:rPr lang="en-US" sz="3200" b="1" dirty="0" err="1" smtClean="0">
                <a:latin typeface="NikoshBAN" pitchFamily="2" charset="0"/>
                <a:ea typeface="Verdana" pitchFamily="34" charset="0"/>
                <a:cs typeface="NikoshBAN" pitchFamily="2" charset="0"/>
              </a:rPr>
              <a:t>ফেব্রূয়ারি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ঢাকা</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ক্যান্টনমেন্টে</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ঐতিহাসিক</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আগরতলা</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মামলার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অন্যতম</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অভিযুক্ত</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সার্জেন্ট</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জহুরুল</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হককে</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নৃশংসভাবে</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গুলি</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করে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হত্যা</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করা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হয়</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জহুরুল</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হকের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হত্যার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প্রতিবাদে</a:t>
            </a:r>
            <a:r>
              <a:rPr lang="en-US" sz="3200" b="1" dirty="0" smtClean="0">
                <a:latin typeface="NikoshBAN" pitchFamily="2" charset="0"/>
                <a:ea typeface="Verdana" pitchFamily="34" charset="0"/>
                <a:cs typeface="NikoshBAN" pitchFamily="2" charset="0"/>
              </a:rPr>
              <a:t> ১৬ই </a:t>
            </a:r>
            <a:r>
              <a:rPr lang="en-US" sz="3200" b="1" dirty="0" err="1" smtClean="0">
                <a:latin typeface="NikoshBAN" pitchFamily="2" charset="0"/>
                <a:ea typeface="Verdana" pitchFamily="34" charset="0"/>
                <a:cs typeface="NikoshBAN" pitchFamily="2" charset="0"/>
              </a:rPr>
              <a:t>ফেব্রূয়ারি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আন্দোলন</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দাবানলের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মতো</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ছড়িয়ে</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পড়ে</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জনতা</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আগরতলা</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মামলার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বিচারপতির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বাসভবনে</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আগুন</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ধরিয়ে</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দেয়</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অবস্থা</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বেগতিক</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দেখে</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সরকার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ঢাকায়</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কারফিউ</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জারি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করে</a:t>
            </a:r>
            <a:r>
              <a:rPr lang="en-US" sz="3200" b="1" dirty="0" smtClean="0">
                <a:latin typeface="NikoshBAN" pitchFamily="2" charset="0"/>
                <a:ea typeface="Verdana" pitchFamily="34" charset="0"/>
                <a:cs typeface="NikoshBAN" pitchFamily="2" charset="0"/>
              </a:rPr>
              <a:t>। ১৮ই </a:t>
            </a:r>
            <a:r>
              <a:rPr lang="en-US" sz="3200" b="1" dirty="0" err="1" smtClean="0">
                <a:latin typeface="NikoshBAN" pitchFamily="2" charset="0"/>
                <a:ea typeface="Verdana" pitchFamily="34" charset="0"/>
                <a:cs typeface="NikoshBAN" pitchFamily="2" charset="0"/>
              </a:rPr>
              <a:t>ফেব্রূয়ারি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সেনাবাহিনী</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রাজশাহী</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বিশ্ববিদ্যালয়ের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প্রক্টর</a:t>
            </a:r>
            <a:r>
              <a:rPr lang="en-US" sz="3200" b="1" dirty="0" smtClean="0">
                <a:latin typeface="NikoshBAN" pitchFamily="2" charset="0"/>
                <a:ea typeface="Verdana" pitchFamily="34" charset="0"/>
                <a:cs typeface="NikoshBAN" pitchFamily="2" charset="0"/>
              </a:rPr>
              <a:t> ড. </a:t>
            </a:r>
            <a:r>
              <a:rPr lang="en-US" sz="3200" b="1" dirty="0" err="1" smtClean="0">
                <a:latin typeface="NikoshBAN" pitchFamily="2" charset="0"/>
                <a:ea typeface="Verdana" pitchFamily="34" charset="0"/>
                <a:cs typeface="NikoshBAN" pitchFamily="2" charset="0"/>
              </a:rPr>
              <a:t>শামসুজ্জোহাকে</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বেয়োনেট</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চার্জ</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করে</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হত্যা</a:t>
            </a:r>
            <a:r>
              <a:rPr lang="en-US" sz="3200" b="1" dirty="0" smtClean="0">
                <a:latin typeface="NikoshBAN" pitchFamily="2" charset="0"/>
                <a:ea typeface="Verdana" pitchFamily="34" charset="0"/>
                <a:cs typeface="NikoshBAN" pitchFamily="2" charset="0"/>
              </a:rPr>
              <a:t> </a:t>
            </a:r>
            <a:r>
              <a:rPr lang="en-US" sz="3200" b="1" dirty="0" err="1" smtClean="0">
                <a:latin typeface="NikoshBAN" pitchFamily="2" charset="0"/>
                <a:ea typeface="Verdana" pitchFamily="34" charset="0"/>
                <a:cs typeface="NikoshBAN" pitchFamily="2" charset="0"/>
              </a:rPr>
              <a:t>করে</a:t>
            </a:r>
            <a:r>
              <a:rPr lang="en-US" sz="3200" b="1" dirty="0" smtClean="0">
                <a:latin typeface="NikoshBAN" pitchFamily="2" charset="0"/>
                <a:ea typeface="Verdana" pitchFamily="34" charset="0"/>
                <a:cs typeface="NikoshBAN" pitchFamily="2" charset="0"/>
              </a:rPr>
              <a:t>। </a:t>
            </a:r>
            <a:endParaRPr lang="en-US" sz="3200" b="1" dirty="0">
              <a:latin typeface="NikoshBAN" pitchFamily="2" charset="0"/>
              <a:ea typeface="Verdana"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6">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6" name="TextBox 5"/>
          <p:cNvSpPr txBox="1"/>
          <p:nvPr/>
        </p:nvSpPr>
        <p:spPr>
          <a:xfrm>
            <a:off x="228600" y="304800"/>
            <a:ext cx="11734800" cy="6370975"/>
          </a:xfrm>
          <a:prstGeom prst="rect">
            <a:avLst/>
          </a:prstGeo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7" name="Picture 2" descr="Image result for à¦à¦à§à§à¦¬ à¦à¦¾à¦¨"/>
          <p:cNvPicPr>
            <a:picLocks noChangeAspect="1" noChangeArrowheads="1"/>
          </p:cNvPicPr>
          <p:nvPr/>
        </p:nvPicPr>
        <p:blipFill>
          <a:blip r:embed="rId2" cstate="print"/>
          <a:srcRect/>
          <a:stretch>
            <a:fillRect/>
          </a:stretch>
        </p:blipFill>
        <p:spPr bwMode="auto">
          <a:xfrm>
            <a:off x="533400" y="1219200"/>
            <a:ext cx="23622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572000" y="533400"/>
            <a:ext cx="6096000" cy="120032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a:spAutoFit/>
          </a:bodyPr>
          <a:lstStyle/>
          <a:p>
            <a:r>
              <a:rPr lang="en-US" sz="2400" dirty="0" err="1" smtClean="0">
                <a:latin typeface="SutonnyMJ" pitchFamily="2" charset="0"/>
                <a:cs typeface="SutonnyMJ" pitchFamily="2" charset="0"/>
              </a:rPr>
              <a:t>cÖ_g</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ch©vq</a:t>
            </a:r>
            <a:r>
              <a:rPr lang="en-US" sz="2400" dirty="0" smtClean="0">
                <a:latin typeface="SutonnyMJ" pitchFamily="2" charset="0"/>
                <a:cs typeface="SutonnyMJ" pitchFamily="2" charset="0"/>
              </a:rPr>
              <a:t> : 1969 </a:t>
            </a:r>
            <a:r>
              <a:rPr lang="en-US" sz="2400" dirty="0" err="1" smtClean="0">
                <a:latin typeface="SutonnyMJ" pitchFamily="2" charset="0"/>
                <a:cs typeface="SutonnyMJ" pitchFamily="2" charset="0"/>
              </a:rPr>
              <a:t>mv‡ji</a:t>
            </a:r>
            <a:r>
              <a:rPr lang="en-US" sz="2400" dirty="0" smtClean="0">
                <a:latin typeface="SutonnyMJ" pitchFamily="2" charset="0"/>
                <a:cs typeface="SutonnyMJ" pitchFamily="2" charset="0"/>
              </a:rPr>
              <a:t> 4 </a:t>
            </a:r>
            <a:r>
              <a:rPr lang="en-US" sz="2400" dirty="0" err="1" smtClean="0">
                <a:latin typeface="SutonnyMJ" pitchFamily="2" charset="0"/>
                <a:cs typeface="SutonnyMJ" pitchFamily="2" charset="0"/>
              </a:rPr>
              <a:t>Rvbyqvwi</a:t>
            </a:r>
            <a:r>
              <a:rPr lang="en-US" sz="2400" dirty="0" smtClean="0">
                <a:latin typeface="SutonnyMJ" pitchFamily="2" charset="0"/>
                <a:cs typeface="SutonnyMJ" pitchFamily="2" charset="0"/>
              </a:rPr>
              <a:t> †_‡K 19 </a:t>
            </a:r>
            <a:r>
              <a:rPr lang="en-US" sz="2400" dirty="0" err="1" smtClean="0">
                <a:latin typeface="SutonnyMJ" pitchFamily="2" charset="0"/>
                <a:cs typeface="SutonnyMJ" pitchFamily="2" charset="0"/>
              </a:rPr>
              <a:t>Rvbyqvwi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wØZxq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ch©vq</a:t>
            </a:r>
            <a:r>
              <a:rPr lang="en-US" sz="2400" dirty="0" smtClean="0">
                <a:latin typeface="SutonnyMJ" pitchFamily="2" charset="0"/>
                <a:cs typeface="SutonnyMJ" pitchFamily="2" charset="0"/>
              </a:rPr>
              <a:t> : 1969 </a:t>
            </a:r>
            <a:r>
              <a:rPr lang="en-US" sz="2400" dirty="0" err="1" smtClean="0">
                <a:latin typeface="SutonnyMJ" pitchFamily="2" charset="0"/>
                <a:cs typeface="SutonnyMJ" pitchFamily="2" charset="0"/>
              </a:rPr>
              <a:t>mv‡ji</a:t>
            </a:r>
            <a:r>
              <a:rPr lang="en-US" sz="2400" dirty="0" smtClean="0">
                <a:latin typeface="SutonnyMJ" pitchFamily="2" charset="0"/>
                <a:cs typeface="SutonnyMJ" pitchFamily="2" charset="0"/>
              </a:rPr>
              <a:t> 20 </a:t>
            </a:r>
            <a:r>
              <a:rPr lang="en-US" sz="2400" dirty="0" err="1" smtClean="0">
                <a:latin typeface="SutonnyMJ" pitchFamily="2" charset="0"/>
                <a:cs typeface="SutonnyMJ" pitchFamily="2" charset="0"/>
              </a:rPr>
              <a:t>Rvbyqvwi</a:t>
            </a:r>
            <a:r>
              <a:rPr lang="en-US" sz="2400" dirty="0" smtClean="0">
                <a:latin typeface="SutonnyMJ" pitchFamily="2" charset="0"/>
                <a:cs typeface="SutonnyMJ" pitchFamily="2" charset="0"/>
              </a:rPr>
              <a:t> †_‡K 22 †</a:t>
            </a:r>
            <a:r>
              <a:rPr lang="en-US" sz="2400" dirty="0" err="1" smtClean="0">
                <a:latin typeface="SutonnyMJ" pitchFamily="2" charset="0"/>
                <a:cs typeface="SutonnyMJ" pitchFamily="2" charset="0"/>
              </a:rPr>
              <a:t>deªyqvwi</a:t>
            </a:r>
            <a:r>
              <a:rPr lang="en-US" sz="2400" dirty="0" smtClean="0">
                <a:latin typeface="SutonnyMJ" pitchFamily="2" charset="0"/>
                <a:cs typeface="SutonnyMJ" pitchFamily="2" charset="0"/>
              </a:rPr>
              <a:t> Z…</a:t>
            </a:r>
            <a:r>
              <a:rPr lang="en-US" sz="2400" dirty="0" err="1" smtClean="0">
                <a:latin typeface="SutonnyMJ" pitchFamily="2" charset="0"/>
                <a:cs typeface="SutonnyMJ" pitchFamily="2" charset="0"/>
              </a:rPr>
              <a:t>Zxq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ch©vq</a:t>
            </a:r>
            <a:r>
              <a:rPr lang="en-US" sz="2400" dirty="0" smtClean="0">
                <a:latin typeface="SutonnyMJ" pitchFamily="2" charset="0"/>
                <a:cs typeface="SutonnyMJ" pitchFamily="2" charset="0"/>
              </a:rPr>
              <a:t> : 1969 </a:t>
            </a:r>
            <a:r>
              <a:rPr lang="en-US" sz="2400" dirty="0" err="1" smtClean="0">
                <a:latin typeface="SutonnyMJ" pitchFamily="2" charset="0"/>
                <a:cs typeface="SutonnyMJ" pitchFamily="2" charset="0"/>
              </a:rPr>
              <a:t>mv‡ji</a:t>
            </a:r>
            <a:r>
              <a:rPr lang="en-US" sz="2400" dirty="0" smtClean="0">
                <a:latin typeface="SutonnyMJ" pitchFamily="2" charset="0"/>
                <a:cs typeface="SutonnyMJ" pitchFamily="2" charset="0"/>
              </a:rPr>
              <a:t> 23 †</a:t>
            </a:r>
            <a:r>
              <a:rPr lang="en-US" sz="2400" dirty="0" err="1" smtClean="0">
                <a:latin typeface="SutonnyMJ" pitchFamily="2" charset="0"/>
                <a:cs typeface="SutonnyMJ" pitchFamily="2" charset="0"/>
              </a:rPr>
              <a:t>deªyqvwi</a:t>
            </a:r>
            <a:r>
              <a:rPr lang="en-US" sz="2400" dirty="0" smtClean="0">
                <a:latin typeface="SutonnyMJ" pitchFamily="2" charset="0"/>
                <a:cs typeface="SutonnyMJ" pitchFamily="2" charset="0"/>
              </a:rPr>
              <a:t> †_‡K 25 </a:t>
            </a:r>
            <a:r>
              <a:rPr lang="en-US" sz="2400" dirty="0" err="1" smtClean="0">
                <a:latin typeface="SutonnyMJ" pitchFamily="2" charset="0"/>
                <a:cs typeface="SutonnyMJ" pitchFamily="2" charset="0"/>
              </a:rPr>
              <a:t>gvP</a:t>
            </a:r>
            <a:r>
              <a:rPr lang="en-US" sz="2400" dirty="0" smtClean="0">
                <a:latin typeface="SutonnyMJ" pitchFamily="2" charset="0"/>
                <a:cs typeface="SutonnyMJ" pitchFamily="2" charset="0"/>
              </a:rPr>
              <a:t>©| </a:t>
            </a:r>
            <a:endParaRPr lang="en-US" sz="2400" dirty="0">
              <a:latin typeface="SutonnyMJ" pitchFamily="2" charset="0"/>
              <a:cs typeface="SutonnyMJ" pitchFamily="2" charset="0"/>
            </a:endParaRPr>
          </a:p>
        </p:txBody>
      </p:sp>
      <p:sp>
        <p:nvSpPr>
          <p:cNvPr id="9" name="TextBox 8"/>
          <p:cNvSpPr txBox="1"/>
          <p:nvPr/>
        </p:nvSpPr>
        <p:spPr>
          <a:xfrm>
            <a:off x="3276600" y="2057400"/>
            <a:ext cx="8305800" cy="2677656"/>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অবশেষে</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খান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বিরোধী</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দলের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নেতাদের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নিয়ে</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গোলটেবিল</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বৈঠক</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আহবান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করলে</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নেতারা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তা</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প্রত্যাখ্যান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করেন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খান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বুঝতে</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পারেন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আগরতলা</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মামলা</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প্রত্যাহার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ও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অভিযুক্তদের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মুক্তি</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দিলে</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পরিস্থিতি</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নিয়ন্ত্রণের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বাইরে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চলে</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যাবে</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অবশেষে</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গণঅভ্যুত্থানের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চাপে</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২১শে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ফেব্রুয়ারি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খান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ঘোষণা</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দেন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পরবর্তী</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প্রেসিডেন্ট</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নির্বাচনে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তিনি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আর</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প্রার্থী</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হবেন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না</a:t>
            </a:r>
            <a:r>
              <a:rPr lang="en-US"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a:t>
            </a:r>
            <a:endParaRPr lang="bn-IN" sz="2800" dirty="0"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endParaRPr>
          </a:p>
        </p:txBody>
      </p:sp>
      <p:sp>
        <p:nvSpPr>
          <p:cNvPr id="10" name="Rectangle 9"/>
          <p:cNvSpPr/>
          <p:nvPr/>
        </p:nvSpPr>
        <p:spPr>
          <a:xfrm>
            <a:off x="1066800" y="5105400"/>
            <a:ext cx="10591800" cy="954107"/>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bn-IN" sz="2800" dirty="0" smtClean="0">
                <a:latin typeface="NikoshBAN" pitchFamily="2" charset="0"/>
                <a:ea typeface="Times New Roman" pitchFamily="18" charset="0"/>
                <a:cs typeface="NikoshBAN" pitchFamily="2" charset="0"/>
              </a:rPr>
              <a:t>গণদাবির মুখে সরকার ১৯৬৯ সালের ২২ ফেব্রুয়ারি শেখ মুজিবুর রহমানকে নিঃশর্ত মুক্তিদানে বাধ্য হয়। ১৯৬৯ সালের ২৩ ফেব্রুয়ারি শেখ মুজিবুর রহমানকে</a:t>
            </a:r>
            <a:r>
              <a:rPr lang="en-US" sz="2800" dirty="0" smtClean="0">
                <a:latin typeface="NikoshBAN" pitchFamily="2" charset="0"/>
                <a:ea typeface="Times New Roman" pitchFamily="18" charset="0"/>
                <a:cs typeface="NikoshBAN" pitchFamily="2" charset="0"/>
              </a:rPr>
              <a:t> ‘</a:t>
            </a:r>
            <a:r>
              <a:rPr lang="bn-IN" sz="2800" dirty="0" smtClean="0">
                <a:latin typeface="NikoshBAN" pitchFamily="2" charset="0"/>
                <a:ea typeface="Times New Roman" pitchFamily="18" charset="0"/>
                <a:cs typeface="NikoshBAN" pitchFamily="2" charset="0"/>
              </a:rPr>
              <a:t>বঙ্গবন্ধু’ উপাধিতে ভূষিত করা হয়। </a:t>
            </a:r>
            <a:endParaRPr lang="en-US" sz="24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3">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7" name="TextBox 6"/>
          <p:cNvSpPr txBox="1"/>
          <p:nvPr/>
        </p:nvSpPr>
        <p:spPr>
          <a:xfrm>
            <a:off x="228600" y="228600"/>
            <a:ext cx="11734800" cy="637097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9" name="TextBox 8"/>
          <p:cNvSpPr txBox="1"/>
          <p:nvPr/>
        </p:nvSpPr>
        <p:spPr>
          <a:xfrm>
            <a:off x="3581400" y="381000"/>
            <a:ext cx="4891083" cy="52322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কাদের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মধ্যে</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গোলটেবিল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বৈঠক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অনুষ্ঠিত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হয়</a:t>
            </a:r>
            <a:endParaRPr lang="en-US" sz="2800" b="1" dirty="0">
              <a:effectLst>
                <a:outerShdw blurRad="38100" dist="38100" dir="2700000" algn="tl">
                  <a:srgbClr val="000000">
                    <a:alpha val="43137"/>
                  </a:srgbClr>
                </a:outerShdw>
              </a:effectLst>
            </a:endParaRPr>
          </a:p>
        </p:txBody>
      </p:sp>
      <p:pic>
        <p:nvPicPr>
          <p:cNvPr id="10" name="Content Placeholder 5" descr="Agartla Case8.jpg"/>
          <p:cNvPicPr>
            <a:picLocks noChangeAspect="1"/>
          </p:cNvPicPr>
          <p:nvPr/>
        </p:nvPicPr>
        <p:blipFill>
          <a:blip r:embed="rId2"/>
          <a:stretch>
            <a:fillRect/>
          </a:stretch>
        </p:blipFill>
        <p:spPr>
          <a:xfrm>
            <a:off x="762000" y="990600"/>
            <a:ext cx="3124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33400" y="3810000"/>
            <a:ext cx="3347391" cy="40011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জাতিরজনক</a:t>
            </a:r>
            <a:r>
              <a:rPr lang="en-US" sz="20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0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বঙ্গবন্ধু</a:t>
            </a:r>
            <a:r>
              <a:rPr lang="en-US" sz="20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0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শেখ</a:t>
            </a:r>
            <a:r>
              <a:rPr lang="en-US" sz="20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0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মুজিবুর</a:t>
            </a:r>
            <a:r>
              <a:rPr lang="en-US" sz="20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0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রহমান</a:t>
            </a:r>
            <a:endParaRPr lang="en-US" sz="2000" b="1" dirty="0" smtClean="0">
              <a:effectLst>
                <a:outerShdw blurRad="38100" dist="38100" dir="2700000" algn="tl">
                  <a:srgbClr val="000000">
                    <a:alpha val="43137"/>
                  </a:srgbClr>
                </a:outerShdw>
              </a:effectLst>
            </a:endParaRPr>
          </a:p>
        </p:txBody>
      </p:sp>
      <p:pic>
        <p:nvPicPr>
          <p:cNvPr id="12" name="Picture 2" descr="Image result for à¦à¦à§à§à¦¬ à¦à¦¾à¦¨"/>
          <p:cNvPicPr>
            <a:picLocks noChangeAspect="1" noChangeArrowheads="1"/>
          </p:cNvPicPr>
          <p:nvPr/>
        </p:nvPicPr>
        <p:blipFill>
          <a:blip r:embed="rId3" cstate="print"/>
          <a:srcRect/>
          <a:stretch>
            <a:fillRect/>
          </a:stretch>
        </p:blipFill>
        <p:spPr bwMode="auto">
          <a:xfrm>
            <a:off x="4724400" y="990600"/>
            <a:ext cx="2971800" cy="2650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4953000" y="3810000"/>
            <a:ext cx="2242922" cy="46166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প্রেসিডেন্ট</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খান</a:t>
            </a:r>
            <a:endParaRPr lang="en-US" sz="2400" b="1" dirty="0" smtClean="0">
              <a:effectLst>
                <a:outerShdw blurRad="38100" dist="38100" dir="2700000" algn="tl">
                  <a:srgbClr val="000000">
                    <a:alpha val="43137"/>
                  </a:srgbClr>
                </a:outerShdw>
              </a:effectLst>
            </a:endParaRPr>
          </a:p>
        </p:txBody>
      </p:sp>
      <p:pic>
        <p:nvPicPr>
          <p:cNvPr id="14" name="Picture 4" descr="Image result for à¦à¦­à¦°à§à¦¨à¦° à¦®à§à¦¨à¦¾à§à§à¦® à¦à¦¾à¦¨"/>
          <p:cNvPicPr>
            <a:picLocks noChangeAspect="1" noChangeArrowheads="1"/>
          </p:cNvPicPr>
          <p:nvPr/>
        </p:nvPicPr>
        <p:blipFill>
          <a:blip r:embed="rId4" cstate="print"/>
          <a:srcRect/>
          <a:stretch>
            <a:fillRect/>
          </a:stretch>
        </p:blipFill>
        <p:spPr bwMode="auto">
          <a:xfrm>
            <a:off x="8229600" y="990600"/>
            <a:ext cx="3048000" cy="2743200"/>
          </a:xfrm>
          <a:prstGeom prst="rect">
            <a:avLst/>
          </a:prstGeom>
          <a:solidFill>
            <a:schemeClr val="accent5">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8610600" y="3886200"/>
            <a:ext cx="2182008" cy="46166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গভর্নর</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মোনায়েম</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খান</a:t>
            </a:r>
            <a:endParaRPr lang="en-US" sz="2400" b="1" dirty="0" smtClean="0">
              <a:effectLst>
                <a:outerShdw blurRad="38100" dist="38100" dir="2700000" algn="tl">
                  <a:srgbClr val="000000">
                    <a:alpha val="43137"/>
                  </a:srgbClr>
                </a:outerShdw>
              </a:effectLst>
            </a:endParaRPr>
          </a:p>
        </p:txBody>
      </p:sp>
      <p:sp>
        <p:nvSpPr>
          <p:cNvPr id="16" name="TextBox 15"/>
          <p:cNvSpPr txBox="1"/>
          <p:nvPr/>
        </p:nvSpPr>
        <p:spPr>
          <a:xfrm>
            <a:off x="762000" y="4572000"/>
            <a:ext cx="10591800" cy="181588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২৬শে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ফেব্রুয়ারি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খানের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সাথে</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বঙ্গবন্ধু</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গোলটেবিল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বৈঠকে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৬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দফা</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ও ১১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দফার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প্রশ্নে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অটল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থাকেন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এদিকে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পশ্চিম</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পাকিস্তানেও</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আইয়ুববিরোধী</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আন্দোলন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ব্যাপক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আকার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ধারণ</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গোলটেবিল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বৈঠকের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আলোচনা</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বারবার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ব্যর্থ</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থাকে</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দেশে</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আইন-শৃঙ্খলা</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পরিস্থিতির</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অবনতি</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ঘটে</a:t>
            </a:r>
            <a:r>
              <a:rPr lang="en-US" sz="28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tx1">
              <a:lumMod val="65000"/>
              <a:lumOff val="3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304800"/>
            <a:ext cx="11734800" cy="6370975"/>
          </a:xfrm>
          <a:prstGeom prst="rect">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Rectangle 3"/>
          <p:cNvSpPr/>
          <p:nvPr/>
        </p:nvSpPr>
        <p:spPr>
          <a:xfrm>
            <a:off x="2590800" y="381000"/>
            <a:ext cx="5867400" cy="52322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dirty="0" err="1" smtClean="0">
                <a:latin typeface="NikoshBAN" pitchFamily="2" charset="0"/>
                <a:ea typeface="Verdana" pitchFamily="34" charset="0"/>
                <a:cs typeface="NikoshBAN" pitchFamily="2" charset="0"/>
              </a:rPr>
              <a:t>স্বৈরাচারী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প্রেসিডেন্ট</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আইয়ুব</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খানের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পতন</a:t>
            </a:r>
            <a:endParaRPr lang="en-US" sz="2800" b="1" dirty="0" smtClean="0">
              <a:latin typeface="NikoshBAN" pitchFamily="2" charset="0"/>
              <a:ea typeface="Verdana" pitchFamily="34" charset="0"/>
              <a:cs typeface="NikoshBAN" pitchFamily="2" charset="0"/>
            </a:endParaRPr>
          </a:p>
        </p:txBody>
      </p:sp>
      <p:sp>
        <p:nvSpPr>
          <p:cNvPr id="5" name="TextBox 4"/>
          <p:cNvSpPr txBox="1"/>
          <p:nvPr/>
        </p:nvSpPr>
        <p:spPr>
          <a:xfrm>
            <a:off x="533400" y="1219200"/>
            <a:ext cx="10668000" cy="1815882"/>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মার্চ</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মাসে</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সেনাবাহিনীর</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গুলিতে</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৯০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জন</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নিহত</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হয়</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অবশেষে</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১০ই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মার্চের</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বৈঠকে</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খান</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সংসদীয়</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পদ্ধতি</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প্রবর্তন</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ও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প্রাপ্তবয়স্কের</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ভোটাধিকারের</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ভিত্তিতে</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নির্বাচনের</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কথা</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ঘোষণা</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করেন</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২২শে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মার্চ</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খান</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পূর্ব</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পাকিস্তানের</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গভর্নর</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মোনায়েম</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খানকে</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অপসারণ</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করেন</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তাতেও</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গণআন্দোলন</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থামানো</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যায়নি</a:t>
            </a:r>
            <a:r>
              <a:rPr lang="en-US" sz="28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p>
        </p:txBody>
      </p:sp>
      <p:sp>
        <p:nvSpPr>
          <p:cNvPr id="7" name="TextBox 6"/>
          <p:cNvSpPr txBox="1"/>
          <p:nvPr/>
        </p:nvSpPr>
        <p:spPr>
          <a:xfrm>
            <a:off x="609600" y="3352800"/>
            <a:ext cx="10820400" cy="2308324"/>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১৯৬৯ সালের ২৫ মার্চ আইয়ুব খান সেনা প্রধান জেনারেল ইয়াহিয়া খানের নিকট ক্ষমতা হস্তান্তর করে পদত্যাগ করেন পাকিস্তানের রাজনৈতিক অংগনে আইয়ুব খানের এক দশকের শাসনকাল বিভিন্ন কারণে গুরুত্বপূর্ণ। যদিও এই লৌহ মানবের পরিণতি হয়েছিল খুব অপমানজনক। তাঁর এরুপ পরিণতির জন্য প্রধানত দায়ী ছিল পূর্ব পাকিস্তান সম্পর্কে বৈষম্য ও দমন নীতি এবং পশ্চিম পাকিস্তানে অনুসৃত ভুল নীতি। তাছাড়া ব্যক্তিগত অহমিকাবোধও তার ধ্বংস ডেকে এনেছিল। নতুন শাসক ইয়াহিয়া খান ক্ষমতা গ্রহণের ফলে জনমনে আশার সঞ্চার হলেও যেসব প্রতিশ্রুতি দিয়ে তিনি ক্ষমতায় আসেন শেষপর্যন্ত সেগুলো রক্ষা করেননি। আর তাই একই ভাবে তিনিও বাঙালি জাতি কতৃক প্রত্যাখ্যাত হন।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bg1">
              <a:lumMod val="7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228600"/>
            <a:ext cx="11658600" cy="63709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extBox 3"/>
          <p:cNvSpPr txBox="1"/>
          <p:nvPr/>
        </p:nvSpPr>
        <p:spPr>
          <a:xfrm>
            <a:off x="4724400" y="381000"/>
            <a:ext cx="2978701" cy="584775"/>
          </a:xfrm>
          <a:prstGeom prst="rect">
            <a:avLst/>
          </a:prstGeo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নিচের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ছবিটি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লক্ষ্য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endParaRPr lang="en-US" sz="3200" dirty="0">
              <a:latin typeface="NikoshBAN" pitchFamily="2" charset="0"/>
              <a:cs typeface="NikoshBAN" pitchFamily="2" charset="0"/>
            </a:endParaRPr>
          </a:p>
        </p:txBody>
      </p:sp>
      <p:pic>
        <p:nvPicPr>
          <p:cNvPr id="5" name="Picture 4" descr="Image result for à¦à§à¦¨à¦¾à¦°à§à¦² à¦à§à¦¾à¦¹à¦¿à§à¦¾ à¦à¦¾à¦¨"/>
          <p:cNvPicPr>
            <a:picLocks noChangeAspect="1" noChangeArrowheads="1"/>
          </p:cNvPicPr>
          <p:nvPr/>
        </p:nvPicPr>
        <p:blipFill>
          <a:blip r:embed="rId2"/>
          <a:stretch>
            <a:fillRect/>
          </a:stretch>
        </p:blipFill>
        <p:spPr bwMode="auto">
          <a:xfrm>
            <a:off x="4267200" y="1066800"/>
            <a:ext cx="37338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029200" y="3657600"/>
            <a:ext cx="2057400" cy="523220"/>
          </a:xfrm>
          <a:prstGeom prst="rect">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err="1" smtClean="0">
                <a:latin typeface="NikoshBAN" pitchFamily="2" charset="0"/>
                <a:ea typeface="Verdana" pitchFamily="34" charset="0"/>
                <a:cs typeface="NikoshBAN" pitchFamily="2" charset="0"/>
              </a:rPr>
              <a:t>ইয়াহিয়া</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খান</a:t>
            </a:r>
            <a:endParaRPr lang="en-US" sz="2800" b="1" dirty="0" smtClean="0">
              <a:latin typeface="NikoshBAN" pitchFamily="2" charset="0"/>
              <a:cs typeface="NikoshBAN" pitchFamily="2" charset="0"/>
            </a:endParaRPr>
          </a:p>
        </p:txBody>
      </p:sp>
      <p:sp>
        <p:nvSpPr>
          <p:cNvPr id="7" name="TextBox 6"/>
          <p:cNvSpPr txBox="1"/>
          <p:nvPr/>
        </p:nvSpPr>
        <p:spPr>
          <a:xfrm>
            <a:off x="685800" y="4267200"/>
            <a:ext cx="10668000" cy="830997"/>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২৫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শে</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মার্চ</a:t>
            </a:r>
            <a:r>
              <a:rPr lang="bn-IN"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১৯৬৯</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খান</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সেনাপ্রধান</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জেনারেল</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ইয়াহিয়া</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খানের</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নিকট</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ক্ষমতা</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হস্তান্তর</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করেন</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এভাবে</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পূর্ব</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পাকিস্তানে</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আইয়ুব</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বিরোধী</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গণঅভ্যুত্থান</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সফলতা</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অর্জন</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করে</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a:t>
            </a:r>
            <a:r>
              <a:rPr lang="bn-IN"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endPar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endParaRPr>
          </a:p>
        </p:txBody>
      </p:sp>
      <p:sp>
        <p:nvSpPr>
          <p:cNvPr id="8" name="Rectangle 1"/>
          <p:cNvSpPr>
            <a:spLocks noChangeArrowheads="1"/>
          </p:cNvSpPr>
          <p:nvPr/>
        </p:nvSpPr>
        <p:spPr bwMode="auto">
          <a:xfrm>
            <a:off x="609600" y="5181600"/>
            <a:ext cx="10744200" cy="1200329"/>
          </a:xfrm>
          <a:prstGeom prst="rect">
            <a:avLst/>
          </a:prstGeom>
          <a:solidFill>
            <a:schemeClr val="accent5">
              <a:lumMod val="60000"/>
              <a:lumOff val="4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আজ ভাবতে ভালো লাগে</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জাতীয় মুক্তিসংগ্রামের যে রক্তঝরা পথ ধরে আজকের এই স্বাধীন ও সার্বভৌম গণপ্রজা</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তন্ত্রী বাংলাদেশ</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সে-সব কিছু অর্জনের ড্রেস রিহার্সাল ছিল </a:t>
            </a:r>
            <a:r>
              <a:rPr kumimoji="0" lang="en-US" sz="2400" b="0" i="0" u="none" strike="noStrike" cap="none" normalizeH="0" baseline="0" dirty="0" smtClean="0">
                <a:ln>
                  <a:noFill/>
                </a:ln>
                <a:solidFill>
                  <a:schemeClr val="tx1"/>
                </a:solidFill>
                <a:effectLst/>
                <a:latin typeface="Calibri"/>
                <a:ea typeface="Times New Roman" pitchFamily="18" charset="0"/>
                <a:cs typeface="NikoshBAN" pitchFamily="2" charset="0"/>
              </a:rPr>
              <a:t>’</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৬৯-এর মহান গণঅভ্যুত্থান- যা ইতিহাসের পাতায় স্বর্ণাক্ষরে লেখা আছে এবং থাকবে চিরদিন। </a:t>
            </a:r>
            <a:endParaRPr kumimoji="0" lang="bn-IN"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0" fill="hold"/>
                                        <p:tgtEl>
                                          <p:spTgt spid="8"/>
                                        </p:tgtEl>
                                        <p:attrNameLst>
                                          <p:attrName>ppt_w</p:attrName>
                                        </p:attrNameLst>
                                      </p:cBhvr>
                                      <p:tavLst>
                                        <p:tav tm="0" fmla="#ppt_w*sin(2.5*pi*$)">
                                          <p:val>
                                            <p:fltVal val="0"/>
                                          </p:val>
                                        </p:tav>
                                        <p:tav tm="100000">
                                          <p:val>
                                            <p:fltVal val="1"/>
                                          </p:val>
                                        </p:tav>
                                      </p:tavLst>
                                    </p:anim>
                                    <p:anim calcmode="lin" valueType="num">
                                      <p:cBhvr>
                                        <p:cTn id="28"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3">
              <a:lumMod val="7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304800"/>
            <a:ext cx="11658600" cy="6370975"/>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sp>
        <p:nvSpPr>
          <p:cNvPr id="4" name="Oval 3"/>
          <p:cNvSpPr/>
          <p:nvPr/>
        </p:nvSpPr>
        <p:spPr>
          <a:xfrm>
            <a:off x="4419600" y="381000"/>
            <a:ext cx="3505200" cy="1295400"/>
          </a:xfrm>
          <a:prstGeom prst="ellipse">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পরিচিতি</a:t>
            </a:r>
            <a:r>
              <a:rPr lang="en-US" sz="48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 </a:t>
            </a:r>
          </a:p>
        </p:txBody>
      </p:sp>
      <p:pic>
        <p:nvPicPr>
          <p:cNvPr id="5" name="Picture 4" descr="Snapshot_20170603_2.JPG"/>
          <p:cNvPicPr>
            <a:picLocks noChangeAspect="1"/>
          </p:cNvPicPr>
          <p:nvPr/>
        </p:nvPicPr>
        <p:blipFill>
          <a:blip r:embed="rId3"/>
          <a:stretch>
            <a:fillRect/>
          </a:stretch>
        </p:blipFill>
        <p:spPr>
          <a:xfrm>
            <a:off x="457200" y="381000"/>
            <a:ext cx="3657600" cy="304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Content Placeholder 4"/>
          <p:cNvSpPr txBox="1">
            <a:spLocks/>
          </p:cNvSpPr>
          <p:nvPr/>
        </p:nvSpPr>
        <p:spPr>
          <a:xfrm>
            <a:off x="304800" y="3581400"/>
            <a:ext cx="4495800" cy="297180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SG" sz="2800" b="1"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জাহিদুল ইসলাম</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endPar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সহকারী অধ্যাপক</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ইতিহাস বিভাগ,</a:t>
            </a: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পল্লবী ডিগ্রী</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8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কলেজ</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প্লট#১/১, রোড#৫,</a:t>
            </a:r>
            <a:r>
              <a:rPr kumimoji="0" lang="bn-IN" sz="2800" b="0" i="0" u="none" strike="noStrike" kern="1200" cap="none" spc="0" normalizeH="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সেকশন#৮,দুয়ারিপাড়া,রুপনগর, </a:t>
            </a:r>
            <a:endPar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ঢাকা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-১২১৬</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a:t>
            </a: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8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মোবাইল</a:t>
            </a:r>
            <a:r>
              <a:rPr lang="bn-IN" sz="2800" dirty="0" smtClean="0">
                <a:latin typeface="NikoshBAN" panose="02000000000000000000" pitchFamily="2" charset="0"/>
                <a:cs typeface="NikoshBAN" panose="02000000000000000000" pitchFamily="2" charset="0"/>
              </a:rPr>
              <a:t>-</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০১৫৫২৪৬০৬৯৫. </a:t>
            </a:r>
            <a:endPar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jahid01081971@gmai.com</a:t>
            </a:r>
            <a:endParaRPr kumimoji="0" lang="en-US" sz="28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pic>
        <p:nvPicPr>
          <p:cNvPr id="7" name="Picture 6" descr="No photo description available."/>
          <p:cNvPicPr>
            <a:picLocks noChangeAspect="1" noChangeArrowheads="1"/>
          </p:cNvPicPr>
          <p:nvPr/>
        </p:nvPicPr>
        <p:blipFill>
          <a:blip r:embed="rId4"/>
          <a:srcRect/>
          <a:stretch>
            <a:fillRect/>
          </a:stretch>
        </p:blipFill>
        <p:spPr bwMode="auto">
          <a:xfrm>
            <a:off x="8305800" y="457200"/>
            <a:ext cx="3200400" cy="2754789"/>
          </a:xfrm>
          <a:prstGeom prst="rect">
            <a:avLst/>
          </a:prstGeom>
          <a:solidFill>
            <a:schemeClr val="accent6">
              <a:lumMod val="60000"/>
              <a:lumOff val="4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3"/>
          <p:cNvSpPr txBox="1"/>
          <p:nvPr/>
        </p:nvSpPr>
        <p:spPr>
          <a:xfrm>
            <a:off x="7162800" y="3581400"/>
            <a:ext cx="4191000" cy="2831544"/>
          </a:xfrm>
          <a:prstGeom prst="rect">
            <a:avLst/>
          </a:prstGeom>
          <a:solidFill>
            <a:srgbClr val="00B0F0"/>
          </a:solid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NikoshBAN" pitchFamily="2" charset="0"/>
                <a:cs typeface="NikoshBAN" pitchFamily="2" charset="0"/>
              </a:rPr>
              <a:t> </a:t>
            </a:r>
            <a:r>
              <a:rPr lang="en-SG" sz="20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en-SG" sz="2000" dirty="0" err="1" smtClean="0">
                <a:solidFill>
                  <a:schemeClr val="accent2">
                    <a:lumMod val="75000"/>
                  </a:schemeClr>
                </a:solidFill>
                <a:latin typeface="NikoshBAN" panose="02000000000000000000" pitchFamily="2" charset="0"/>
                <a:cs typeface="NikoshBAN" panose="02000000000000000000" pitchFamily="2" charset="0"/>
              </a:rPr>
              <a:t>বি</a:t>
            </a:r>
            <a:r>
              <a:rPr lang="as-IN" sz="2000" dirty="0" smtClean="0">
                <a:solidFill>
                  <a:schemeClr val="accent2">
                    <a:lumMod val="75000"/>
                  </a:schemeClr>
                </a:solidFill>
                <a:latin typeface="NikoshBAN" panose="02000000000000000000" pitchFamily="2" charset="0"/>
                <a:cs typeface="NikoshBAN" panose="02000000000000000000" pitchFamily="2" charset="0"/>
              </a:rPr>
              <a:t>ষ</a:t>
            </a:r>
            <a:r>
              <a:rPr lang="en-SG" sz="2000" dirty="0" smtClean="0">
                <a:solidFill>
                  <a:schemeClr val="accent2">
                    <a:lumMod val="75000"/>
                  </a:schemeClr>
                </a:solidFill>
                <a:latin typeface="NikoshBAN" panose="02000000000000000000" pitchFamily="2" charset="0"/>
                <a:cs typeface="NikoshBAN" panose="02000000000000000000" pitchFamily="2" charset="0"/>
              </a:rPr>
              <a:t>য়-</a:t>
            </a:r>
          </a:p>
          <a:p>
            <a:endParaRPr lang="bn-IN" sz="2000" dirty="0" smtClean="0">
              <a:solidFill>
                <a:schemeClr val="accent2">
                  <a:lumMod val="75000"/>
                </a:schemeClr>
              </a:solidFill>
              <a:latin typeface="NikoshBAN" panose="02000000000000000000" pitchFamily="2" charset="0"/>
              <a:cs typeface="NikoshBAN" panose="02000000000000000000" pitchFamily="2" charset="0"/>
            </a:endParaRPr>
          </a:p>
          <a:p>
            <a:r>
              <a:rPr lang="en-SG" sz="20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en-SG" sz="20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bn-IN" sz="20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bn-IN" sz="2000" dirty="0" smtClean="0">
                <a:solidFill>
                  <a:schemeClr val="accent2">
                    <a:lumMod val="75000"/>
                  </a:schemeClr>
                </a:solidFill>
                <a:latin typeface="NikoshBAN" panose="02000000000000000000" pitchFamily="2" charset="0"/>
                <a:cs typeface="NikoshBAN" panose="02000000000000000000" pitchFamily="2" charset="0"/>
              </a:rPr>
              <a:t>পত্র-প্রথম,  </a:t>
            </a:r>
          </a:p>
          <a:p>
            <a:r>
              <a:rPr lang="bn-IN" sz="2000" dirty="0" smtClean="0">
                <a:solidFill>
                  <a:schemeClr val="accent2">
                    <a:lumMod val="75000"/>
                  </a:schemeClr>
                </a:solidFill>
                <a:latin typeface="NikoshBAN" panose="02000000000000000000" pitchFamily="2" charset="0"/>
                <a:cs typeface="NikoshBAN" panose="02000000000000000000" pitchFamily="2" charset="0"/>
              </a:rPr>
              <a:t> বিষয়</a:t>
            </a:r>
            <a:r>
              <a:rPr lang="bn-IN" sz="2000" b="1" dirty="0" smtClean="0">
                <a:solidFill>
                  <a:schemeClr val="accent2">
                    <a:lumMod val="75000"/>
                  </a:schemeClr>
                </a:solidFill>
                <a:latin typeface="NikoshBAN" panose="02000000000000000000" pitchFamily="2" charset="0"/>
                <a:cs typeface="NikoshBAN" panose="02000000000000000000" pitchFamily="2" charset="0"/>
              </a:rPr>
              <a:t>-</a:t>
            </a:r>
            <a:r>
              <a:rPr lang="en-SG" sz="20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000" dirty="0" smtClean="0">
                <a:solidFill>
                  <a:schemeClr val="accent2">
                    <a:lumMod val="75000"/>
                  </a:schemeClr>
                </a:solidFill>
                <a:latin typeface="NikoshBAN" panose="02000000000000000000" pitchFamily="2" charset="0"/>
                <a:cs typeface="NikoshBAN" panose="02000000000000000000" pitchFamily="2" charset="0"/>
              </a:rPr>
              <a:t>স</a:t>
            </a:r>
            <a:r>
              <a:rPr lang="bn-IN" sz="2000" b="1" dirty="0" smtClean="0">
                <a:solidFill>
                  <a:schemeClr val="accent2">
                    <a:lumMod val="75000"/>
                  </a:schemeClr>
                </a:solidFill>
                <a:latin typeface="NikoshBAN" panose="02000000000000000000" pitchFamily="2" charset="0"/>
                <a:cs typeface="NikoshBAN" panose="02000000000000000000" pitchFamily="2" charset="0"/>
              </a:rPr>
              <a:t>, </a:t>
            </a:r>
            <a:r>
              <a:rPr lang="en-SG" sz="2000" dirty="0" smtClean="0">
                <a:solidFill>
                  <a:schemeClr val="accent2">
                    <a:lumMod val="75000"/>
                  </a:schemeClr>
                </a:solidFill>
                <a:latin typeface="NikoshBAN" panose="02000000000000000000" pitchFamily="2" charset="0"/>
                <a:cs typeface="NikoshBAN" panose="02000000000000000000" pitchFamily="2" charset="0"/>
              </a:rPr>
              <a:t>অ</a:t>
            </a:r>
            <a:r>
              <a:rPr lang="as-IN" sz="2000" dirty="0" smtClean="0">
                <a:solidFill>
                  <a:schemeClr val="accent2">
                    <a:lumMod val="75000"/>
                  </a:schemeClr>
                </a:solidFill>
                <a:latin typeface="NikoshBAN" panose="02000000000000000000" pitchFamily="2" charset="0"/>
                <a:cs typeface="NikoshBAN" panose="02000000000000000000" pitchFamily="2" charset="0"/>
              </a:rPr>
              <a:t>ধ</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as-IN" sz="2000" dirty="0" smtClean="0">
                <a:solidFill>
                  <a:schemeClr val="accent2">
                    <a:lumMod val="75000"/>
                  </a:schemeClr>
                </a:solidFill>
                <a:latin typeface="NikoshBAN" panose="02000000000000000000" pitchFamily="2" charset="0"/>
                <a:cs typeface="NikoshBAN" panose="02000000000000000000" pitchFamily="2" charset="0"/>
              </a:rPr>
              <a:t>য</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as-IN" sz="2000" dirty="0" smtClean="0">
                <a:solidFill>
                  <a:schemeClr val="accent2">
                    <a:lumMod val="75000"/>
                  </a:schemeClr>
                </a:solidFill>
                <a:latin typeface="NikoshBAN" panose="02000000000000000000" pitchFamily="2" charset="0"/>
                <a:cs typeface="NikoshBAN" panose="02000000000000000000" pitchFamily="2" charset="0"/>
              </a:rPr>
              <a:t>য়</a:t>
            </a:r>
            <a:r>
              <a:rPr lang="bn-IN" sz="2000" dirty="0" smtClean="0">
                <a:solidFill>
                  <a:schemeClr val="accent2">
                    <a:lumMod val="75000"/>
                  </a:schemeClr>
                </a:solidFill>
                <a:latin typeface="NikoshBAN" panose="02000000000000000000" pitchFamily="2" charset="0"/>
                <a:cs typeface="NikoshBAN" panose="02000000000000000000" pitchFamily="2" charset="0"/>
              </a:rPr>
              <a:t>-পঞ্চম</a:t>
            </a:r>
            <a:r>
              <a:rPr lang="en-SG" sz="2000" dirty="0" smtClean="0">
                <a:solidFill>
                  <a:schemeClr val="accent2">
                    <a:lumMod val="75000"/>
                  </a:schemeClr>
                </a:solidFill>
                <a:latin typeface="NikoshBAN" panose="02000000000000000000" pitchFamily="2" charset="0"/>
                <a:cs typeface="NikoshBAN" panose="02000000000000000000" pitchFamily="2" charset="0"/>
              </a:rPr>
              <a:t>,</a:t>
            </a:r>
          </a:p>
          <a:p>
            <a:r>
              <a:rPr lang="bn-IN" sz="20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000" dirty="0" smtClean="0">
                <a:solidFill>
                  <a:schemeClr val="accent2">
                    <a:lumMod val="75000"/>
                  </a:schemeClr>
                </a:solidFill>
                <a:latin typeface="NikoshBAN" panose="02000000000000000000" pitchFamily="2" charset="0"/>
                <a:cs typeface="NikoshBAN" panose="02000000000000000000" pitchFamily="2" charset="0"/>
              </a:rPr>
              <a:t>পূর্ববাংলার স্বায়ত্তশাসন ও স্বাধিকার আন্দোলন,</a:t>
            </a:r>
          </a:p>
          <a:p>
            <a:r>
              <a:rPr lang="bn-IN" dirty="0" smtClean="0">
                <a:solidFill>
                  <a:schemeClr val="accent2">
                    <a:lumMod val="75000"/>
                  </a:schemeClr>
                </a:solidFill>
                <a:latin typeface="NikoshBAN" panose="02000000000000000000" pitchFamily="2" charset="0"/>
                <a:cs typeface="NikoshBAN" panose="02000000000000000000" pitchFamily="2" charset="0"/>
              </a:rPr>
              <a:t>টপিক-পাকিস্তান আমলে বাংলাদেশের প্রতি বৈষম্যনীতি,   </a:t>
            </a:r>
          </a:p>
          <a:p>
            <a:r>
              <a:rPr lang="bn-IN" sz="2000" dirty="0" smtClean="0">
                <a:solidFill>
                  <a:schemeClr val="accent2">
                    <a:lumMod val="75000"/>
                  </a:schemeClr>
                </a:solidFill>
                <a:latin typeface="NikoshBAN" panose="02000000000000000000" pitchFamily="2" charset="0"/>
                <a:cs typeface="NikoshBAN" panose="02000000000000000000" pitchFamily="2" charset="0"/>
              </a:rPr>
              <a:t>কোড-৩০৪, শনিবার,সময়- ১০টা।</a:t>
            </a:r>
            <a:endParaRPr lang="en-US" sz="2000" dirty="0" smtClean="0">
              <a:solidFill>
                <a:schemeClr val="accent2">
                  <a:lumMod val="75000"/>
                </a:schemeClr>
              </a:solidFill>
              <a:latin typeface="NikoshBAN" panose="02000000000000000000" pitchFamily="2" charset="0"/>
              <a:cs typeface="NikoshBAN" panose="02000000000000000000" pitchFamily="2" charset="0"/>
            </a:endParaRPr>
          </a:p>
          <a:p>
            <a:r>
              <a:rPr lang="bn-IN" sz="2000" dirty="0" smtClean="0">
                <a:solidFill>
                  <a:schemeClr val="accent2">
                    <a:lumMod val="75000"/>
                  </a:schemeClr>
                </a:solidFill>
                <a:latin typeface="NikoshBAN" panose="02000000000000000000" pitchFamily="2" charset="0"/>
                <a:cs typeface="NikoshBAN"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lide(fromBottom)">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2">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7" name="TextBox 6"/>
          <p:cNvSpPr txBox="1"/>
          <p:nvPr/>
        </p:nvSpPr>
        <p:spPr>
          <a:xfrm>
            <a:off x="228600" y="304800"/>
            <a:ext cx="11658600" cy="6370975"/>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9" name="TextBox 8"/>
          <p:cNvSpPr txBox="1"/>
          <p:nvPr/>
        </p:nvSpPr>
        <p:spPr>
          <a:xfrm>
            <a:off x="4800600" y="457200"/>
            <a:ext cx="2514600" cy="70788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একক</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কাজ</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3" descr="C:\Users\need\Pictures\টেবিলে একা বসে পড়ার ছবি2.jpg"/>
          <p:cNvPicPr>
            <a:picLocks noChangeAspect="1" noChangeArrowheads="1"/>
          </p:cNvPicPr>
          <p:nvPr/>
        </p:nvPicPr>
        <p:blipFill>
          <a:blip r:embed="rId2"/>
          <a:srcRect/>
          <a:stretch>
            <a:fillRect/>
          </a:stretch>
        </p:blipFill>
        <p:spPr bwMode="auto">
          <a:xfrm>
            <a:off x="2590800" y="1371600"/>
            <a:ext cx="7467600"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TextBox 10"/>
          <p:cNvSpPr txBox="1"/>
          <p:nvPr/>
        </p:nvSpPr>
        <p:spPr>
          <a:xfrm>
            <a:off x="2743200" y="5562600"/>
            <a:ext cx="6633547" cy="58477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dirty="0" smtClean="0">
                <a:effectLst>
                  <a:outerShdw blurRad="38100" dist="38100" dir="2700000" algn="tl">
                    <a:srgbClr val="000000">
                      <a:alpha val="43137"/>
                    </a:srgbClr>
                  </a:outerShdw>
                </a:effectLst>
                <a:latin typeface="NikoshBAN" pitchFamily="2" charset="0"/>
                <a:cs typeface="NikoshBAN" pitchFamily="2" charset="0"/>
              </a:rPr>
              <a:t>১৯৬৯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সালের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গণঅভ্যুত্থানে</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প্রথম</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শহিদের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নাম</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লিখ</a:t>
            </a:r>
            <a:r>
              <a:rPr lang="en-US" sz="32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0" fill="hold"/>
                                        <p:tgtEl>
                                          <p:spTgt spid="10"/>
                                        </p:tgtEl>
                                        <p:attrNameLst>
                                          <p:attrName>ppt_w</p:attrName>
                                        </p:attrNameLst>
                                      </p:cBhvr>
                                      <p:tavLst>
                                        <p:tav tm="0" fmla="#ppt_w*sin(2.5*pi*$)">
                                          <p:val>
                                            <p:fltVal val="0"/>
                                          </p:val>
                                        </p:tav>
                                        <p:tav tm="100000">
                                          <p:val>
                                            <p:fltVal val="1"/>
                                          </p:val>
                                        </p:tav>
                                      </p:tavLst>
                                    </p:anim>
                                    <p:anim calcmode="lin" valueType="num">
                                      <p:cBhvr>
                                        <p:cTn id="14"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0" fill="hold"/>
                                        <p:tgtEl>
                                          <p:spTgt spid="11"/>
                                        </p:tgtEl>
                                        <p:attrNameLst>
                                          <p:attrName>ppt_w</p:attrName>
                                        </p:attrNameLst>
                                      </p:cBhvr>
                                      <p:tavLst>
                                        <p:tav tm="0" fmla="#ppt_w*sin(2.5*pi*$)">
                                          <p:val>
                                            <p:fltVal val="0"/>
                                          </p:val>
                                        </p:tav>
                                        <p:tav tm="100000">
                                          <p:val>
                                            <p:fltVal val="1"/>
                                          </p:val>
                                        </p:tav>
                                      </p:tavLst>
                                    </p:anim>
                                    <p:anim calcmode="lin" valueType="num">
                                      <p:cBhvr>
                                        <p:cTn id="20" dur="5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5">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228600"/>
            <a:ext cx="11658600" cy="6370975"/>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extBox 3"/>
          <p:cNvSpPr txBox="1"/>
          <p:nvPr/>
        </p:nvSpPr>
        <p:spPr>
          <a:xfrm>
            <a:off x="4648200" y="533400"/>
            <a:ext cx="3200400" cy="707886"/>
          </a:xfrm>
          <a:prstGeom prst="rect">
            <a:avLst/>
          </a:prstGeom>
          <a:solidFill>
            <a:schemeClr val="tx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জোড়ায়</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কাজ</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2" descr="C:\Users\need\Pictures\Stu1.jpg"/>
          <p:cNvPicPr>
            <a:picLocks noChangeAspect="1" noChangeArrowheads="1"/>
          </p:cNvPicPr>
          <p:nvPr/>
        </p:nvPicPr>
        <p:blipFill>
          <a:blip r:embed="rId2"/>
          <a:srcRect l="17455" r="50545" b="12568"/>
          <a:stretch>
            <a:fillRect/>
          </a:stretch>
        </p:blipFill>
        <p:spPr bwMode="auto">
          <a:xfrm>
            <a:off x="2133600" y="1371600"/>
            <a:ext cx="7772400" cy="3661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286000" y="5334000"/>
            <a:ext cx="7924800" cy="584775"/>
          </a:xfrm>
          <a:prstGeom prst="rect">
            <a:avLst/>
          </a:prstGeom>
          <a:solidFill>
            <a:schemeClr val="tx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১৯৬৯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এর</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গণঅভ্যুত্থান</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বলতে</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বোঝায়</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ব্যাখ্যা</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কর</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4">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5" name="TextBox 14"/>
          <p:cNvSpPr txBox="1"/>
          <p:nvPr/>
        </p:nvSpPr>
        <p:spPr>
          <a:xfrm>
            <a:off x="228600" y="228600"/>
            <a:ext cx="11658600" cy="6370975"/>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16" name="TextBox 15"/>
          <p:cNvSpPr txBox="1"/>
          <p:nvPr/>
        </p:nvSpPr>
        <p:spPr>
          <a:xfrm>
            <a:off x="4495800" y="533400"/>
            <a:ext cx="3276600" cy="70788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দলগত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কাজ</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17" name="Picture 2" descr="C:\Users\need\Pictures\Stu1.jpg"/>
          <p:cNvPicPr>
            <a:picLocks noChangeAspect="1" noChangeArrowheads="1"/>
          </p:cNvPicPr>
          <p:nvPr/>
        </p:nvPicPr>
        <p:blipFill>
          <a:blip r:embed="rId2"/>
          <a:srcRect/>
          <a:stretch>
            <a:fillRect/>
          </a:stretch>
        </p:blipFill>
        <p:spPr bwMode="auto">
          <a:xfrm>
            <a:off x="2438400" y="1524000"/>
            <a:ext cx="72390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2819400" y="5181600"/>
            <a:ext cx="6324600" cy="584775"/>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en-US" sz="3200" b="1" dirty="0" smtClean="0">
                <a:effectLst>
                  <a:outerShdw blurRad="38100" dist="38100" dir="2700000" algn="tl">
                    <a:srgbClr val="000000">
                      <a:alpha val="43137"/>
                    </a:srgbClr>
                  </a:outerShdw>
                </a:effectLst>
                <a:latin typeface="NikoshBAN" pitchFamily="2" charset="0"/>
                <a:cs typeface="NikoshBAN" pitchFamily="2" charset="0"/>
              </a:rPr>
              <a:t>১৯৬৯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সালের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গণঅভ্যুত্থানের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পটভূমি</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লিখ</a:t>
            </a:r>
            <a:r>
              <a:rPr lang="en-US" sz="3200" b="1" dirty="0" smtClean="0">
                <a:effectLst>
                  <a:outerShdw blurRad="38100" dist="38100" dir="2700000" algn="tl">
                    <a:srgbClr val="000000">
                      <a:alpha val="43137"/>
                    </a:srgbClr>
                  </a:outerShdw>
                </a:effectLst>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5">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7" name="TextBox 6"/>
          <p:cNvSpPr txBox="1"/>
          <p:nvPr/>
        </p:nvSpPr>
        <p:spPr>
          <a:xfrm>
            <a:off x="228600" y="304800"/>
            <a:ext cx="11734800" cy="6370975"/>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9" name="TextBox 8"/>
          <p:cNvSpPr txBox="1"/>
          <p:nvPr/>
        </p:nvSpPr>
        <p:spPr>
          <a:xfrm>
            <a:off x="5105400" y="381000"/>
            <a:ext cx="2590800" cy="58477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মূল্যায়ন</a:t>
            </a: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1143000" y="1219200"/>
            <a:ext cx="9829800" cy="526297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dirty="0" smtClean="0">
                <a:latin typeface="NikoshBAN" pitchFamily="2" charset="0"/>
                <a:ea typeface="Verdana" pitchFamily="34" charset="0"/>
                <a:cs typeface="NikoshBAN" pitchFamily="2" charset="0"/>
              </a:rPr>
              <a:t>১. </a:t>
            </a:r>
            <a:r>
              <a:rPr lang="en-US" sz="2800" dirty="0" err="1" smtClean="0">
                <a:latin typeface="NikoshBAN" pitchFamily="2" charset="0"/>
                <a:ea typeface="Verdana" pitchFamily="34" charset="0"/>
                <a:cs typeface="NikoshBAN" pitchFamily="2" charset="0"/>
              </a:rPr>
              <a:t>কত</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সালে</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গণঅভ্যুত্থান</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হয়</a:t>
            </a:r>
            <a:r>
              <a:rPr lang="en-US" sz="2800" dirty="0" smtClean="0">
                <a:latin typeface="NikoshBAN" pitchFamily="2" charset="0"/>
                <a:ea typeface="Verdana" pitchFamily="34" charset="0"/>
                <a:cs typeface="NikoshBAN" pitchFamily="2" charset="0"/>
              </a:rPr>
              <a:t>?</a:t>
            </a:r>
          </a:p>
          <a:p>
            <a:pPr algn="just"/>
            <a:r>
              <a:rPr lang="en-US" sz="2800" dirty="0" smtClean="0">
                <a:latin typeface="NikoshBAN" pitchFamily="2" charset="0"/>
                <a:ea typeface="Verdana" pitchFamily="34" charset="0"/>
                <a:cs typeface="NikoshBAN" pitchFamily="2" charset="0"/>
              </a:rPr>
              <a:t> </a:t>
            </a:r>
            <a:r>
              <a:rPr lang="en-US" sz="2800" dirty="0" err="1" smtClean="0">
                <a:solidFill>
                  <a:srgbClr val="00B050"/>
                </a:solidFill>
                <a:latin typeface="NikoshBAN" pitchFamily="2" charset="0"/>
                <a:ea typeface="Verdana" pitchFamily="34" charset="0"/>
                <a:cs typeface="NikoshBAN" pitchFamily="2" charset="0"/>
              </a:rPr>
              <a:t>উত্তরঃ</a:t>
            </a:r>
            <a:r>
              <a:rPr lang="en-US" sz="2800" dirty="0" smtClean="0">
                <a:solidFill>
                  <a:srgbClr val="00B050"/>
                </a:solidFill>
                <a:latin typeface="NikoshBAN" pitchFamily="2" charset="0"/>
                <a:ea typeface="Verdana" pitchFamily="34" charset="0"/>
                <a:cs typeface="NikoshBAN" pitchFamily="2" charset="0"/>
              </a:rPr>
              <a:t> ১৯৬৯ </a:t>
            </a:r>
            <a:r>
              <a:rPr lang="en-US" sz="2800" dirty="0" err="1" smtClean="0">
                <a:solidFill>
                  <a:srgbClr val="00B050"/>
                </a:solidFill>
                <a:latin typeface="NikoshBAN" pitchFamily="2" charset="0"/>
                <a:ea typeface="Verdana" pitchFamily="34" charset="0"/>
                <a:cs typeface="NikoshBAN" pitchFamily="2" charset="0"/>
              </a:rPr>
              <a:t>সালে</a:t>
            </a:r>
            <a:r>
              <a:rPr lang="en-US" sz="2800" dirty="0" smtClean="0">
                <a:solidFill>
                  <a:srgbClr val="00B050"/>
                </a:solidFill>
                <a:latin typeface="NikoshBAN" pitchFamily="2" charset="0"/>
                <a:ea typeface="Verdana" pitchFamily="34" charset="0"/>
                <a:cs typeface="NikoshBAN" pitchFamily="2" charset="0"/>
              </a:rPr>
              <a:t>।</a:t>
            </a:r>
          </a:p>
          <a:p>
            <a:pPr algn="just"/>
            <a:r>
              <a:rPr lang="en-US" sz="2800" dirty="0" smtClean="0">
                <a:latin typeface="NikoshBAN" pitchFamily="2" charset="0"/>
                <a:ea typeface="Verdana" pitchFamily="34" charset="0"/>
                <a:cs typeface="NikoshBAN" pitchFamily="2" charset="0"/>
              </a:rPr>
              <a:t>২. </a:t>
            </a:r>
            <a:r>
              <a:rPr lang="en-US" sz="2800" dirty="0" err="1" smtClean="0">
                <a:latin typeface="NikoshBAN" pitchFamily="2" charset="0"/>
                <a:ea typeface="Verdana" pitchFamily="34" charset="0"/>
                <a:cs typeface="NikoshBAN" pitchFamily="2" charset="0"/>
              </a:rPr>
              <a:t>কত</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তারিখে</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প্রেসিডেন্ট</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আইয়ুব</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খান</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পদত্যাগ</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করেন</a:t>
            </a:r>
            <a:r>
              <a:rPr lang="en-US" sz="2800" dirty="0" smtClean="0">
                <a:latin typeface="NikoshBAN" pitchFamily="2" charset="0"/>
                <a:ea typeface="Verdana" pitchFamily="34" charset="0"/>
                <a:cs typeface="NikoshBAN" pitchFamily="2" charset="0"/>
              </a:rPr>
              <a:t>?</a:t>
            </a:r>
          </a:p>
          <a:p>
            <a:pPr algn="just"/>
            <a:r>
              <a:rPr lang="en-US" sz="2800" dirty="0" smtClean="0">
                <a:latin typeface="NikoshBAN" pitchFamily="2" charset="0"/>
                <a:ea typeface="Verdana" pitchFamily="34" charset="0"/>
                <a:cs typeface="NikoshBAN" pitchFamily="2" charset="0"/>
              </a:rPr>
              <a:t> </a:t>
            </a:r>
            <a:r>
              <a:rPr lang="en-US" sz="2800" b="1" dirty="0" err="1" smtClean="0">
                <a:solidFill>
                  <a:srgbClr val="00B050"/>
                </a:solidFill>
                <a:latin typeface="NikoshBAN" pitchFamily="2" charset="0"/>
                <a:ea typeface="Verdana" pitchFamily="34" charset="0"/>
                <a:cs typeface="NikoshBAN" pitchFamily="2" charset="0"/>
              </a:rPr>
              <a:t>উত্তরঃ</a:t>
            </a:r>
            <a:r>
              <a:rPr lang="en-US" sz="2800" b="1" dirty="0" smtClean="0">
                <a:solidFill>
                  <a:srgbClr val="00B050"/>
                </a:solidFill>
                <a:latin typeface="NikoshBAN" pitchFamily="2" charset="0"/>
                <a:ea typeface="Verdana" pitchFamily="34" charset="0"/>
                <a:cs typeface="NikoshBAN" pitchFamily="2" charset="0"/>
              </a:rPr>
              <a:t> ২৫ </a:t>
            </a:r>
            <a:r>
              <a:rPr lang="en-US" sz="2800" b="1" dirty="0" err="1" smtClean="0">
                <a:solidFill>
                  <a:srgbClr val="00B050"/>
                </a:solidFill>
                <a:latin typeface="NikoshBAN" pitchFamily="2" charset="0"/>
                <a:ea typeface="Verdana" pitchFamily="34" charset="0"/>
                <a:cs typeface="NikoshBAN" pitchFamily="2" charset="0"/>
              </a:rPr>
              <a:t>মার্চ</a:t>
            </a:r>
            <a:r>
              <a:rPr lang="en-US" sz="2800" b="1" dirty="0" smtClean="0">
                <a:solidFill>
                  <a:srgbClr val="00B050"/>
                </a:solidFill>
                <a:latin typeface="NikoshBAN" pitchFamily="2" charset="0"/>
                <a:ea typeface="Verdana" pitchFamily="34" charset="0"/>
                <a:cs typeface="NikoshBAN" pitchFamily="2" charset="0"/>
              </a:rPr>
              <a:t> ১৯৬৯ </a:t>
            </a:r>
            <a:r>
              <a:rPr lang="en-US" sz="2800" b="1" dirty="0" err="1" smtClean="0">
                <a:solidFill>
                  <a:srgbClr val="00B050"/>
                </a:solidFill>
                <a:latin typeface="NikoshBAN" pitchFamily="2" charset="0"/>
                <a:ea typeface="Verdana" pitchFamily="34" charset="0"/>
                <a:cs typeface="NikoshBAN" pitchFamily="2" charset="0"/>
              </a:rPr>
              <a:t>সালে</a:t>
            </a:r>
            <a:r>
              <a:rPr lang="en-US" sz="2800" b="1" dirty="0" smtClean="0">
                <a:solidFill>
                  <a:srgbClr val="00B050"/>
                </a:solidFill>
                <a:latin typeface="NikoshBAN" pitchFamily="2" charset="0"/>
                <a:ea typeface="Verdana" pitchFamily="34" charset="0"/>
                <a:cs typeface="NikoshBAN" pitchFamily="2" charset="0"/>
              </a:rPr>
              <a:t>। </a:t>
            </a:r>
          </a:p>
          <a:p>
            <a:pPr algn="just"/>
            <a:r>
              <a:rPr lang="en-US" sz="2800" dirty="0" smtClean="0">
                <a:latin typeface="NikoshBAN" pitchFamily="2" charset="0"/>
                <a:ea typeface="Verdana" pitchFamily="34" charset="0"/>
                <a:cs typeface="NikoshBAN" pitchFamily="2" charset="0"/>
              </a:rPr>
              <a:t>৩. </a:t>
            </a:r>
            <a:r>
              <a:rPr lang="en-US" sz="2800" dirty="0" err="1" smtClean="0">
                <a:latin typeface="NikoshBAN" pitchFamily="2" charset="0"/>
                <a:ea typeface="Verdana" pitchFamily="34" charset="0"/>
                <a:cs typeface="NikoshBAN" pitchFamily="2" charset="0"/>
              </a:rPr>
              <a:t>কয়টি</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রাজনৈতিক</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দল</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মিলে</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গণতান্ত্রিক</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সংগ্রাম</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পরিষদ</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ডাক</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নামক</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মোর্চা</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গঠিত</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হয়</a:t>
            </a:r>
            <a:r>
              <a:rPr lang="bn-IN" sz="2800" dirty="0" smtClean="0">
                <a:latin typeface="NikoshBAN" pitchFamily="2" charset="0"/>
                <a:ea typeface="Verdana" pitchFamily="34" charset="0"/>
                <a:cs typeface="NikoshBAN" pitchFamily="2" charset="0"/>
              </a:rPr>
              <a:t>?</a:t>
            </a:r>
            <a:r>
              <a:rPr lang="en-US" sz="2800" dirty="0" smtClean="0">
                <a:latin typeface="NikoshBAN" pitchFamily="2" charset="0"/>
                <a:ea typeface="Verdana" pitchFamily="34" charset="0"/>
                <a:cs typeface="NikoshBAN" pitchFamily="2" charset="0"/>
              </a:rPr>
              <a:t> </a:t>
            </a:r>
          </a:p>
          <a:p>
            <a:pPr algn="just"/>
            <a:r>
              <a:rPr lang="en-US" sz="2800" dirty="0" err="1" smtClean="0">
                <a:solidFill>
                  <a:srgbClr val="00B050"/>
                </a:solidFill>
                <a:latin typeface="NikoshBAN" pitchFamily="2" charset="0"/>
                <a:ea typeface="Verdana" pitchFamily="34" charset="0"/>
                <a:cs typeface="NikoshBAN" pitchFamily="2" charset="0"/>
              </a:rPr>
              <a:t>উত্তরঃ</a:t>
            </a:r>
            <a:r>
              <a:rPr lang="en-US" sz="2800" dirty="0" smtClean="0">
                <a:solidFill>
                  <a:srgbClr val="00B050"/>
                </a:solidFill>
                <a:latin typeface="NikoshBAN" pitchFamily="2" charset="0"/>
                <a:ea typeface="Verdana" pitchFamily="34" charset="0"/>
                <a:cs typeface="NikoshBAN" pitchFamily="2" charset="0"/>
              </a:rPr>
              <a:t> ৮টি </a:t>
            </a:r>
            <a:r>
              <a:rPr lang="en-US" sz="2800" dirty="0" err="1" smtClean="0">
                <a:solidFill>
                  <a:srgbClr val="00B050"/>
                </a:solidFill>
                <a:latin typeface="NikoshBAN" pitchFamily="2" charset="0"/>
                <a:ea typeface="Verdana" pitchFamily="34" charset="0"/>
                <a:cs typeface="NikoshBAN" pitchFamily="2" charset="0"/>
              </a:rPr>
              <a:t>রাজনৈতিক</a:t>
            </a:r>
            <a:r>
              <a:rPr lang="en-US" sz="2800" dirty="0" smtClean="0">
                <a:solidFill>
                  <a:srgbClr val="00B050"/>
                </a:solidFill>
                <a:latin typeface="NikoshBAN" pitchFamily="2" charset="0"/>
                <a:ea typeface="Verdana" pitchFamily="34" charset="0"/>
                <a:cs typeface="NikoshBAN" pitchFamily="2" charset="0"/>
              </a:rPr>
              <a:t> </a:t>
            </a:r>
            <a:r>
              <a:rPr lang="en-US" sz="2800" dirty="0" err="1" smtClean="0">
                <a:solidFill>
                  <a:srgbClr val="00B050"/>
                </a:solidFill>
                <a:latin typeface="NikoshBAN" pitchFamily="2" charset="0"/>
                <a:ea typeface="Verdana" pitchFamily="34" charset="0"/>
                <a:cs typeface="NikoshBAN" pitchFamily="2" charset="0"/>
              </a:rPr>
              <a:t>দল</a:t>
            </a:r>
            <a:r>
              <a:rPr lang="en-US" sz="2800" dirty="0" smtClean="0">
                <a:solidFill>
                  <a:srgbClr val="00B050"/>
                </a:solidFill>
                <a:latin typeface="NikoshBAN" pitchFamily="2" charset="0"/>
                <a:ea typeface="Verdana" pitchFamily="34" charset="0"/>
                <a:cs typeface="NikoshBAN" pitchFamily="2" charset="0"/>
              </a:rPr>
              <a:t>।</a:t>
            </a:r>
          </a:p>
          <a:p>
            <a:pPr algn="just"/>
            <a:r>
              <a:rPr lang="en-US" sz="2800" dirty="0" smtClean="0">
                <a:latin typeface="NikoshBAN" pitchFamily="2" charset="0"/>
                <a:ea typeface="Verdana" pitchFamily="34" charset="0"/>
                <a:cs typeface="NikoshBAN" pitchFamily="2" charset="0"/>
              </a:rPr>
              <a:t>৪. </a:t>
            </a:r>
            <a:r>
              <a:rPr lang="en-US" sz="2800" dirty="0" err="1" smtClean="0">
                <a:latin typeface="NikoshBAN" pitchFamily="2" charset="0"/>
                <a:ea typeface="Verdana" pitchFamily="34" charset="0"/>
                <a:cs typeface="NikoshBAN" pitchFamily="2" charset="0"/>
              </a:rPr>
              <a:t>কত</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তারিখে</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শেখ</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মুজিবুর</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রহমান</a:t>
            </a:r>
            <a:r>
              <a:rPr lang="en-US" sz="2800" dirty="0" smtClean="0">
                <a:latin typeface="NikoshBAN" pitchFamily="2" charset="0"/>
                <a:ea typeface="Verdana" pitchFamily="34" charset="0"/>
                <a:cs typeface="NikoshBAN" pitchFamily="2" charset="0"/>
              </a:rPr>
              <a:t> ও </a:t>
            </a:r>
            <a:r>
              <a:rPr lang="en-US" sz="2800" dirty="0" err="1" smtClean="0">
                <a:latin typeface="NikoshBAN" pitchFamily="2" charset="0"/>
                <a:ea typeface="Verdana" pitchFamily="34" charset="0"/>
                <a:cs typeface="NikoshBAN" pitchFamily="2" charset="0"/>
              </a:rPr>
              <a:t>প্রেসিডেন্ট</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আইয়ুব</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খানের</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মধ্যে</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বৈঠক</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হয়</a:t>
            </a:r>
            <a:r>
              <a:rPr lang="en-US" sz="2800" dirty="0" smtClean="0">
                <a:latin typeface="NikoshBAN" pitchFamily="2" charset="0"/>
                <a:ea typeface="Verdana" pitchFamily="34" charset="0"/>
                <a:cs typeface="NikoshBAN" pitchFamily="2" charset="0"/>
              </a:rPr>
              <a:t>?</a:t>
            </a:r>
          </a:p>
          <a:p>
            <a:pPr algn="just"/>
            <a:r>
              <a:rPr lang="en-US" sz="2800" dirty="0" smtClean="0">
                <a:latin typeface="NikoshBAN" pitchFamily="2" charset="0"/>
                <a:ea typeface="Verdana" pitchFamily="34" charset="0"/>
                <a:cs typeface="NikoshBAN" pitchFamily="2" charset="0"/>
              </a:rPr>
              <a:t> </a:t>
            </a:r>
            <a:r>
              <a:rPr lang="en-US" sz="2800" b="1" dirty="0" err="1" smtClean="0">
                <a:solidFill>
                  <a:srgbClr val="00B050"/>
                </a:solidFill>
                <a:latin typeface="NikoshBAN" pitchFamily="2" charset="0"/>
                <a:ea typeface="Verdana" pitchFamily="34" charset="0"/>
                <a:cs typeface="NikoshBAN" pitchFamily="2" charset="0"/>
              </a:rPr>
              <a:t>উত্তরঃ</a:t>
            </a:r>
            <a:r>
              <a:rPr lang="en-US" sz="2800" b="1" dirty="0" smtClean="0">
                <a:solidFill>
                  <a:srgbClr val="00B050"/>
                </a:solidFill>
                <a:latin typeface="NikoshBAN" pitchFamily="2" charset="0"/>
                <a:ea typeface="Verdana" pitchFamily="34" charset="0"/>
                <a:cs typeface="NikoshBAN" pitchFamily="2" charset="0"/>
              </a:rPr>
              <a:t> ২৬ </a:t>
            </a:r>
            <a:r>
              <a:rPr lang="en-US" sz="2800" b="1" dirty="0" err="1" smtClean="0">
                <a:solidFill>
                  <a:srgbClr val="00B050"/>
                </a:solidFill>
                <a:latin typeface="NikoshBAN" pitchFamily="2" charset="0"/>
                <a:ea typeface="Verdana" pitchFamily="34" charset="0"/>
                <a:cs typeface="NikoshBAN" pitchFamily="2" charset="0"/>
              </a:rPr>
              <a:t>ফেব্রুয়ারি</a:t>
            </a:r>
            <a:r>
              <a:rPr lang="en-US" sz="2800" b="1" dirty="0" smtClean="0">
                <a:solidFill>
                  <a:srgbClr val="00B050"/>
                </a:solidFill>
                <a:latin typeface="NikoshBAN" pitchFamily="2" charset="0"/>
                <a:ea typeface="Verdana" pitchFamily="34" charset="0"/>
                <a:cs typeface="NikoshBAN" pitchFamily="2" charset="0"/>
              </a:rPr>
              <a:t> ১৯৬৯ </a:t>
            </a:r>
            <a:r>
              <a:rPr lang="en-US" sz="2800" b="1" dirty="0" err="1" smtClean="0">
                <a:solidFill>
                  <a:srgbClr val="00B050"/>
                </a:solidFill>
                <a:latin typeface="NikoshBAN" pitchFamily="2" charset="0"/>
                <a:ea typeface="Verdana" pitchFamily="34" charset="0"/>
                <a:cs typeface="NikoshBAN" pitchFamily="2" charset="0"/>
              </a:rPr>
              <a:t>সালে</a:t>
            </a:r>
            <a:r>
              <a:rPr lang="en-US" sz="2800" b="1" dirty="0" smtClean="0">
                <a:solidFill>
                  <a:srgbClr val="00B050"/>
                </a:solidFill>
                <a:latin typeface="NikoshBAN" pitchFamily="2" charset="0"/>
                <a:ea typeface="Verdana" pitchFamily="34" charset="0"/>
                <a:cs typeface="NikoshBAN" pitchFamily="2" charset="0"/>
              </a:rPr>
              <a:t>।  </a:t>
            </a:r>
            <a:endParaRPr lang="bn-IN" sz="1600" b="1" dirty="0" smtClean="0">
              <a:solidFill>
                <a:srgbClr val="00B050"/>
              </a:solidFill>
              <a:latin typeface="NikoshBAN" pitchFamily="2" charset="0"/>
              <a:ea typeface="Verdana" pitchFamily="34" charset="0"/>
              <a:cs typeface="NikoshBAN" pitchFamily="2" charset="0"/>
            </a:endParaRPr>
          </a:p>
          <a:p>
            <a:pPr algn="just"/>
            <a:r>
              <a:rPr lang="en-US" sz="2800" dirty="0" smtClean="0">
                <a:latin typeface="NikoshBAN" pitchFamily="2" charset="0"/>
                <a:ea typeface="Verdana" pitchFamily="34" charset="0"/>
                <a:cs typeface="NikoshBAN" pitchFamily="2" charset="0"/>
              </a:rPr>
              <a:t>৫। </a:t>
            </a:r>
            <a:r>
              <a:rPr lang="en-US" sz="2800" dirty="0" err="1" smtClean="0">
                <a:latin typeface="NikoshBAN" pitchFamily="2" charset="0"/>
                <a:ea typeface="Verdana" pitchFamily="34" charset="0"/>
                <a:cs typeface="NikoshBAN" pitchFamily="2" charset="0"/>
              </a:rPr>
              <a:t>কত</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সালে</a:t>
            </a:r>
            <a:r>
              <a:rPr lang="bn-IN" sz="2800" dirty="0" smtClean="0">
                <a:latin typeface="NikoshBAN" pitchFamily="2" charset="0"/>
                <a:ea typeface="Verdana" pitchFamily="34" charset="0"/>
                <a:cs typeface="NikoshBAN" pitchFamily="2" charset="0"/>
              </a:rPr>
              <a:t>র কত তারিখে</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শেখ</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মুজিবুর</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রহমান</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বঙ্গবন্ধু</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উপাধিতে</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ভূষিত</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হন</a:t>
            </a:r>
            <a:r>
              <a:rPr lang="bn-IN" sz="2800" dirty="0" smtClean="0">
                <a:latin typeface="NikoshBAN" pitchFamily="2" charset="0"/>
                <a:ea typeface="Verdana" pitchFamily="34" charset="0"/>
                <a:cs typeface="NikoshBAN" pitchFamily="2" charset="0"/>
              </a:rPr>
              <a:t>?</a:t>
            </a:r>
            <a:r>
              <a:rPr lang="en-US" sz="2800" dirty="0" smtClean="0">
                <a:latin typeface="NikoshBAN" pitchFamily="2" charset="0"/>
                <a:ea typeface="Verdana" pitchFamily="34" charset="0"/>
                <a:cs typeface="NikoshBAN" pitchFamily="2" charset="0"/>
              </a:rPr>
              <a:t>   </a:t>
            </a:r>
          </a:p>
          <a:p>
            <a:pPr algn="just"/>
            <a:r>
              <a:rPr lang="bn-IN" sz="2800" b="1" dirty="0" smtClean="0">
                <a:solidFill>
                  <a:srgbClr val="00B050"/>
                </a:solidFill>
                <a:latin typeface="NikoshBAN" pitchFamily="2" charset="0"/>
                <a:ea typeface="Verdana" pitchFamily="34" charset="0"/>
                <a:cs typeface="NikoshBAN" pitchFamily="2" charset="0"/>
              </a:rPr>
              <a:t>উত্তরঃ ১৯৬৯ সালের ২৩ ফ্রেব্রুয়ারী।</a:t>
            </a:r>
          </a:p>
          <a:p>
            <a:pPr algn="just"/>
            <a:r>
              <a:rPr lang="bn-IN" sz="2800" dirty="0" smtClean="0">
                <a:latin typeface="NikoshBAN" pitchFamily="2" charset="0"/>
                <a:ea typeface="Verdana" pitchFamily="34" charset="0"/>
                <a:cs typeface="NikoshBAN" pitchFamily="2" charset="0"/>
              </a:rPr>
              <a:t>৬। </a:t>
            </a:r>
            <a:r>
              <a:rPr lang="en-US" sz="2800" dirty="0" err="1" smtClean="0">
                <a:latin typeface="NikoshBAN" pitchFamily="2" charset="0"/>
                <a:ea typeface="Verdana" pitchFamily="34" charset="0"/>
                <a:cs typeface="NikoshBAN" pitchFamily="2" charset="0"/>
              </a:rPr>
              <a:t>কত</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তারিখে</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আওয়ামী</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লীগ</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নির্যাতন</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প্রতিরোধ</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দিবস</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পালন</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করে</a:t>
            </a:r>
            <a:r>
              <a:rPr lang="bn-IN" sz="2800" dirty="0" smtClean="0">
                <a:latin typeface="NikoshBAN" pitchFamily="2" charset="0"/>
                <a:ea typeface="Verdana" pitchFamily="34" charset="0"/>
                <a:cs typeface="NikoshBAN" pitchFamily="2" charset="0"/>
              </a:rPr>
              <a:t>?</a:t>
            </a:r>
          </a:p>
          <a:p>
            <a:pPr algn="just"/>
            <a:r>
              <a:rPr lang="bn-IN" sz="2800" b="1" dirty="0" smtClean="0">
                <a:solidFill>
                  <a:srgbClr val="00B050"/>
                </a:solidFill>
                <a:latin typeface="NikoshBAN" pitchFamily="2" charset="0"/>
                <a:ea typeface="Verdana" pitchFamily="34" charset="0"/>
                <a:cs typeface="NikoshBAN" pitchFamily="2" charset="0"/>
              </a:rPr>
              <a:t>উত্তরঃ ১০ই ডিসেম্বর।</a:t>
            </a:r>
            <a:endParaRPr lang="en-US" sz="2800" b="1" dirty="0" smtClean="0">
              <a:solidFill>
                <a:srgbClr val="00B050"/>
              </a:solidFill>
              <a:latin typeface="NikoshBAN" pitchFamily="2" charset="0"/>
              <a:ea typeface="Verdana"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0" fill="hold"/>
                                        <p:tgtEl>
                                          <p:spTgt spid="10"/>
                                        </p:tgtEl>
                                        <p:attrNameLst>
                                          <p:attrName>ppt_w</p:attrName>
                                        </p:attrNameLst>
                                      </p:cBhvr>
                                      <p:tavLst>
                                        <p:tav tm="0" fmla="#ppt_w*sin(2.5*pi*$)">
                                          <p:val>
                                            <p:fltVal val="0"/>
                                          </p:val>
                                        </p:tav>
                                        <p:tav tm="100000">
                                          <p:val>
                                            <p:fltVal val="1"/>
                                          </p:val>
                                        </p:tav>
                                      </p:tavLst>
                                    </p:anim>
                                    <p:anim calcmode="lin" valueType="num">
                                      <p:cBhvr>
                                        <p:cTn id="14"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3">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9" name="TextBox 8"/>
          <p:cNvSpPr txBox="1"/>
          <p:nvPr/>
        </p:nvSpPr>
        <p:spPr>
          <a:xfrm>
            <a:off x="228600" y="228600"/>
            <a:ext cx="11734800" cy="6370975"/>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10" name="Picture 2" descr="D:\Rose &amp; other Photo\House\H7.jpg"/>
          <p:cNvPicPr>
            <a:picLocks noChangeAspect="1" noChangeArrowheads="1"/>
          </p:cNvPicPr>
          <p:nvPr/>
        </p:nvPicPr>
        <p:blipFill>
          <a:blip r:embed="rId2"/>
          <a:srcRect/>
          <a:stretch>
            <a:fillRect/>
          </a:stretch>
        </p:blipFill>
        <p:spPr bwMode="auto">
          <a:xfrm>
            <a:off x="457200" y="1447800"/>
            <a:ext cx="6096000" cy="3904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066800" y="5486400"/>
            <a:ext cx="10210800" cy="954107"/>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NikoshBAN" pitchFamily="2" charset="0"/>
                <a:ea typeface="Verdana" pitchFamily="34" charset="0"/>
                <a:cs typeface="NikoshBAN" pitchFamily="2" charset="0"/>
              </a:rPr>
              <a:t>‘</a:t>
            </a:r>
            <a:r>
              <a:rPr lang="en-US" sz="2800" b="1" dirty="0" err="1" smtClean="0">
                <a:latin typeface="NikoshBAN" pitchFamily="2" charset="0"/>
                <a:ea typeface="Verdana" pitchFamily="34" charset="0"/>
                <a:cs typeface="NikoshBAN" pitchFamily="2" charset="0"/>
              </a:rPr>
              <a:t>সামরিক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শাসক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প্রেসিডেন্ট</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আইয়ুব</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খানের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শেষ</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পরিণতি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ছিল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করুণ</a:t>
            </a:r>
            <a:r>
              <a:rPr lang="en-US" sz="2800" b="1" dirty="0" smtClean="0">
                <a:latin typeface="NikoshBAN" pitchFamily="2" charset="0"/>
                <a:ea typeface="Verdana" pitchFamily="34" charset="0"/>
                <a:cs typeface="NikoshBAN" pitchFamily="2" charset="0"/>
              </a:rPr>
              <a:t> ও </a:t>
            </a:r>
            <a:r>
              <a:rPr lang="en-US" sz="2800" b="1" dirty="0" err="1" smtClean="0">
                <a:latin typeface="NikoshBAN" pitchFamily="2" charset="0"/>
                <a:ea typeface="Verdana" pitchFamily="34" charset="0"/>
                <a:cs typeface="NikoshBAN" pitchFamily="2" charset="0"/>
              </a:rPr>
              <a:t>হতাশাজনক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তোমার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উত্তরের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স্বপক্ষে</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মতামত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লিখে</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নিয়ে</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আসবে</a:t>
            </a:r>
            <a:r>
              <a:rPr lang="en-US" sz="2800" b="1" dirty="0" smtClean="0">
                <a:latin typeface="NikoshBAN" pitchFamily="2" charset="0"/>
                <a:ea typeface="Verdana" pitchFamily="34" charset="0"/>
                <a:cs typeface="NikoshBAN" pitchFamily="2" charset="0"/>
              </a:rPr>
              <a:t>। </a:t>
            </a:r>
          </a:p>
        </p:txBody>
      </p:sp>
      <p:pic>
        <p:nvPicPr>
          <p:cNvPr id="6" name="Picture 5">
            <a:extLst>
              <a:ext uri="{FF2B5EF4-FFF2-40B4-BE49-F238E27FC236}">
                <a16:creationId xmlns:a16="http://schemas.microsoft.com/office/drawing/2014/main" xmlns="" id="{30CAEC79-DDEC-4243-A41D-B1E5A58DDC4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81800" y="1371600"/>
            <a:ext cx="5134131"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962400" y="381000"/>
            <a:ext cx="3657600" cy="923330"/>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b="1" dirty="0" err="1" smtClean="0">
                <a:solidFill>
                  <a:schemeClr val="tx1"/>
                </a:solidFill>
                <a:latin typeface="NikoshBAN" pitchFamily="2" charset="0"/>
                <a:cs typeface="NikoshBAN" pitchFamily="2" charset="0"/>
              </a:rPr>
              <a:t>বাড়ীর</a:t>
            </a:r>
            <a:r>
              <a:rPr lang="en-US" sz="5400" b="1" dirty="0" smtClean="0">
                <a:solidFill>
                  <a:schemeClr val="tx1"/>
                </a:solidFill>
                <a:latin typeface="NikoshBAN" pitchFamily="2" charset="0"/>
                <a:cs typeface="NikoshBAN" pitchFamily="2" charset="0"/>
              </a:rPr>
              <a:t> </a:t>
            </a:r>
            <a:r>
              <a:rPr lang="en-US" sz="5400" b="1" dirty="0" err="1" smtClean="0">
                <a:solidFill>
                  <a:schemeClr val="tx1"/>
                </a:solidFill>
                <a:latin typeface="NikoshBAN" pitchFamily="2" charset="0"/>
                <a:cs typeface="NikoshBAN" pitchFamily="2" charset="0"/>
              </a:rPr>
              <a:t>কাজ</a:t>
            </a:r>
            <a:endParaRPr lang="en-US"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3">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9" name="TextBox 8"/>
          <p:cNvSpPr txBox="1"/>
          <p:nvPr/>
        </p:nvSpPr>
        <p:spPr>
          <a:xfrm>
            <a:off x="228600" y="228600"/>
            <a:ext cx="11658600" cy="6370975"/>
          </a:xfrm>
          <a:prstGeom prst="rect">
            <a:avLst/>
          </a:prstGeom>
          <a:solidFill>
            <a:schemeClr val="bg2">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itle 1"/>
          <p:cNvSpPr txBox="1">
            <a:spLocks/>
          </p:cNvSpPr>
          <p:nvPr/>
        </p:nvSpPr>
        <p:spPr>
          <a:xfrm>
            <a:off x="2286000" y="381000"/>
            <a:ext cx="7086600" cy="1032746"/>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50" normalizeH="0" baseline="0" noProof="0" dirty="0" err="1"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স</a:t>
            </a:r>
            <a:r>
              <a:rPr kumimoji="0" lang="en-US" sz="7200" b="1" i="0" u="none" strike="noStrike" kern="1200" cap="none" spc="50" normalizeH="0" baseline="0" noProof="0" dirty="0" err="1" smtClean="0">
                <a:ln w="11430"/>
                <a:solidFill>
                  <a:srgbClr val="00B05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বা</a:t>
            </a:r>
            <a:r>
              <a:rPr kumimoji="0" lang="en-US" sz="7200" b="1" i="0" u="none" strike="noStrike" kern="1200" cap="none" spc="50" normalizeH="0" baseline="0" noProof="0" dirty="0" err="1"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ইকে</a:t>
            </a:r>
            <a:r>
              <a:rPr kumimoji="0" lang="en-US" sz="72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kumimoji="0" lang="en-US" sz="7200" b="1" i="0" u="none" strike="noStrike" kern="1200" cap="none" spc="50" normalizeH="0" baseline="0" noProof="0" dirty="0" err="1" smtClean="0">
                <a:ln w="11430"/>
                <a:solidFill>
                  <a:schemeClr val="tx1"/>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ধন্য</a:t>
            </a:r>
            <a:r>
              <a:rPr kumimoji="0" lang="en-US" sz="7200" b="1" i="0" u="none" strike="noStrike" kern="1200" cap="none" spc="50" normalizeH="0" baseline="0" noProof="0" dirty="0" err="1" smtClean="0">
                <a:ln w="11430"/>
                <a:solidFill>
                  <a:srgbClr val="00206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বা</a:t>
            </a:r>
            <a:r>
              <a:rPr kumimoji="0" lang="en-US" sz="7200" b="1" i="0" u="none" strike="noStrike" kern="1200" cap="none"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দ</a:t>
            </a:r>
            <a:endParaRPr kumimoji="0" lang="en-US" sz="72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pic>
        <p:nvPicPr>
          <p:cNvPr id="6" name="Picture 5">
            <a:extLst>
              <a:ext uri="{FF2B5EF4-FFF2-40B4-BE49-F238E27FC236}">
                <a16:creationId xmlns:a16="http://schemas.microsoft.com/office/drawing/2014/main" xmlns="" id="{A7D3D201-E6AE-4063-929B-B2C0FCF7C71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1000" y="1600201"/>
            <a:ext cx="59436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xmlns="" id="{E960BC50-A0ED-466F-960F-DD9F04BD428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77001" y="1552027"/>
            <a:ext cx="5257799" cy="4772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5">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0" name="TextBox 9"/>
          <p:cNvSpPr txBox="1"/>
          <p:nvPr/>
        </p:nvSpPr>
        <p:spPr>
          <a:xfrm>
            <a:off x="304800" y="304800"/>
            <a:ext cx="11582400" cy="6370975"/>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12" name="Picture 2" descr="C:\Users\need\Pictures\১৯৬৯ সালের গণঅভ্যুত্থান1.jpg"/>
          <p:cNvPicPr>
            <a:picLocks noChangeAspect="1" noChangeArrowheads="1"/>
          </p:cNvPicPr>
          <p:nvPr/>
        </p:nvPicPr>
        <p:blipFill>
          <a:blip r:embed="rId2"/>
          <a:srcRect t="12371" b="13402"/>
          <a:stretch>
            <a:fillRect/>
          </a:stretch>
        </p:blipFill>
        <p:spPr bwMode="auto">
          <a:xfrm>
            <a:off x="4572000" y="457200"/>
            <a:ext cx="3886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C:\Users\need\Pictures\1969.jpg"/>
          <p:cNvPicPr>
            <a:picLocks noChangeAspect="1" noChangeArrowheads="1"/>
          </p:cNvPicPr>
          <p:nvPr/>
        </p:nvPicPr>
        <p:blipFill>
          <a:blip r:embed="rId3"/>
          <a:srcRect/>
          <a:stretch>
            <a:fillRect/>
          </a:stretch>
        </p:blipFill>
        <p:spPr bwMode="auto">
          <a:xfrm>
            <a:off x="8610601" y="457200"/>
            <a:ext cx="3200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itle 1"/>
          <p:cNvSpPr txBox="1">
            <a:spLocks/>
          </p:cNvSpPr>
          <p:nvPr/>
        </p:nvSpPr>
        <p:spPr>
          <a:xfrm>
            <a:off x="1447800" y="2895600"/>
            <a:ext cx="8458200" cy="533400"/>
          </a:xfrm>
          <a:prstGeom prst="rect">
            <a:avLst/>
          </a:prstGeom>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32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3200" b="1" dirty="0" smtClean="0">
                <a:solidFill>
                  <a:schemeClr val="tx1"/>
                </a:solidFill>
                <a:latin typeface="NikoshBAN" pitchFamily="2" charset="0"/>
                <a:cs typeface="NikoshBAN" pitchFamily="2" charset="0"/>
              </a:rPr>
              <a:t>ছু</a:t>
            </a:r>
            <a:r>
              <a:rPr kumimoji="0" lang="en-US" sz="32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32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32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32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32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pic>
        <p:nvPicPr>
          <p:cNvPr id="15" name="Picture 2" descr="Image result for à¦®à¦à¦²à¦¾à¦¨à¦¾ à¦­à¦¾à¦¸à¦¾à¦¨à§"/>
          <p:cNvPicPr>
            <a:picLocks noChangeAspect="1" noChangeArrowheads="1"/>
          </p:cNvPicPr>
          <p:nvPr/>
        </p:nvPicPr>
        <p:blipFill>
          <a:blip r:embed="rId4" cstate="print"/>
          <a:srcRect/>
          <a:stretch>
            <a:fillRect/>
          </a:stretch>
        </p:blipFill>
        <p:spPr bwMode="auto">
          <a:xfrm>
            <a:off x="457200" y="3581400"/>
            <a:ext cx="3276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304800" y="6172200"/>
            <a:ext cx="3568606" cy="461665"/>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err="1" smtClean="0">
                <a:latin typeface="NikoshBAN" pitchFamily="2" charset="0"/>
                <a:cs typeface="NikoshBAN" pitchFamily="2" charset="0"/>
              </a:rPr>
              <a:t>মাওলানা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আবদুল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হামিদ</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খান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ভাসানী</a:t>
            </a:r>
            <a:endParaRPr lang="en-US" sz="2400" b="1" dirty="0" smtClean="0">
              <a:latin typeface="NikoshBAN" pitchFamily="2" charset="0"/>
              <a:cs typeface="NikoshBAN" pitchFamily="2" charset="0"/>
            </a:endParaRPr>
          </a:p>
        </p:txBody>
      </p:sp>
      <p:pic>
        <p:nvPicPr>
          <p:cNvPr id="18" name="Content Placeholder 5" descr="Agartla Case8.jpg"/>
          <p:cNvPicPr>
            <a:picLocks noChangeAspect="1"/>
          </p:cNvPicPr>
          <p:nvPr/>
        </p:nvPicPr>
        <p:blipFill>
          <a:blip r:embed="rId5"/>
          <a:stretch>
            <a:fillRect/>
          </a:stretch>
        </p:blipFill>
        <p:spPr>
          <a:xfrm>
            <a:off x="4191000" y="3657600"/>
            <a:ext cx="38100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4800600" y="6172200"/>
            <a:ext cx="2765501" cy="461665"/>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err="1" smtClean="0">
                <a:latin typeface="NikoshBAN" pitchFamily="2" charset="0"/>
                <a:cs typeface="NikoshBAN" pitchFamily="2" charset="0"/>
              </a:rPr>
              <a:t>বঙ্গবন্ধু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শেখ</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মুজিবুর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রহমান</a:t>
            </a:r>
            <a:endParaRPr lang="en-US" sz="2400" b="1" dirty="0" smtClean="0">
              <a:latin typeface="NikoshBAN" pitchFamily="2" charset="0"/>
              <a:cs typeface="NikoshBAN" pitchFamily="2" charset="0"/>
            </a:endParaRPr>
          </a:p>
        </p:txBody>
      </p:sp>
      <p:pic>
        <p:nvPicPr>
          <p:cNvPr id="20" name="Picture 2" descr="Image result for à¦à¦à§à§à¦¬ à¦à¦¾à¦¨"/>
          <p:cNvPicPr>
            <a:picLocks noChangeAspect="1" noChangeArrowheads="1"/>
          </p:cNvPicPr>
          <p:nvPr/>
        </p:nvPicPr>
        <p:blipFill>
          <a:blip r:embed="rId6" cstate="print"/>
          <a:srcRect/>
          <a:stretch>
            <a:fillRect/>
          </a:stretch>
        </p:blipFill>
        <p:spPr bwMode="auto">
          <a:xfrm>
            <a:off x="8229600" y="3581400"/>
            <a:ext cx="35052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Box 20"/>
          <p:cNvSpPr txBox="1"/>
          <p:nvPr/>
        </p:nvSpPr>
        <p:spPr>
          <a:xfrm>
            <a:off x="8458200" y="6172200"/>
            <a:ext cx="3169457" cy="46166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b="1" dirty="0" err="1" smtClean="0">
                <a:latin typeface="NikoshBAN" pitchFamily="2" charset="0"/>
                <a:ea typeface="Verdana" pitchFamily="34" charset="0"/>
                <a:cs typeface="NikoshBAN" pitchFamily="2" charset="0"/>
              </a:rPr>
              <a:t>স্বৈরাচারী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প্রেসিডেন্ট</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আইয়ুব</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খান</a:t>
            </a:r>
            <a:endParaRPr lang="en-US" sz="2400" b="1" dirty="0" smtClean="0">
              <a:latin typeface="NikoshBAN" pitchFamily="2" charset="0"/>
              <a:ea typeface="Verdana" pitchFamily="34" charset="0"/>
              <a:cs typeface="NikoshBAN" pitchFamily="2" charset="0"/>
            </a:endParaRPr>
          </a:p>
        </p:txBody>
      </p:sp>
      <p:pic>
        <p:nvPicPr>
          <p:cNvPr id="17" name="Picture 16">
            <a:extLst>
              <a:ext uri="{FF2B5EF4-FFF2-40B4-BE49-F238E27FC236}">
                <a16:creationId xmlns:a16="http://schemas.microsoft.com/office/drawing/2014/main" xmlns="" id="{822CC3AE-FCBD-447C-9070-DC131D3804D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7200" y="381001"/>
            <a:ext cx="3962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from="(-#ppt_w/2)" to="(#ppt_x)" calcmode="lin" valueType="num">
                                      <p:cBhvr>
                                        <p:cTn id="17" dur="600" fill="hold">
                                          <p:stCondLst>
                                            <p:cond delay="0"/>
                                          </p:stCondLst>
                                        </p:cTn>
                                        <p:tgtEl>
                                          <p:spTgt spid="14"/>
                                        </p:tgtEl>
                                        <p:attrNameLst>
                                          <p:attrName>ppt_x</p:attrName>
                                        </p:attrNameLst>
                                      </p:cBhvr>
                                    </p:anim>
                                    <p:anim from="0" to="-1.0" calcmode="lin" valueType="num">
                                      <p:cBhvr>
                                        <p:cTn id="18" dur="200" decel="50000" autoRev="1" fill="hold">
                                          <p:stCondLst>
                                            <p:cond delay="600"/>
                                          </p:stCondLst>
                                        </p:cTn>
                                        <p:tgtEl>
                                          <p:spTgt spid="14"/>
                                        </p:tgtEl>
                                        <p:attrNameLst>
                                          <p:attrName>xshear</p:attrName>
                                        </p:attrNameLst>
                                      </p:cBhvr>
                                    </p:anim>
                                    <p:animScale>
                                      <p:cBhvr>
                                        <p:cTn id="19" dur="200" decel="100000" autoRev="1" fill="hold">
                                          <p:stCondLst>
                                            <p:cond delay="600"/>
                                          </p:stCondLst>
                                        </p:cTn>
                                        <p:tgtEl>
                                          <p:spTgt spid="14"/>
                                        </p:tgtEl>
                                      </p:cBhvr>
                                      <p:from x="100000" y="100000"/>
                                      <p:to x="80000" y="100000"/>
                                    </p:animScale>
                                    <p:anim by="(#ppt_h/3+#ppt_w*0.1)" calcmode="lin" valueType="num">
                                      <p:cBhvr additive="sum">
                                        <p:cTn id="20" dur="200" decel="100000" autoRev="1" fill="hold">
                                          <p:stCondLst>
                                            <p:cond delay="600"/>
                                          </p:stCondLst>
                                        </p:cTn>
                                        <p:tgtEl>
                                          <p:spTgt spid="14"/>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amond(in)">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heckerboard(across)">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amond(in)">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diamond(in)">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amond(in)">
                                      <p:cBhvr>
                                        <p:cTn id="50" dur="2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ox(i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3">
              <a:lumMod val="7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7" name="TextBox 6"/>
          <p:cNvSpPr txBox="1"/>
          <p:nvPr/>
        </p:nvSpPr>
        <p:spPr>
          <a:xfrm>
            <a:off x="228600" y="304800"/>
            <a:ext cx="11658600" cy="63709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8" name="Google Shape;94;p6"/>
          <p:cNvSpPr/>
          <p:nvPr/>
        </p:nvSpPr>
        <p:spPr>
          <a:xfrm>
            <a:off x="4114800" y="304800"/>
            <a:ext cx="4433400" cy="914400"/>
          </a:xfrm>
          <a:prstGeom prst="wedgeEllipseCallout">
            <a:avLst>
              <a:gd name="adj1" fmla="val -19816"/>
              <a:gd name="adj2" fmla="val 90204"/>
            </a:avLst>
          </a:prstGeom>
          <a:solidFill>
            <a:srgbClr val="00B0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GB" sz="3600" i="0" u="none" strike="noStrike" cap="none" dirty="0" err="1">
                <a:solidFill>
                  <a:srgbClr val="980000"/>
                </a:solidFill>
                <a:latin typeface="NikoshBAN" pitchFamily="2" charset="0"/>
                <a:ea typeface="Arial"/>
                <a:cs typeface="NikoshBAN" pitchFamily="2" charset="0"/>
                <a:sym typeface="Arial"/>
              </a:rPr>
              <a:t>আজকের</a:t>
            </a:r>
            <a:r>
              <a:rPr lang="en-GB" sz="3600" i="0" u="none" strike="noStrike" cap="none" dirty="0">
                <a:solidFill>
                  <a:srgbClr val="980000"/>
                </a:solidFill>
                <a:latin typeface="NikoshBAN" pitchFamily="2" charset="0"/>
                <a:ea typeface="Arial"/>
                <a:cs typeface="NikoshBAN" pitchFamily="2" charset="0"/>
                <a:sym typeface="Arial"/>
              </a:rPr>
              <a:t> </a:t>
            </a:r>
            <a:r>
              <a:rPr lang="en-GB" sz="3600" i="0" u="none" strike="noStrike" cap="none" dirty="0" err="1">
                <a:solidFill>
                  <a:srgbClr val="980000"/>
                </a:solidFill>
                <a:latin typeface="NikoshBAN" pitchFamily="2" charset="0"/>
                <a:ea typeface="Arial"/>
                <a:cs typeface="NikoshBAN" pitchFamily="2" charset="0"/>
                <a:sym typeface="Arial"/>
              </a:rPr>
              <a:t>পাঠ</a:t>
            </a:r>
            <a:endParaRPr sz="3600" i="0" u="none" strike="noStrike" cap="none">
              <a:solidFill>
                <a:srgbClr val="980000"/>
              </a:solidFill>
              <a:latin typeface="NikoshBAN" pitchFamily="2" charset="0"/>
              <a:ea typeface="Arial"/>
              <a:cs typeface="NikoshBAN" pitchFamily="2" charset="0"/>
              <a:sym typeface="Arial"/>
            </a:endParaRPr>
          </a:p>
        </p:txBody>
      </p:sp>
      <p:sp>
        <p:nvSpPr>
          <p:cNvPr id="11" name="TextBox 3"/>
          <p:cNvSpPr txBox="1"/>
          <p:nvPr/>
        </p:nvSpPr>
        <p:spPr>
          <a:xfrm>
            <a:off x="2971800" y="5715000"/>
            <a:ext cx="7391400" cy="822305"/>
          </a:xfrm>
          <a:prstGeom prst="flowChartTerminator">
            <a:avLst/>
          </a:prstGeom>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dirty="0" smtClean="0">
                <a:solidFill>
                  <a:srgbClr val="FFFF00"/>
                </a:solidFill>
                <a:latin typeface="NikoshBAN" pitchFamily="2" charset="0"/>
                <a:ea typeface="Verdana" pitchFamily="34" charset="0"/>
                <a:cs typeface="NikoshBAN" pitchFamily="2" charset="0"/>
              </a:rPr>
              <a:t>১৯৬৯ </a:t>
            </a:r>
            <a:r>
              <a:rPr lang="en-US" sz="3200" dirty="0" err="1" smtClean="0">
                <a:solidFill>
                  <a:srgbClr val="FFFF00"/>
                </a:solidFill>
                <a:latin typeface="NikoshBAN" pitchFamily="2" charset="0"/>
                <a:ea typeface="Verdana" pitchFamily="34" charset="0"/>
                <a:cs typeface="NikoshBAN" pitchFamily="2" charset="0"/>
              </a:rPr>
              <a:t>সালের</a:t>
            </a:r>
            <a:r>
              <a:rPr lang="en-US" sz="3200" dirty="0" smtClean="0">
                <a:solidFill>
                  <a:srgbClr val="FFFF00"/>
                </a:solidFill>
                <a:latin typeface="NikoshBAN" pitchFamily="2" charset="0"/>
                <a:ea typeface="Verdana" pitchFamily="34" charset="0"/>
                <a:cs typeface="NikoshBAN" pitchFamily="2" charset="0"/>
              </a:rPr>
              <a:t> </a:t>
            </a:r>
            <a:r>
              <a:rPr lang="en-US" sz="3200" dirty="0" err="1" smtClean="0">
                <a:solidFill>
                  <a:srgbClr val="FFFF00"/>
                </a:solidFill>
                <a:latin typeface="NikoshBAN" pitchFamily="2" charset="0"/>
                <a:ea typeface="Verdana" pitchFamily="34" charset="0"/>
                <a:cs typeface="NikoshBAN" pitchFamily="2" charset="0"/>
              </a:rPr>
              <a:t>গণঅভ্যুত্থান</a:t>
            </a:r>
            <a:r>
              <a:rPr lang="en-US" sz="3200" dirty="0" smtClean="0">
                <a:solidFill>
                  <a:srgbClr val="FFFF00"/>
                </a:solidFill>
                <a:latin typeface="NikoshBAN" pitchFamily="2" charset="0"/>
                <a:ea typeface="Verdana" pitchFamily="34" charset="0"/>
                <a:cs typeface="NikoshBAN" pitchFamily="2" charset="0"/>
              </a:rPr>
              <a:t> </a:t>
            </a:r>
            <a:r>
              <a:rPr lang="bn-IN" sz="3200" dirty="0" smtClean="0">
                <a:solidFill>
                  <a:srgbClr val="FFFF00"/>
                </a:solidFill>
                <a:latin typeface="NikoshBAN" pitchFamily="2" charset="0"/>
                <a:ea typeface="Verdana" pitchFamily="34" charset="0"/>
                <a:cs typeface="NikoshBAN" pitchFamily="2" charset="0"/>
              </a:rPr>
              <a:t>। </a:t>
            </a:r>
            <a:r>
              <a:rPr lang="bn-IN" sz="3200" dirty="0" smtClean="0">
                <a:solidFill>
                  <a:srgbClr val="FFFF00"/>
                </a:solidFill>
                <a:latin typeface="NikoshBAN" panose="02000000000000000000" pitchFamily="2" charset="0"/>
                <a:cs typeface="NikoshBAN" panose="02000000000000000000" pitchFamily="2" charset="0"/>
              </a:rPr>
              <a:t> </a:t>
            </a:r>
            <a:r>
              <a:rPr lang="en-US" sz="3200" dirty="0" smtClean="0">
                <a:solidFill>
                  <a:srgbClr val="FFFF00"/>
                </a:solidFill>
                <a:latin typeface="NikoshBAN" pitchFamily="2" charset="0"/>
                <a:ea typeface="Verdana" pitchFamily="34" charset="0"/>
                <a:cs typeface="NikoshBAN" pitchFamily="2" charset="0"/>
              </a:rPr>
              <a:t> </a:t>
            </a:r>
            <a:endParaRPr lang="en-US" sz="3200" dirty="0">
              <a:solidFill>
                <a:srgbClr val="FFFF00"/>
              </a:solidFill>
              <a:latin typeface="NikoshBAN" pitchFamily="2" charset="0"/>
              <a:ea typeface="Verdana" pitchFamily="34" charset="0"/>
              <a:cs typeface="NikoshBAN" pitchFamily="2" charset="0"/>
            </a:endParaRPr>
          </a:p>
        </p:txBody>
      </p:sp>
      <p:pic>
        <p:nvPicPr>
          <p:cNvPr id="12" name="Picture 4" descr="Image result for à§¬à§¯ à¦à¦° à¦à¦£à¦à¦­à§à¦¯à§à¦¤à§à¦¥à¦¾à¦¨"/>
          <p:cNvPicPr>
            <a:picLocks noChangeAspect="1" noChangeArrowheads="1"/>
          </p:cNvPicPr>
          <p:nvPr/>
        </p:nvPicPr>
        <p:blipFill>
          <a:blip r:embed="rId2" cstate="print"/>
          <a:srcRect/>
          <a:stretch>
            <a:fillRect/>
          </a:stretch>
        </p:blipFill>
        <p:spPr bwMode="auto">
          <a:xfrm>
            <a:off x="685800" y="1447800"/>
            <a:ext cx="108966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6">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5" name="TextBox 4"/>
          <p:cNvSpPr txBox="1"/>
          <p:nvPr/>
        </p:nvSpPr>
        <p:spPr>
          <a:xfrm>
            <a:off x="228600" y="304800"/>
            <a:ext cx="11734800" cy="637097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Google Shape;102;p7"/>
          <p:cNvSpPr/>
          <p:nvPr/>
        </p:nvSpPr>
        <p:spPr>
          <a:xfrm>
            <a:off x="3352800" y="457200"/>
            <a:ext cx="5126200" cy="1310800"/>
          </a:xfrm>
          <a:prstGeom prst="flowChartMerge">
            <a:avLst/>
          </a:prstGeom>
          <a:solidFill>
            <a:schemeClr val="bg2">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000" i="0" u="none" strike="noStrike" cap="none" dirty="0" err="1" smtClean="0">
                <a:solidFill>
                  <a:srgbClr val="9900FF"/>
                </a:solidFill>
                <a:latin typeface="NikoshBAN" pitchFamily="2" charset="0"/>
                <a:ea typeface="Arial"/>
                <a:cs typeface="NikoshBAN" pitchFamily="2" charset="0"/>
                <a:sym typeface="Arial"/>
              </a:rPr>
              <a:t>শিখন</a:t>
            </a:r>
            <a:r>
              <a:rPr lang="en-GB" sz="4000" i="0" u="none" strike="noStrike" cap="none" dirty="0" smtClean="0">
                <a:solidFill>
                  <a:srgbClr val="9900FF"/>
                </a:solidFill>
                <a:latin typeface="NikoshBAN" pitchFamily="2" charset="0"/>
                <a:ea typeface="Arial"/>
                <a:cs typeface="NikoshBAN" pitchFamily="2" charset="0"/>
                <a:sym typeface="Arial"/>
              </a:rPr>
              <a:t> </a:t>
            </a:r>
            <a:r>
              <a:rPr lang="en-GB" sz="4000" i="0" u="none" strike="noStrike" cap="none" dirty="0" err="1">
                <a:solidFill>
                  <a:srgbClr val="9900FF"/>
                </a:solidFill>
                <a:latin typeface="NikoshBAN" pitchFamily="2" charset="0"/>
                <a:ea typeface="Arial"/>
                <a:cs typeface="NikoshBAN" pitchFamily="2" charset="0"/>
                <a:sym typeface="Arial"/>
              </a:rPr>
              <a:t>ফল</a:t>
            </a:r>
            <a:endParaRPr sz="4000" i="0" u="none" strike="noStrike" cap="none">
              <a:solidFill>
                <a:srgbClr val="9900FF"/>
              </a:solidFill>
              <a:latin typeface="NikoshBAN" pitchFamily="2" charset="0"/>
              <a:ea typeface="Arial"/>
              <a:cs typeface="NikoshBAN" pitchFamily="2" charset="0"/>
              <a:sym typeface="Arial"/>
            </a:endParaRPr>
          </a:p>
        </p:txBody>
      </p:sp>
      <p:sp>
        <p:nvSpPr>
          <p:cNvPr id="7" name="TextBox 6"/>
          <p:cNvSpPr txBox="1"/>
          <p:nvPr/>
        </p:nvSpPr>
        <p:spPr>
          <a:xfrm>
            <a:off x="1066800" y="1981200"/>
            <a:ext cx="9372600" cy="4524315"/>
          </a:xfrm>
          <a:prstGeom prst="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buNone/>
            </a:pP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a:p>
            <a:pPr algn="just">
              <a:buNone/>
            </a:pP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এই</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পাঠ</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শেষে</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শিক্ষার্থীরা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a:t>
            </a:r>
            <a:r>
              <a:rPr lang="bn-IN" sz="3200" b="1" dirty="0" smtClean="0">
                <a:effectLst>
                  <a:outerShdw blurRad="38100" dist="38100" dir="2700000" algn="tl">
                    <a:srgbClr val="000000">
                      <a:alpha val="43137"/>
                    </a:srgbClr>
                  </a:outerShdw>
                </a:effectLst>
                <a:latin typeface="NikoshBAN" pitchFamily="2" charset="0"/>
                <a:cs typeface="NikoshBAN" pitchFamily="2" charset="0"/>
              </a:rPr>
              <a:t>-- </a:t>
            </a:r>
          </a:p>
          <a:p>
            <a:pPr algn="just">
              <a:buNone/>
            </a:pP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a:p>
            <a:pPr algn="just">
              <a:buNone/>
            </a:pPr>
            <a:r>
              <a:rPr lang="en-US" sz="3200" b="1" dirty="0" smtClean="0">
                <a:effectLst>
                  <a:outerShdw blurRad="38100" dist="38100" dir="2700000" algn="tl">
                    <a:srgbClr val="000000">
                      <a:alpha val="43137"/>
                    </a:srgbClr>
                  </a:outerShdw>
                </a:effectLst>
                <a:latin typeface="NikoshBAN" pitchFamily="2" charset="0"/>
                <a:cs typeface="NikoshBAN" pitchFamily="2" charset="0"/>
              </a:rPr>
              <a:t>১. ১৯৬৯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সালের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গণঅভ্যুত্থানের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প্রথম</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শহিদ</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কে</a:t>
            </a:r>
            <a:r>
              <a:rPr lang="bn-IN" sz="3200" b="1" dirty="0" smtClean="0">
                <a:effectLst>
                  <a:outerShdw blurRad="38100" dist="38100" dir="2700000" algn="tl">
                    <a:srgbClr val="000000">
                      <a:alpha val="43137"/>
                    </a:srgbClr>
                  </a:outerShdw>
                </a:effectLst>
                <a:latin typeface="NikoshBAN" pitchFamily="2" charset="0"/>
                <a:cs typeface="NikoshBAN" pitchFamily="2" charset="0"/>
              </a:rPr>
              <a:t> তা</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বলতে</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bn-IN" sz="32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a:p>
            <a:pPr algn="just">
              <a:buNone/>
            </a:pP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২</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১৯৬৯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এর</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গণঅভ্যুত্থান</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কী</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বলতে</a:t>
            </a:r>
            <a:r>
              <a:rPr lang="en-US"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পারবে</a:t>
            </a:r>
            <a:r>
              <a:rPr lang="bn-IN" sz="32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a:p>
            <a:pPr algn="just">
              <a:buNone/>
            </a:pPr>
            <a:r>
              <a:rPr lang="en-US" sz="3200" b="1" dirty="0" smtClean="0">
                <a:effectLst>
                  <a:outerShdw blurRad="38100" dist="38100" dir="2700000" algn="tl">
                    <a:srgbClr val="000000">
                      <a:alpha val="43137"/>
                    </a:srgbClr>
                  </a:outerShdw>
                </a:effectLst>
                <a:latin typeface="NikoshBAN" pitchFamily="2" charset="0"/>
                <a:cs typeface="NikoshBAN" pitchFamily="2" charset="0"/>
              </a:rPr>
              <a:t>৩. ১৯৬৯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সালের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গণঅভ্যুত্থানের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পটভূমি</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bn-IN" sz="3200" b="1" dirty="0" smtClean="0">
                <a:effectLst>
                  <a:outerShdw blurRad="38100" dist="38100" dir="2700000" algn="tl">
                    <a:srgbClr val="000000">
                      <a:alpha val="43137"/>
                    </a:srgbClr>
                  </a:outerShdw>
                </a:effectLst>
                <a:latin typeface="NikoshBAN" pitchFamily="2" charset="0"/>
                <a:cs typeface="NikoshBAN" pitchFamily="2" charset="0"/>
              </a:rPr>
              <a:t>- </a:t>
            </a:r>
          </a:p>
          <a:p>
            <a:pPr algn="just">
              <a:buNone/>
            </a:pPr>
            <a:r>
              <a:rPr lang="bn-IN" sz="3200" b="1" dirty="0" smtClean="0">
                <a:effectLst>
                  <a:outerShdw blurRad="38100" dist="38100" dir="2700000" algn="tl">
                    <a:srgbClr val="000000">
                      <a:alpha val="43137"/>
                    </a:srgbClr>
                  </a:outerShdw>
                </a:effectLst>
                <a:latin typeface="NikoshBAN" pitchFamily="2" charset="0"/>
                <a:cs typeface="NikoshBAN" pitchFamily="2" charset="0"/>
              </a:rPr>
              <a:t>৪। ছাত্রদের ১১ দফা বর্ণনা করতে পারবে-</a:t>
            </a:r>
          </a:p>
          <a:p>
            <a:pPr algn="just">
              <a:buNone/>
            </a:pPr>
            <a:r>
              <a:rPr lang="bn-IN" sz="3200" b="1" dirty="0" smtClean="0">
                <a:effectLst>
                  <a:outerShdw blurRad="38100" dist="38100" dir="2700000" algn="tl">
                    <a:srgbClr val="000000">
                      <a:alpha val="43137"/>
                    </a:srgbClr>
                  </a:outerShdw>
                </a:effectLst>
                <a:latin typeface="NikoshBAN" pitchFamily="2" charset="0"/>
                <a:cs typeface="NikoshBAN" pitchFamily="2" charset="0"/>
              </a:rPr>
              <a:t>৪।</a:t>
            </a:r>
            <a:r>
              <a:rPr lang="en-US" sz="3200" b="1" dirty="0" smtClean="0">
                <a:effectLst>
                  <a:outerShdw blurRad="38100" dist="38100" dir="2700000" algn="tl">
                    <a:srgbClr val="000000">
                      <a:alpha val="43137"/>
                    </a:srgbClr>
                  </a:outerShdw>
                </a:effectLst>
                <a:latin typeface="NikoshBAN" pitchFamily="2" charset="0"/>
                <a:cs typeface="NikoshBAN" pitchFamily="2" charset="0"/>
              </a:rPr>
              <a:t> ১৯৬৯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সালের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গণঅভ্যুত্থানের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bn-IN" sz="3200" b="1" dirty="0" smtClean="0">
                <a:effectLst>
                  <a:outerShdw blurRad="38100" dist="38100" dir="2700000" algn="tl">
                    <a:srgbClr val="000000">
                      <a:alpha val="43137"/>
                    </a:srgbClr>
                  </a:outerShdw>
                </a:effectLst>
                <a:latin typeface="NikoshBAN" pitchFamily="2" charset="0"/>
                <a:cs typeface="NikoshBAN" pitchFamily="2" charset="0"/>
              </a:rPr>
              <a:t>তাৎপর্য ও ফলাফল ব্যাখ্যা করতে পারবে।</a:t>
            </a: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a:p>
            <a:pPr algn="just">
              <a:buNone/>
            </a:pP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bg2">
              <a:lumMod val="7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228600"/>
            <a:ext cx="11658600" cy="6370975"/>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Google Shape;102;p7"/>
          <p:cNvSpPr/>
          <p:nvPr/>
        </p:nvSpPr>
        <p:spPr>
          <a:xfrm>
            <a:off x="2819400" y="304800"/>
            <a:ext cx="6982700" cy="1310800"/>
          </a:xfrm>
          <a:prstGeom prst="flowChartMerge">
            <a:avLst/>
          </a:prstGeom>
          <a:solidFill>
            <a:srgbClr val="00B0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bn-IN" sz="4100" i="0" u="none" strike="noStrike" cap="none" dirty="0" smtClean="0">
                <a:solidFill>
                  <a:srgbClr val="9900FF"/>
                </a:solidFill>
                <a:latin typeface="NikoshBAN" pitchFamily="2" charset="0"/>
                <a:ea typeface="Arial"/>
                <a:cs typeface="NikoshBAN" pitchFamily="2" charset="0"/>
                <a:sym typeface="Arial"/>
              </a:rPr>
              <a:t>ঐতিহাসিক প্রেক্ষাপট </a:t>
            </a:r>
            <a:endParaRPr sz="4100" i="0" u="none" strike="noStrike" cap="none">
              <a:solidFill>
                <a:srgbClr val="9900FF"/>
              </a:solidFill>
              <a:latin typeface="NikoshBAN" pitchFamily="2" charset="0"/>
              <a:ea typeface="Arial"/>
              <a:cs typeface="NikoshBAN" pitchFamily="2" charset="0"/>
              <a:sym typeface="Arial"/>
            </a:endParaRPr>
          </a:p>
        </p:txBody>
      </p:sp>
      <p:sp>
        <p:nvSpPr>
          <p:cNvPr id="5" name="TextBox 4"/>
          <p:cNvSpPr txBox="1"/>
          <p:nvPr/>
        </p:nvSpPr>
        <p:spPr>
          <a:xfrm>
            <a:off x="381000" y="1828800"/>
            <a:ext cx="11430000" cy="230832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১৯৬৯-এর গণআন্দোলন ছিল পূর্ববাংলার ইতিহাসে বিভিন্ন আন্দোলন গুলোর মধ্যে একটি ভিন্ন চরিত্রের আন্দোলন এবং নিঃসন্দেহে পাকিস্তানের ২২ বছরের গণআন্দোলনের সমূহের মধ্যে সবচেয়ে গুরুত্বপূর্ণ। এ আন্দোলনের চেতনায় উদ্দীপ্ত হয়ে বাঙালি জাতি ১৯৭১ সালে সস্বাধীনতা আন্দোলনে ঝাঁপিয়ে পড়েছিল এবং শেষ পর্যন্ত স্বাধীন সার্বভৌম বাংলাদেশ অর্জনে সক্ষম হয়েছিল। ‘৬৯-এর গণঅভ্যুত্থান বাঙালি জাতির জাতিয়তাবাদের বিকাশ ঘটিয়েছিল এবং স্বাধীনতা অর্জনের পেছনে অনুপ্রেরণা যুগিয়েছিল। এজন্য পূর্ববাংলার ওপর থেকে পশ্চিমা স্বার্থান্বেষী মহলের আধিপত্যের অবসান এবং স্বাধীন সার্বভৌম বাংলাদেশ গঠনের পেছনে ‘৬৯-এর গণঅভ্যুত্থানের গুরুত্ব অপরিসীম।  </a:t>
            </a:r>
            <a:endParaRPr lang="en-US" sz="2400" dirty="0">
              <a:latin typeface="NikoshBAN" pitchFamily="2" charset="0"/>
              <a:cs typeface="NikoshBAN" pitchFamily="2" charset="0"/>
            </a:endParaRPr>
          </a:p>
        </p:txBody>
      </p:sp>
      <p:sp>
        <p:nvSpPr>
          <p:cNvPr id="6" name="Content Placeholder 2"/>
          <p:cNvSpPr txBox="1">
            <a:spLocks/>
          </p:cNvSpPr>
          <p:nvPr/>
        </p:nvSpPr>
        <p:spPr>
          <a:xfrm>
            <a:off x="304800" y="4495800"/>
            <a:ext cx="11277600" cy="198120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তৎকালীন পাকিস্তানের ইতিহাসে আইয়ুব সরকারের বিরুদ্ধে ১৯৬৯ সালের গণঅভ্যুত্থান</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একটি গুরুত্বপূর্ণ ঘটনা । গণতন্ত্র পুনরুদ্ধার</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স্বাধিকার প্রতিষ্ঠা</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অর্থনৈতিক বৈষম্যের অবসান</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আগরতলা ষড়যন্ত্র মামলা প্রত্যাহার</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আমলা ও সামরিক চক্রের কর্তৃত্ব বিলে</a:t>
            </a: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পের সিদ্ধান্তের ভিত্তিতে ৮ টি বিরে</a:t>
            </a: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ধী দল ১৯৬৯ সালের ৮ জানু</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য়া</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রি একত্রিত হ</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য়।</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তারা গণতান্ত্রিক সংগ্রাম পরিষদ ' নামে একটি জোট গঠন করে দুর্বার গণআন্দোলন গড়ে তে</a:t>
            </a:r>
            <a:r>
              <a:rPr kumimoji="0" lang="en-US"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লে । ফলে পাকিস্তানের মসনদ থেকে বিদা</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য়</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নিতে হ</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য়</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১৯৫৮ সালের অক্টোবর বিপ্লবের না</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য়</a:t>
            </a:r>
            <a:r>
              <a:rPr kumimoji="0" lang="as-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ক প্রেসিডেন্ট আইয়ুব খানকে</a:t>
            </a:r>
            <a:r>
              <a:rPr kumimoji="0" lang="bn-IN" sz="2400" b="0"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rPr>
              <a:t>। </a:t>
            </a:r>
            <a:endParaRPr kumimoji="0" lang="en-US" sz="24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2">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304800"/>
            <a:ext cx="11658600" cy="6370975"/>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extBox 3"/>
          <p:cNvSpPr txBox="1"/>
          <p:nvPr/>
        </p:nvSpPr>
        <p:spPr>
          <a:xfrm>
            <a:off x="685800" y="381000"/>
            <a:ext cx="10708381" cy="523220"/>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err="1" smtClean="0">
                <a:latin typeface="NikoshBAN" pitchFamily="2" charset="0"/>
                <a:ea typeface="Verdana" pitchFamily="34" charset="0"/>
                <a:cs typeface="NikoshBAN" pitchFamily="2" charset="0"/>
              </a:rPr>
              <a:t>কার</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পতনের</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জন্য</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পাকিস্তানের</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দুই</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অংশের</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মানুষ</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প্রথমবারের</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মতো</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একসাথে</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আন্দোলনে</a:t>
            </a:r>
            <a:r>
              <a:rPr lang="en-US" sz="2800" dirty="0" smtClean="0">
                <a:latin typeface="NikoshBAN" pitchFamily="2" charset="0"/>
                <a:ea typeface="Verdana" pitchFamily="34" charset="0"/>
                <a:cs typeface="NikoshBAN" pitchFamily="2" charset="0"/>
              </a:rPr>
              <a:t> </a:t>
            </a:r>
            <a:r>
              <a:rPr lang="en-US" sz="2800" dirty="0" err="1" smtClean="0">
                <a:latin typeface="NikoshBAN" pitchFamily="2" charset="0"/>
                <a:ea typeface="Verdana" pitchFamily="34" charset="0"/>
                <a:cs typeface="NikoshBAN" pitchFamily="2" charset="0"/>
              </a:rPr>
              <a:t>নামে</a:t>
            </a:r>
            <a:r>
              <a:rPr lang="en-US" sz="2800" dirty="0" smtClean="0">
                <a:latin typeface="NikoshBAN" pitchFamily="2" charset="0"/>
                <a:ea typeface="Verdana" pitchFamily="34" charset="0"/>
                <a:cs typeface="NikoshBAN" pitchFamily="2" charset="0"/>
              </a:rPr>
              <a:t> ?  </a:t>
            </a:r>
          </a:p>
        </p:txBody>
      </p:sp>
      <p:pic>
        <p:nvPicPr>
          <p:cNvPr id="5" name="Picture 2" descr="Image result for à¦à¦à§à§à¦¬ à¦à¦¾à¦¨"/>
          <p:cNvPicPr>
            <a:picLocks noChangeAspect="1" noChangeArrowheads="1"/>
          </p:cNvPicPr>
          <p:nvPr/>
        </p:nvPicPr>
        <p:blipFill>
          <a:blip r:embed="rId2" cstate="print"/>
          <a:srcRect/>
          <a:stretch>
            <a:fillRect/>
          </a:stretch>
        </p:blipFill>
        <p:spPr bwMode="auto">
          <a:xfrm>
            <a:off x="533400" y="990600"/>
            <a:ext cx="4953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need\Pictures\১৯৬৯ সালের গণঅভ্যুত্থান2.jpg"/>
          <p:cNvPicPr>
            <a:picLocks noChangeAspect="1" noChangeArrowheads="1"/>
          </p:cNvPicPr>
          <p:nvPr/>
        </p:nvPicPr>
        <p:blipFill>
          <a:blip r:embed="rId3"/>
          <a:srcRect/>
          <a:stretch>
            <a:fillRect/>
          </a:stretch>
        </p:blipFill>
        <p:spPr bwMode="auto">
          <a:xfrm>
            <a:off x="5943600" y="1066800"/>
            <a:ext cx="54102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57200" y="4611231"/>
            <a:ext cx="10896600" cy="1569660"/>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b="1" dirty="0" smtClean="0">
                <a:latin typeface="NikoshBAN" pitchFamily="2" charset="0"/>
                <a:ea typeface="Verdana" pitchFamily="34" charset="0"/>
                <a:cs typeface="NikoshBAN" pitchFamily="2" charset="0"/>
              </a:rPr>
              <a:t>১৯৬৮ </a:t>
            </a:r>
            <a:r>
              <a:rPr lang="en-US" sz="2400" b="1" dirty="0" err="1" smtClean="0">
                <a:latin typeface="NikoshBAN" pitchFamily="2" charset="0"/>
                <a:ea typeface="Verdana" pitchFamily="34" charset="0"/>
                <a:cs typeface="NikoshBAN" pitchFamily="2" charset="0"/>
              </a:rPr>
              <a:t>সালের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নভেম্বর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মাসে</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ছাত্র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অসন্তোষকে</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কেন্দ্র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করে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যে</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আন্দোলন</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দানা</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বাধেঁ</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তা</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একসময়</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ছড়িয়ে</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পড়ে</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শহর</a:t>
            </a:r>
            <a:r>
              <a:rPr lang="en-US" sz="2400" b="1" dirty="0" smtClean="0">
                <a:latin typeface="NikoshBAN" pitchFamily="2" charset="0"/>
                <a:ea typeface="Verdana" pitchFamily="34" charset="0"/>
                <a:cs typeface="NikoshBAN" pitchFamily="2" charset="0"/>
              </a:rPr>
              <a:t> ও </a:t>
            </a:r>
            <a:r>
              <a:rPr lang="en-US" sz="2400" b="1" dirty="0" err="1" smtClean="0">
                <a:latin typeface="NikoshBAN" pitchFamily="2" charset="0"/>
                <a:ea typeface="Verdana" pitchFamily="34" charset="0"/>
                <a:cs typeface="NikoshBAN" pitchFamily="2" charset="0"/>
              </a:rPr>
              <a:t>গ্রামের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শ্রমিক-কৃষক</a:t>
            </a:r>
            <a:r>
              <a:rPr lang="en-US" sz="2400" b="1" dirty="0" smtClean="0">
                <a:latin typeface="NikoshBAN" pitchFamily="2" charset="0"/>
                <a:ea typeface="Verdana" pitchFamily="34" charset="0"/>
                <a:cs typeface="NikoshBAN" pitchFamily="2" charset="0"/>
              </a:rPr>
              <a:t> ও </a:t>
            </a:r>
            <a:r>
              <a:rPr lang="en-US" sz="2400" b="1" dirty="0" err="1" smtClean="0">
                <a:latin typeface="NikoshBAN" pitchFamily="2" charset="0"/>
                <a:ea typeface="Verdana" pitchFamily="34" charset="0"/>
                <a:cs typeface="NikoshBAN" pitchFamily="2" charset="0"/>
              </a:rPr>
              <a:t>সাধারণ</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মানুষের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মাঝে</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পাকিস্তানের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প্রেসিডেন্ট</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আইয়ুব</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খানের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স্বৈরশাসনের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বিরুদ্ধে</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গড়ে</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ওঠে</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এক</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দুর্বার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আন্দোলন</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যা</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ঊনসত্তরের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গণঅভ্যুত্থান</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হিসেবে</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পরিচিতি</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আইয়ুব</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খানের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পতনকে</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কেন্দ্র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করে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পাকিস্তানের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দুই</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অংশের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মানুষ</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প্রথমবারের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মতো</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একসাথে</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আন্দোলনে</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নামে</a:t>
            </a:r>
            <a:r>
              <a:rPr lang="en-US" sz="2400" b="1" dirty="0" smtClean="0">
                <a:latin typeface="NikoshBAN" pitchFamily="2" charset="0"/>
                <a:ea typeface="Verdana" pitchFamily="34"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3">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8" name="TextBox 7"/>
          <p:cNvSpPr txBox="1"/>
          <p:nvPr/>
        </p:nvSpPr>
        <p:spPr>
          <a:xfrm>
            <a:off x="228600" y="228600"/>
            <a:ext cx="11734800" cy="6370975"/>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extBox 3"/>
          <p:cNvSpPr txBox="1"/>
          <p:nvPr/>
        </p:nvSpPr>
        <p:spPr>
          <a:xfrm>
            <a:off x="457200" y="381000"/>
            <a:ext cx="11049000" cy="954107"/>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err="1" smtClean="0">
                <a:latin typeface="NikoshBAN" pitchFamily="2" charset="0"/>
                <a:ea typeface="Verdana" pitchFamily="34" charset="0"/>
                <a:cs typeface="NikoshBAN" pitchFamily="2" charset="0"/>
              </a:rPr>
              <a:t>কত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সালের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গণআন্দোলনে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ছাত্রনেতা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আসাদুজ্জামান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ছাত্র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মতিউর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রহমান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সার্জেন্ট</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জহুরুল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এবং</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রাজশাহী</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বিশ্ববিদ্যালয়ের</a:t>
            </a:r>
            <a:r>
              <a:rPr lang="en-US" sz="2800" b="1" strike="sngStrike" dirty="0" smtClean="0">
                <a:solidFill>
                  <a:srgbClr val="FF0000"/>
                </a:solidFill>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অধ্যাপক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ড</a:t>
            </a:r>
            <a:r>
              <a:rPr lang="en-US" sz="2800" b="1" dirty="0" err="1" smtClean="0">
                <a:latin typeface="NikoshBAN"/>
                <a:ea typeface="Verdana" pitchFamily="34" charset="0"/>
                <a:cs typeface="NikoshBAN"/>
              </a:rPr>
              <a:t>.</a:t>
            </a:r>
            <a:r>
              <a:rPr lang="en-US" sz="2800" b="1" dirty="0" err="1" smtClean="0">
                <a:latin typeface="NikoshBAN" pitchFamily="2" charset="0"/>
                <a:ea typeface="Verdana" pitchFamily="34" charset="0"/>
                <a:cs typeface="NikoshBAN" pitchFamily="2" charset="0"/>
              </a:rPr>
              <a:t>শামসুজ্জোহা</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নিহত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হন</a:t>
            </a:r>
            <a:r>
              <a:rPr lang="en-US" sz="2800" b="1" dirty="0" smtClean="0">
                <a:latin typeface="NikoshBAN" pitchFamily="2" charset="0"/>
                <a:ea typeface="Verdana" pitchFamily="34" charset="0"/>
                <a:cs typeface="NikoshBAN" pitchFamily="2" charset="0"/>
              </a:rPr>
              <a:t>? </a:t>
            </a:r>
          </a:p>
        </p:txBody>
      </p:sp>
      <p:pic>
        <p:nvPicPr>
          <p:cNvPr id="5" name="Picture 8" descr="Image result for à¦à¦¾à¦¤à§à¦°à¦¨à§à¦¤à¦¾ à¦à¦¸à¦¾à¦¦à§à¦à§à¦à¦¾à¦®à¦¾à¦¨"/>
          <p:cNvPicPr>
            <a:picLocks noChangeAspect="1" noChangeArrowheads="1"/>
          </p:cNvPicPr>
          <p:nvPr/>
        </p:nvPicPr>
        <p:blipFill>
          <a:blip r:embed="rId2" cstate="print"/>
          <a:srcRect l="27132" r="24031"/>
          <a:stretch>
            <a:fillRect/>
          </a:stretch>
        </p:blipFill>
        <p:spPr bwMode="auto">
          <a:xfrm>
            <a:off x="533400" y="1447800"/>
            <a:ext cx="2286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81000" y="4114800"/>
            <a:ext cx="2919389" cy="400110"/>
          </a:xfrm>
          <a:prstGeom prst="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err="1" smtClean="0">
                <a:latin typeface="NikoshBAN" pitchFamily="2" charset="0"/>
                <a:ea typeface="Verdana" pitchFamily="34" charset="0"/>
                <a:cs typeface="NikoshBAN" pitchFamily="2" charset="0"/>
              </a:rPr>
              <a:t>ছাত্রনেতা</a:t>
            </a:r>
            <a:r>
              <a:rPr lang="en-US" sz="2000" b="1" dirty="0" smtClean="0">
                <a:latin typeface="NikoshBAN" pitchFamily="2" charset="0"/>
                <a:ea typeface="Verdana" pitchFamily="34" charset="0"/>
                <a:cs typeface="NikoshBAN" pitchFamily="2" charset="0"/>
              </a:rPr>
              <a:t> </a:t>
            </a:r>
            <a:r>
              <a:rPr lang="en-US" sz="2000" b="1" dirty="0" err="1" smtClean="0">
                <a:latin typeface="NikoshBAN" pitchFamily="2" charset="0"/>
                <a:ea typeface="Verdana" pitchFamily="34" charset="0"/>
                <a:cs typeface="NikoshBAN" pitchFamily="2" charset="0"/>
              </a:rPr>
              <a:t>আসাদুজ্জামান</a:t>
            </a:r>
            <a:r>
              <a:rPr lang="en-US" sz="2000" b="1" dirty="0" smtClean="0">
                <a:latin typeface="NikoshBAN" pitchFamily="2" charset="0"/>
                <a:ea typeface="Verdana" pitchFamily="34" charset="0"/>
                <a:cs typeface="NikoshBAN" pitchFamily="2" charset="0"/>
              </a:rPr>
              <a:t> (১ম </a:t>
            </a:r>
            <a:r>
              <a:rPr lang="en-US" sz="2000" b="1" dirty="0" err="1" smtClean="0">
                <a:latin typeface="NikoshBAN" pitchFamily="2" charset="0"/>
                <a:ea typeface="Verdana" pitchFamily="34" charset="0"/>
                <a:cs typeface="NikoshBAN" pitchFamily="2" charset="0"/>
              </a:rPr>
              <a:t>শহিদ</a:t>
            </a:r>
            <a:r>
              <a:rPr lang="en-US" sz="2000" b="1" dirty="0" smtClean="0">
                <a:latin typeface="NikoshBAN" pitchFamily="2" charset="0"/>
                <a:ea typeface="Verdana" pitchFamily="34" charset="0"/>
                <a:cs typeface="NikoshBAN" pitchFamily="2" charset="0"/>
              </a:rPr>
              <a:t>)</a:t>
            </a:r>
            <a:endParaRPr lang="en-US" sz="2000" dirty="0" smtClean="0">
              <a:latin typeface="NikoshBAN" pitchFamily="2" charset="0"/>
              <a:ea typeface="Verdana" pitchFamily="34" charset="0"/>
              <a:cs typeface="NikoshBAN" pitchFamily="2" charset="0"/>
            </a:endParaRPr>
          </a:p>
        </p:txBody>
      </p:sp>
      <p:pic>
        <p:nvPicPr>
          <p:cNvPr id="7" name="Picture 4" descr="Image result for à¦à¦¿à¦¶à§à¦° à¦®à¦¤à¦¿à¦à¦°"/>
          <p:cNvPicPr>
            <a:picLocks noChangeAspect="1" noChangeArrowheads="1"/>
          </p:cNvPicPr>
          <p:nvPr/>
        </p:nvPicPr>
        <p:blipFill>
          <a:blip r:embed="rId3" cstate="print"/>
          <a:srcRect l="12755" t="20234" r="12245" b="2041"/>
          <a:stretch>
            <a:fillRect/>
          </a:stretch>
        </p:blipFill>
        <p:spPr bwMode="auto">
          <a:xfrm>
            <a:off x="3581400" y="1447800"/>
            <a:ext cx="2582519"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886200" y="4038600"/>
            <a:ext cx="2013693" cy="461665"/>
          </a:xfrm>
          <a:prstGeom prst="rect">
            <a:avLst/>
          </a:prstGeom>
          <a:solidFill>
            <a:schemeClr val="bg1">
              <a:lumMod val="65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err="1" smtClean="0">
                <a:latin typeface="NikoshBAN" pitchFamily="2" charset="0"/>
                <a:ea typeface="Verdana" pitchFamily="34" charset="0"/>
                <a:cs typeface="NikoshBAN" pitchFamily="2" charset="0"/>
              </a:rPr>
              <a:t>ছাত্র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মতিউর</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রহমান</a:t>
            </a:r>
            <a:endParaRPr lang="en-US" sz="2400" dirty="0" smtClean="0">
              <a:latin typeface="NikoshBAN" pitchFamily="2" charset="0"/>
              <a:ea typeface="Verdana" pitchFamily="34" charset="0"/>
              <a:cs typeface="NikoshBAN" pitchFamily="2" charset="0"/>
            </a:endParaRPr>
          </a:p>
        </p:txBody>
      </p:sp>
      <p:pic>
        <p:nvPicPr>
          <p:cNvPr id="11" name="Picture 2" descr="C:\Users\need\Pictures\সার্জেন্ট জহুরুল হক.jpg"/>
          <p:cNvPicPr>
            <a:picLocks noChangeAspect="1" noChangeArrowheads="1"/>
          </p:cNvPicPr>
          <p:nvPr/>
        </p:nvPicPr>
        <p:blipFill>
          <a:blip r:embed="rId4"/>
          <a:srcRect l="24080" r="25084"/>
          <a:stretch>
            <a:fillRect/>
          </a:stretch>
        </p:blipFill>
        <p:spPr bwMode="auto">
          <a:xfrm>
            <a:off x="6553200" y="1447800"/>
            <a:ext cx="2514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6705600" y="4038600"/>
            <a:ext cx="1955985" cy="461665"/>
          </a:xfrm>
          <a:prstGeom prst="rect">
            <a:avLst/>
          </a:prstGeom>
          <a:solidFill>
            <a:schemeClr val="bg1">
              <a:lumMod val="65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err="1" smtClean="0">
                <a:latin typeface="NikoshBAN" pitchFamily="2" charset="0"/>
                <a:ea typeface="Verdana" pitchFamily="34" charset="0"/>
                <a:cs typeface="NikoshBAN" pitchFamily="2" charset="0"/>
              </a:rPr>
              <a:t>সার্জেন্ট</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জহুরুল</a:t>
            </a:r>
            <a:r>
              <a:rPr lang="en-US" sz="2400" b="1" dirty="0" smtClean="0">
                <a:latin typeface="NikoshBAN" pitchFamily="2" charset="0"/>
                <a:ea typeface="Verdana" pitchFamily="34" charset="0"/>
                <a:cs typeface="NikoshBAN" pitchFamily="2" charset="0"/>
              </a:rPr>
              <a:t> </a:t>
            </a:r>
            <a:r>
              <a:rPr lang="en-US" sz="2400" b="1" dirty="0" err="1" smtClean="0">
                <a:latin typeface="NikoshBAN" pitchFamily="2" charset="0"/>
                <a:ea typeface="Verdana" pitchFamily="34" charset="0"/>
                <a:cs typeface="NikoshBAN" pitchFamily="2" charset="0"/>
              </a:rPr>
              <a:t>হক</a:t>
            </a:r>
            <a:endParaRPr lang="en-US" sz="2400" dirty="0" smtClean="0">
              <a:latin typeface="NikoshBAN" pitchFamily="2" charset="0"/>
              <a:ea typeface="Verdana" pitchFamily="34" charset="0"/>
              <a:cs typeface="NikoshBAN" pitchFamily="2" charset="0"/>
            </a:endParaRPr>
          </a:p>
        </p:txBody>
      </p:sp>
      <p:pic>
        <p:nvPicPr>
          <p:cNvPr id="13" name="Picture 12" descr="http://cdn.risingbd.com/media/imgAll/2017December/bg/Joha20180218080352.jpg"/>
          <p:cNvPicPr>
            <a:picLocks noChangeAspect="1" noChangeArrowheads="1"/>
          </p:cNvPicPr>
          <p:nvPr/>
        </p:nvPicPr>
        <p:blipFill>
          <a:blip r:embed="rId5" cstate="print"/>
          <a:srcRect l="16905" r="18292"/>
          <a:stretch>
            <a:fillRect/>
          </a:stretch>
        </p:blipFill>
        <p:spPr bwMode="auto">
          <a:xfrm>
            <a:off x="9448800" y="1447800"/>
            <a:ext cx="22098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9525000" y="4038600"/>
            <a:ext cx="2053767" cy="400110"/>
          </a:xfrm>
          <a:prstGeom prst="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err="1" smtClean="0">
                <a:latin typeface="NikoshBAN" pitchFamily="2" charset="0"/>
                <a:ea typeface="Verdana" pitchFamily="34" charset="0"/>
                <a:cs typeface="NikoshBAN" pitchFamily="2" charset="0"/>
              </a:rPr>
              <a:t>অধ্যাপক</a:t>
            </a:r>
            <a:r>
              <a:rPr lang="en-US" sz="2000" b="1" dirty="0" smtClean="0">
                <a:latin typeface="NikoshBAN" pitchFamily="2" charset="0"/>
                <a:ea typeface="Verdana" pitchFamily="34" charset="0"/>
                <a:cs typeface="NikoshBAN" pitchFamily="2" charset="0"/>
              </a:rPr>
              <a:t> </a:t>
            </a:r>
            <a:r>
              <a:rPr lang="en-US" sz="2000" b="1" dirty="0" err="1" smtClean="0">
                <a:latin typeface="NikoshBAN" pitchFamily="2" charset="0"/>
                <a:ea typeface="Verdana" pitchFamily="34" charset="0"/>
                <a:cs typeface="NikoshBAN" pitchFamily="2" charset="0"/>
              </a:rPr>
              <a:t>ড</a:t>
            </a:r>
            <a:r>
              <a:rPr lang="en-US" sz="2000" b="1" dirty="0" err="1" smtClean="0">
                <a:latin typeface="NikoshBAN"/>
                <a:ea typeface="Verdana" pitchFamily="34" charset="0"/>
                <a:cs typeface="NikoshBAN"/>
              </a:rPr>
              <a:t>.</a:t>
            </a:r>
            <a:r>
              <a:rPr lang="en-US" sz="2000" b="1" dirty="0" err="1" smtClean="0">
                <a:latin typeface="NikoshBAN" pitchFamily="2" charset="0"/>
                <a:ea typeface="Verdana" pitchFamily="34" charset="0"/>
                <a:cs typeface="NikoshBAN" pitchFamily="2" charset="0"/>
              </a:rPr>
              <a:t>শামসুজ্জোহা</a:t>
            </a:r>
            <a:endParaRPr lang="en-US" sz="2000" dirty="0" smtClean="0">
              <a:latin typeface="NikoshBAN" pitchFamily="2" charset="0"/>
              <a:ea typeface="Verdana" pitchFamily="34" charset="0"/>
              <a:cs typeface="NikoshBAN" pitchFamily="2" charset="0"/>
            </a:endParaRPr>
          </a:p>
        </p:txBody>
      </p:sp>
      <p:sp>
        <p:nvSpPr>
          <p:cNvPr id="15" name="TextBox 14"/>
          <p:cNvSpPr txBox="1"/>
          <p:nvPr/>
        </p:nvSpPr>
        <p:spPr>
          <a:xfrm>
            <a:off x="457200" y="5168205"/>
            <a:ext cx="11201400" cy="954107"/>
          </a:xfrm>
          <a:prstGeom prst="rect">
            <a:avLst/>
          </a:prstGeom>
          <a:solidFill>
            <a:schemeClr val="bg1">
              <a:lumMod val="6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smtClean="0">
                <a:latin typeface="NikoshBAN" pitchFamily="2" charset="0"/>
                <a:ea typeface="Verdana" pitchFamily="34" charset="0"/>
                <a:cs typeface="NikoshBAN" pitchFamily="2" charset="0"/>
              </a:rPr>
              <a:t>১৯৬৯ </a:t>
            </a:r>
            <a:r>
              <a:rPr lang="en-US" sz="2800" b="1" dirty="0" err="1" smtClean="0">
                <a:latin typeface="NikoshBAN" pitchFamily="2" charset="0"/>
                <a:ea typeface="Verdana" pitchFamily="34" charset="0"/>
                <a:cs typeface="NikoshBAN" pitchFamily="2" charset="0"/>
              </a:rPr>
              <a:t>সালে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স্বৈরাচারী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প্রেসিডেন্ট</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আইয়ুব</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খানের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বিরুদ্ধে</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গণআন্দোলনে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ছাত্রনেতা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আসাদুজ্জামান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ছাত্র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মতিউর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রহমান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সার্জেন্ট</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জহুরুল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এবং</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রাজশাহী</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বিশ্ববিদ্যালয়ের</a:t>
            </a:r>
            <a:r>
              <a:rPr lang="en-US" sz="2800" b="1" dirty="0" smtClean="0">
                <a:solidFill>
                  <a:srgbClr val="FF0000"/>
                </a:solidFill>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অধ্যাপক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ড</a:t>
            </a:r>
            <a:r>
              <a:rPr lang="en-US" sz="2800" b="1" dirty="0" err="1" smtClean="0">
                <a:latin typeface="NikoshBAN"/>
                <a:ea typeface="Verdana" pitchFamily="34" charset="0"/>
                <a:cs typeface="NikoshBAN"/>
              </a:rPr>
              <a:t>.</a:t>
            </a:r>
            <a:r>
              <a:rPr lang="en-US" sz="2800" b="1" dirty="0" err="1" smtClean="0">
                <a:latin typeface="NikoshBAN" pitchFamily="2" charset="0"/>
                <a:ea typeface="Verdana" pitchFamily="34" charset="0"/>
                <a:cs typeface="NikoshBAN" pitchFamily="2" charset="0"/>
              </a:rPr>
              <a:t>শামসুজ্জোহা</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নিহত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হন</a:t>
            </a:r>
            <a:r>
              <a:rPr lang="en-US" sz="2800" b="1" dirty="0" smtClean="0">
                <a:latin typeface="NikoshBAN" pitchFamily="2" charset="0"/>
                <a:ea typeface="Verdana" pitchFamily="34"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a:extLst>
              <a:ext uri="{FF2B5EF4-FFF2-40B4-BE49-F238E27FC236}">
                <a16:creationId xmlns="" xmlns:a16="http://schemas.microsoft.com/office/drawing/2014/main" id="{1C6469BE-DED8-42F0-BF72-79ECA74422CC}"/>
              </a:ext>
            </a:extLst>
          </p:cNvPr>
          <p:cNvSpPr/>
          <p:nvPr/>
        </p:nvSpPr>
        <p:spPr>
          <a:xfrm>
            <a:off x="0" y="0"/>
            <a:ext cx="12192000" cy="6858000"/>
          </a:xfrm>
          <a:prstGeom prst="frame">
            <a:avLst>
              <a:gd name="adj1" fmla="val 3804"/>
            </a:avLst>
          </a:prstGeom>
          <a:solidFill>
            <a:schemeClr val="accent4">
              <a:lumMod val="60000"/>
              <a:lumOff val="4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 name="TextBox 2"/>
          <p:cNvSpPr txBox="1"/>
          <p:nvPr/>
        </p:nvSpPr>
        <p:spPr>
          <a:xfrm>
            <a:off x="228600" y="304800"/>
            <a:ext cx="11658600" cy="6370975"/>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4" name="Picture 8" descr="Image result for à¦à¦¾à¦¤à§à¦°à¦¨à§à¦¤à¦¾ à¦à¦¸à¦¾à¦¦à§à¦à§à¦à¦¾à¦®à¦¾à¦¨"/>
          <p:cNvPicPr>
            <a:picLocks noChangeAspect="1" noChangeArrowheads="1"/>
          </p:cNvPicPr>
          <p:nvPr/>
        </p:nvPicPr>
        <p:blipFill>
          <a:blip r:embed="rId2" cstate="print"/>
          <a:srcRect l="27132" r="24031"/>
          <a:stretch>
            <a:fillRect/>
          </a:stretch>
        </p:blipFill>
        <p:spPr bwMode="auto">
          <a:xfrm>
            <a:off x="4191000" y="457200"/>
            <a:ext cx="32004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724400" y="3124200"/>
            <a:ext cx="2359941" cy="461665"/>
          </a:xfrm>
          <a:prstGeom prst="rect">
            <a:avLst/>
          </a:prstGeom>
          <a:solidFill>
            <a:schemeClr val="accent6">
              <a:lumMod val="75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ছাত্রনেতা</a:t>
            </a:r>
            <a:r>
              <a:rPr lang="en-US" sz="2400" b="1"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ea typeface="Verdana" pitchFamily="34" charset="0"/>
                <a:cs typeface="NikoshBAN" pitchFamily="2" charset="0"/>
              </a:rPr>
              <a:t>আসাদুজ্জামান</a:t>
            </a:r>
            <a:endParaRPr lang="en-US" sz="2400" dirty="0" smtClean="0">
              <a:effectLst>
                <a:outerShdw blurRad="38100" dist="38100" dir="2700000" algn="tl">
                  <a:srgbClr val="000000">
                    <a:alpha val="43137"/>
                  </a:srgbClr>
                </a:outerShdw>
              </a:effectLst>
              <a:latin typeface="NikoshBAN" pitchFamily="2" charset="0"/>
              <a:ea typeface="Verdana" pitchFamily="34" charset="0"/>
              <a:cs typeface="NikoshBAN" pitchFamily="2" charset="0"/>
            </a:endParaRPr>
          </a:p>
        </p:txBody>
      </p:sp>
      <p:sp>
        <p:nvSpPr>
          <p:cNvPr id="7" name="TextBox 6"/>
          <p:cNvSpPr txBox="1"/>
          <p:nvPr/>
        </p:nvSpPr>
        <p:spPr>
          <a:xfrm>
            <a:off x="838200" y="3810000"/>
            <a:ext cx="10668000" cy="2677656"/>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800" b="1" dirty="0" err="1" smtClean="0">
                <a:latin typeface="NikoshBAN" pitchFamily="2" charset="0"/>
                <a:ea typeface="Verdana" pitchFamily="34" charset="0"/>
                <a:cs typeface="NikoshBAN" pitchFamily="2" charset="0"/>
              </a:rPr>
              <a:t>ডাকসুর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আহবানে</a:t>
            </a:r>
            <a:r>
              <a:rPr lang="en-US" sz="2800" b="1" dirty="0" smtClean="0">
                <a:latin typeface="NikoshBAN" pitchFamily="2" charset="0"/>
                <a:ea typeface="Verdana" pitchFamily="34" charset="0"/>
                <a:cs typeface="NikoshBAN" pitchFamily="2" charset="0"/>
              </a:rPr>
              <a:t> ১৪ই </a:t>
            </a:r>
            <a:r>
              <a:rPr lang="en-US" sz="2800" b="1" dirty="0" err="1" smtClean="0">
                <a:latin typeface="NikoshBAN" pitchFamily="2" charset="0"/>
                <a:ea typeface="Verdana" pitchFamily="34" charset="0"/>
                <a:cs typeface="NikoshBAN" pitchFamily="2" charset="0"/>
              </a:rPr>
              <a:t>জানুয়ারি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সমগ্র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পাকিস্তানে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হরতাল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পালিত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হয়</a:t>
            </a:r>
            <a:r>
              <a:rPr lang="en-US" sz="2800" b="1" dirty="0" smtClean="0">
                <a:latin typeface="NikoshBAN" pitchFamily="2" charset="0"/>
                <a:ea typeface="Verdana" pitchFamily="34" charset="0"/>
                <a:cs typeface="NikoshBAN" pitchFamily="2" charset="0"/>
              </a:rPr>
              <a:t>। ১৮ই </a:t>
            </a:r>
            <a:r>
              <a:rPr lang="en-US" sz="2800" b="1" dirty="0" err="1" smtClean="0">
                <a:latin typeface="NikoshBAN" pitchFamily="2" charset="0"/>
                <a:ea typeface="Verdana" pitchFamily="34" charset="0"/>
                <a:cs typeface="NikoshBAN" pitchFamily="2" charset="0"/>
              </a:rPr>
              <a:t>জানুয়ারি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পুলিশি</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নির্যাতনের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প্রতিবাদে</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ছাত্র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সংগ্রাম</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পরিষদ</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ধর্মঘট</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পালন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করে</a:t>
            </a:r>
            <a:r>
              <a:rPr lang="en-US" sz="2800" b="1" dirty="0" smtClean="0">
                <a:latin typeface="NikoshBAN" pitchFamily="2" charset="0"/>
                <a:ea typeface="Verdana" pitchFamily="34" charset="0"/>
                <a:cs typeface="NikoshBAN" pitchFamily="2" charset="0"/>
              </a:rPr>
              <a:t>। ২০শে </a:t>
            </a:r>
            <a:r>
              <a:rPr lang="en-US" sz="2800" b="1" dirty="0" err="1" smtClean="0">
                <a:latin typeface="NikoshBAN" pitchFamily="2" charset="0"/>
                <a:ea typeface="Verdana" pitchFamily="34" charset="0"/>
                <a:cs typeface="NikoshBAN" pitchFamily="2" charset="0"/>
              </a:rPr>
              <a:t>জানুয়ারি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নির্যাতনের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প্রতিবাদে</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ছাত্ররা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পূর্ব</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পাকিস্তানে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হরতাল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পালন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করেন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হরতাল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পালনকালে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ঢাকা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মেডিকেল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কলেজের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সামনে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ছাত্রনেতা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আসাদুজ্জামান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পুলিশের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গুলিতে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নিহত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আসাদের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হত্যার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প্রতিবাদে</a:t>
            </a:r>
            <a:r>
              <a:rPr lang="en-US" sz="2800" b="1" dirty="0" smtClean="0">
                <a:latin typeface="NikoshBAN" pitchFamily="2" charset="0"/>
                <a:ea typeface="Verdana" pitchFamily="34" charset="0"/>
                <a:cs typeface="NikoshBAN" pitchFamily="2" charset="0"/>
              </a:rPr>
              <a:t> ২২, ২৩ ও ২৪ </a:t>
            </a:r>
            <a:r>
              <a:rPr lang="en-US" sz="2800" b="1" dirty="0" err="1" smtClean="0">
                <a:latin typeface="NikoshBAN" pitchFamily="2" charset="0"/>
                <a:ea typeface="Verdana" pitchFamily="34" charset="0"/>
                <a:cs typeface="NikoshBAN" pitchFamily="2" charset="0"/>
              </a:rPr>
              <a:t>তারিখে</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ব্যাপক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কর্মসুচি</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ঘোষিত</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হয়</a:t>
            </a:r>
            <a:r>
              <a:rPr lang="en-US" sz="2800" b="1" dirty="0" smtClean="0">
                <a:latin typeface="NikoshBAN" pitchFamily="2" charset="0"/>
                <a:ea typeface="Verdana" pitchFamily="34" charset="0"/>
                <a:cs typeface="NikoshBAN" pitchFamily="2" charset="0"/>
              </a:rPr>
              <a:t>। ২৪ </a:t>
            </a:r>
            <a:r>
              <a:rPr lang="en-US" sz="2800" b="1" dirty="0" err="1" smtClean="0">
                <a:latin typeface="NikoshBAN" pitchFamily="2" charset="0"/>
                <a:ea typeface="Verdana" pitchFamily="34" charset="0"/>
                <a:cs typeface="NikoshBAN" pitchFamily="2" charset="0"/>
              </a:rPr>
              <a:t>তারিখে</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দেশে</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হরতাল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চলাকালে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সর্বস্তরের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মানুষের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ব্যাপক</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ঢল</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নামে</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মানুষের</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অংশগ্রহণে</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আন্দোলন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যেন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গণঅভ্যুত্থানে</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রূপ</a:t>
            </a:r>
            <a:r>
              <a:rPr lang="en-US" sz="2800" b="1" dirty="0" smtClean="0">
                <a:latin typeface="NikoshBAN" pitchFamily="2" charset="0"/>
                <a:ea typeface="Verdana" pitchFamily="34" charset="0"/>
                <a:cs typeface="NikoshBAN" pitchFamily="2" charset="0"/>
              </a:rPr>
              <a:t> </a:t>
            </a:r>
            <a:r>
              <a:rPr lang="en-US" sz="2800" b="1" dirty="0" err="1" smtClean="0">
                <a:latin typeface="NikoshBAN" pitchFamily="2" charset="0"/>
                <a:ea typeface="Verdana" pitchFamily="34" charset="0"/>
                <a:cs typeface="NikoshBAN" pitchFamily="2" charset="0"/>
              </a:rPr>
              <a:t>নেয়</a:t>
            </a:r>
            <a:r>
              <a:rPr lang="en-US" sz="2800" b="1" dirty="0" smtClean="0">
                <a:latin typeface="NikoshBAN" pitchFamily="2" charset="0"/>
                <a:ea typeface="Verdana" pitchFamily="34"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1892</TotalTime>
  <Words>1508</Words>
  <Application>Microsoft Office PowerPoint</Application>
  <PresentationFormat>Custom</PresentationFormat>
  <Paragraphs>479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SHAKHAWAT</dc:creator>
  <cp:lastModifiedBy>jahid</cp:lastModifiedBy>
  <cp:revision>434</cp:revision>
  <dcterms:created xsi:type="dcterms:W3CDTF">2020-01-13T03:23:51Z</dcterms:created>
  <dcterms:modified xsi:type="dcterms:W3CDTF">2021-06-17T10:17:00Z</dcterms:modified>
</cp:coreProperties>
</file>