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76" r:id="rId8"/>
    <p:sldId id="266" r:id="rId9"/>
    <p:sldId id="277" r:id="rId10"/>
    <p:sldId id="278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8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3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6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3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4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70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2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2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1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6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t="-8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BEA67-4D6C-4E4E-89C4-41FD3BC3DECF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4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95003"/>
            <a:ext cx="8893610" cy="66739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9549" y="628803"/>
            <a:ext cx="549062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68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52112" y="774500"/>
            <a:ext cx="8706880" cy="5945891"/>
          </a:xfrm>
          <a:prstGeom prst="roundRect">
            <a:avLst>
              <a:gd name="adj" fmla="val 5681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 smtClean="0">
              <a:latin typeface="SutonnyMJ" pitchFamily="2" charset="0"/>
            </a:endParaRPr>
          </a:p>
          <a:p>
            <a:endParaRPr lang="en-US" sz="2400" dirty="0" smtClean="0">
              <a:solidFill>
                <a:srgbClr val="C00000"/>
              </a:solidFill>
              <a:latin typeface="SutonnyMJ" pitchFamily="2" charset="0"/>
            </a:endParaRPr>
          </a:p>
          <a:p>
            <a:endParaRPr lang="en-US" sz="2400" dirty="0">
              <a:solidFill>
                <a:srgbClr val="C00000"/>
              </a:solidFill>
              <a:latin typeface="SutonnyMJ" pitchFamily="2" charset="0"/>
            </a:endParaRPr>
          </a:p>
          <a:p>
            <a:endParaRPr lang="en-US" sz="2400" dirty="0" smtClean="0">
              <a:solidFill>
                <a:srgbClr val="C00000"/>
              </a:solidFill>
              <a:latin typeface="SutonnyMJ" pitchFamily="2" charset="0"/>
            </a:endParaRPr>
          </a:p>
          <a:p>
            <a:pPr marL="231775"/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১৮ 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জুন,২০২১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31775"/>
            <a:endParaRPr lang="en-US" sz="400" dirty="0" smtClean="0">
              <a:solidFill>
                <a:schemeClr val="tx1"/>
              </a:solidFill>
              <a:latin typeface="SutonnyMJ" pitchFamily="2" charset="0"/>
            </a:endParaRPr>
          </a:p>
          <a:p>
            <a:pPr marL="231775"/>
            <a:r>
              <a:rPr lang="en-US" sz="2000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eivei</a:t>
            </a:r>
            <a:endParaRPr lang="en-US" sz="2000" dirty="0" smtClean="0">
              <a:solidFill>
                <a:schemeClr val="tx1"/>
              </a:solidFill>
              <a:latin typeface="ChandrabatiMJ" pitchFamily="2" charset="0"/>
              <a:cs typeface="ChandrabatiMJ" pitchFamily="2" charset="0"/>
            </a:endParaRPr>
          </a:p>
          <a:p>
            <a:pPr marL="231775"/>
            <a:r>
              <a:rPr lang="en-US" sz="2000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cÖavb</a:t>
            </a:r>
            <a:r>
              <a:rPr lang="en-US" sz="2000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wkÿK</a:t>
            </a:r>
            <a:r>
              <a:rPr lang="en-US" sz="2000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, </a:t>
            </a:r>
          </a:p>
          <a:p>
            <a:pPr marL="231775"/>
            <a:r>
              <a:rPr lang="bn-BD" sz="2000" dirty="0" smtClean="0">
                <a:solidFill>
                  <a:schemeClr val="tx1"/>
                </a:solidFill>
                <a:latin typeface="ChandrabatiMJ" pitchFamily="2" charset="0"/>
                <a:cs typeface="NikoshBAN" panose="02000000000000000000" pitchFamily="2" charset="0"/>
              </a:rPr>
              <a:t>এম কে এম</a:t>
            </a:r>
            <a:r>
              <a:rPr lang="en-US" sz="2000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¯‹</a:t>
            </a:r>
            <a:r>
              <a:rPr lang="en-US" sz="2000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zj</a:t>
            </a:r>
            <a:r>
              <a:rPr lang="en-US" sz="2000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, XvKv-1205| </a:t>
            </a:r>
          </a:p>
          <a:p>
            <a:pPr marL="231775"/>
            <a:endParaRPr lang="en-US" sz="700" dirty="0" smtClean="0">
              <a:solidFill>
                <a:schemeClr val="tx1"/>
              </a:solidFill>
              <a:latin typeface="ChandrabatiMJ" pitchFamily="2" charset="0"/>
              <a:cs typeface="ChandrabatiMJ" pitchFamily="2" charset="0"/>
            </a:endParaRPr>
          </a:p>
          <a:p>
            <a:pPr marL="231775"/>
            <a:r>
              <a:rPr lang="en-US" sz="2000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welq</a:t>
            </a:r>
            <a:r>
              <a:rPr lang="en-US" sz="2000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gvgvi</a:t>
            </a:r>
            <a:r>
              <a:rPr lang="en-US" sz="2000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we‡q</a:t>
            </a:r>
            <a:r>
              <a:rPr lang="en-US" sz="2000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Dcj‡ÿ</a:t>
            </a:r>
            <a:r>
              <a:rPr lang="en-US" sz="2000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QzwUi</a:t>
            </a:r>
            <a:r>
              <a:rPr lang="en-US" sz="2000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Rb</a:t>
            </a:r>
            <a:r>
              <a:rPr lang="en-US" sz="2000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¨ </a:t>
            </a:r>
            <a:r>
              <a:rPr lang="en-US" sz="2000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Av‡e`b</a:t>
            </a:r>
            <a:r>
              <a:rPr lang="en-US" sz="2000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| </a:t>
            </a:r>
            <a:endParaRPr lang="en-US" sz="500" dirty="0" smtClean="0">
              <a:solidFill>
                <a:schemeClr val="tx1"/>
              </a:solidFill>
              <a:latin typeface="ChandrabatiMJ" pitchFamily="2" charset="0"/>
              <a:cs typeface="ChandrabatiMJ" pitchFamily="2" charset="0"/>
            </a:endParaRPr>
          </a:p>
          <a:p>
            <a:pPr marL="231775"/>
            <a:endParaRPr lang="en-US" sz="800" dirty="0" smtClean="0">
              <a:solidFill>
                <a:schemeClr val="tx1"/>
              </a:solidFill>
              <a:latin typeface="ChandrabatiMJ" pitchFamily="2" charset="0"/>
              <a:cs typeface="ChandrabatiMJ" pitchFamily="2" charset="0"/>
            </a:endParaRPr>
          </a:p>
          <a:p>
            <a:pPr marL="231775"/>
            <a:r>
              <a:rPr lang="en-US" sz="2000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g‡nv`q</a:t>
            </a:r>
            <a:r>
              <a:rPr lang="en-US" sz="2000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, </a:t>
            </a:r>
          </a:p>
          <a:p>
            <a:pPr marL="231775"/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webxZ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wb‡e`b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GB †h,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Avwg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Avcbvi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we`¨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vj‡qi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GKRb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wbqwgZ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QvÎ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|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AvMvgx</a:t>
            </a:r>
            <a:r>
              <a:rPr lang="en-US" dirty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26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ZvwiL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‡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mvgevi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Avgvi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Lvjvi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we‡qi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ZvwiL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wba©vwiZ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Av‡Q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| D³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w`b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Avgiv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¯^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cwiev‡i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Lyjb</a:t>
            </a:r>
            <a:r>
              <a:rPr lang="en-US" dirty="0" err="1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v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hvIqvi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K_v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i‡q‡Q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|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GgZve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¯’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vq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AvMvgx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25</a:t>
            </a:r>
            <a:r>
              <a:rPr lang="bn-BD" dirty="0" smtClean="0">
                <a:solidFill>
                  <a:schemeClr val="tx1"/>
                </a:solidFill>
                <a:latin typeface="Chandrabati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ZvwiL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†_‡K 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27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ZvwiL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ch©šÍ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wZb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w`‡bi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QzwU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cÖ‡qvRb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|  </a:t>
            </a:r>
          </a:p>
          <a:p>
            <a:pPr marL="231775" algn="just"/>
            <a:endParaRPr lang="en-US" sz="800" dirty="0">
              <a:solidFill>
                <a:schemeClr val="tx1"/>
              </a:solidFill>
              <a:latin typeface="ChandrabatiMJ" pitchFamily="2" charset="0"/>
              <a:cs typeface="ChandrabatiMJ" pitchFamily="2" charset="0"/>
            </a:endParaRPr>
          </a:p>
          <a:p>
            <a:pPr marL="231775"/>
            <a:endParaRPr lang="en-US" dirty="0" smtClean="0">
              <a:solidFill>
                <a:schemeClr val="tx1"/>
              </a:solidFill>
              <a:latin typeface="ChandrabatiMJ" pitchFamily="2" charset="0"/>
              <a:cs typeface="ChandrabatiMJ" pitchFamily="2" charset="0"/>
            </a:endParaRPr>
          </a:p>
          <a:p>
            <a:pPr marL="231775"/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AZGe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g‡nv`q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mgx‡c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webxZ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cÖv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_©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bv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GB †h, DcwiD³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welqwU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mnvbyf‚wZi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mv‡_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we‡ePbv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K‡i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Avgv‡K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D³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Kq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w`‡bi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QzwU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`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v‡b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evwaZ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Ki‡j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K…ZÁ _</a:t>
            </a:r>
            <a:r>
              <a:rPr lang="en-US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vK‡ev</a:t>
            </a:r>
            <a:r>
              <a:rPr lang="en-US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| </a:t>
            </a:r>
          </a:p>
          <a:p>
            <a:pPr marL="231775"/>
            <a:endParaRPr lang="en-US" sz="1050" dirty="0" smtClean="0">
              <a:solidFill>
                <a:schemeClr val="tx1"/>
              </a:solidFill>
              <a:latin typeface="ChandrabatiMJ" pitchFamily="2" charset="0"/>
              <a:cs typeface="ChandrabatiMJ" pitchFamily="2" charset="0"/>
            </a:endParaRPr>
          </a:p>
          <a:p>
            <a:pPr marL="231775"/>
            <a:endParaRPr lang="en-US" sz="2000" dirty="0" smtClean="0">
              <a:solidFill>
                <a:schemeClr val="tx1"/>
              </a:solidFill>
              <a:latin typeface="ChandrabatiMJ" pitchFamily="2" charset="0"/>
              <a:cs typeface="ChandrabatiMJ" pitchFamily="2" charset="0"/>
            </a:endParaRPr>
          </a:p>
          <a:p>
            <a:pPr marL="231775"/>
            <a:r>
              <a:rPr lang="en-US" sz="2000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webxZ</a:t>
            </a:r>
            <a:r>
              <a:rPr lang="en-US" sz="2000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wb‡e`K</a:t>
            </a:r>
            <a:r>
              <a:rPr lang="en-US" sz="2000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</a:p>
          <a:p>
            <a:pPr marL="231775"/>
            <a:r>
              <a:rPr lang="en-US" sz="2000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Avcbvi</a:t>
            </a:r>
            <a:r>
              <a:rPr lang="en-US" sz="2000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GKvšÍ</a:t>
            </a:r>
            <a:r>
              <a:rPr lang="en-US" sz="2000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AbyMZ</a:t>
            </a:r>
            <a:r>
              <a:rPr lang="en-US" sz="2000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QvÎ</a:t>
            </a:r>
            <a:r>
              <a:rPr lang="en-US" sz="2000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</a:p>
          <a:p>
            <a:pPr marL="231775"/>
            <a:r>
              <a:rPr lang="en-US" sz="2000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‡</a:t>
            </a:r>
            <a:r>
              <a:rPr lang="en-US" sz="2000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gv</a:t>
            </a:r>
            <a:r>
              <a:rPr lang="en-US" sz="2000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wmivRyj</a:t>
            </a:r>
            <a:r>
              <a:rPr lang="en-US" sz="2000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nK</a:t>
            </a:r>
            <a:endParaRPr lang="en-US" sz="2000" dirty="0" smtClean="0">
              <a:solidFill>
                <a:schemeClr val="tx1"/>
              </a:solidFill>
              <a:latin typeface="ChandrabatiMJ" pitchFamily="2" charset="0"/>
              <a:cs typeface="ChandrabatiMJ" pitchFamily="2" charset="0"/>
            </a:endParaRPr>
          </a:p>
          <a:p>
            <a:pPr marL="231775"/>
            <a:r>
              <a:rPr lang="en-US" sz="2000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†</a:t>
            </a:r>
            <a:r>
              <a:rPr lang="en-US" sz="2000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kÖwY</a:t>
            </a:r>
            <a:r>
              <a:rPr lang="en-US" sz="2000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: </a:t>
            </a:r>
            <a:r>
              <a:rPr lang="en-US" sz="2000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7g</a:t>
            </a:r>
            <a:r>
              <a:rPr lang="en-US" sz="2000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kvLv</a:t>
            </a:r>
            <a:r>
              <a:rPr lang="en-US" sz="2000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wjPz</a:t>
            </a:r>
            <a:r>
              <a:rPr lang="en-US" sz="2000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, </a:t>
            </a:r>
            <a:r>
              <a:rPr lang="en-US" sz="2000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†</a:t>
            </a:r>
            <a:r>
              <a:rPr lang="en-US" sz="2000" dirty="0" err="1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ivj</a:t>
            </a:r>
            <a:r>
              <a:rPr lang="en-US" sz="2000" dirty="0" smtClean="0">
                <a:solidFill>
                  <a:schemeClr val="tx1"/>
                </a:solidFill>
                <a:latin typeface="ChandrabatiMJ" pitchFamily="2" charset="0"/>
                <a:cs typeface="ChandrabatiMJ" pitchFamily="2" charset="0"/>
              </a:rPr>
              <a:t>: 1</a:t>
            </a:r>
            <a:endParaRPr lang="en-US" sz="2000" dirty="0">
              <a:solidFill>
                <a:schemeClr val="tx1"/>
              </a:solidFill>
              <a:latin typeface="ChandrabatiMJ" pitchFamily="2" charset="0"/>
              <a:cs typeface="ChandrabatiMJ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SutonnyMJ" pitchFamily="2" charset="0"/>
            </a:endParaRPr>
          </a:p>
          <a:p>
            <a:endParaRPr lang="en-US" sz="2400" dirty="0" smtClean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SutonnyMJ" pitchFamily="2" charset="0"/>
              </a:rPr>
              <a:t>	  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SutonnyMJ" pitchFamily="2" charset="0"/>
              </a:rPr>
              <a:t>	</a:t>
            </a:r>
            <a:r>
              <a:rPr lang="en-US" sz="2000" dirty="0" smtClean="0">
                <a:solidFill>
                  <a:srgbClr val="C00000"/>
                </a:solidFill>
                <a:latin typeface="SutonnyMJ" pitchFamily="2" charset="0"/>
              </a:rPr>
              <a:t>			</a:t>
            </a:r>
            <a:endParaRPr lang="en-US" sz="2000" dirty="0">
              <a:latin typeface="SutonnyMJ" pitchFamily="2" charset="0"/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988793" y="121768"/>
            <a:ext cx="6343328" cy="478972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GKwU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mvaviY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Av‡e`bc‡Îi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bgybv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3644691" y="585036"/>
            <a:ext cx="500936" cy="178048"/>
          </a:xfrm>
          <a:prstGeom prst="downArrow">
            <a:avLst>
              <a:gd name="adj1" fmla="val 50000"/>
              <a:gd name="adj2" fmla="val 5204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68941" y="864446"/>
            <a:ext cx="4106354" cy="483667"/>
            <a:chOff x="268941" y="1136976"/>
            <a:chExt cx="4107657" cy="483667"/>
          </a:xfrm>
        </p:grpSpPr>
        <p:sp>
          <p:nvSpPr>
            <p:cNvPr id="22" name="Rounded Rectangle 21"/>
            <p:cNvSpPr/>
            <p:nvPr/>
          </p:nvSpPr>
          <p:spPr>
            <a:xfrm>
              <a:off x="3412712" y="1136976"/>
              <a:ext cx="963886" cy="483667"/>
            </a:xfrm>
            <a:prstGeom prst="roundRect">
              <a:avLst>
                <a:gd name="adj" fmla="val 28584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</a:rPr>
                <a:t>ZvwiL</a:t>
              </a:r>
              <a:r>
                <a:rPr lang="en-US" sz="2800" dirty="0" smtClean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endParaRPr lang="en-US" sz="28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68941" y="1151196"/>
              <a:ext cx="3143771" cy="330841"/>
              <a:chOff x="268941" y="1151196"/>
              <a:chExt cx="3143771" cy="330841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268941" y="1151196"/>
                <a:ext cx="2351631" cy="330841"/>
              </a:xfrm>
              <a:prstGeom prst="roundRect">
                <a:avLst>
                  <a:gd name="adj" fmla="val 40104"/>
                </a:avLst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>
                <a:stCxn id="24" idx="3"/>
                <a:endCxn id="22" idx="1"/>
              </p:cNvCxnSpPr>
              <p:nvPr/>
            </p:nvCxnSpPr>
            <p:spPr>
              <a:xfrm>
                <a:off x="2620572" y="1316617"/>
                <a:ext cx="792140" cy="62193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/>
          <p:cNvGrpSpPr/>
          <p:nvPr/>
        </p:nvGrpSpPr>
        <p:grpSpPr>
          <a:xfrm>
            <a:off x="271615" y="798250"/>
            <a:ext cx="7373891" cy="1425176"/>
            <a:chOff x="268941" y="1081974"/>
            <a:chExt cx="7373891" cy="1425176"/>
          </a:xfrm>
        </p:grpSpPr>
        <p:sp>
          <p:nvSpPr>
            <p:cNvPr id="27" name="Rounded Rectangle 26"/>
            <p:cNvSpPr/>
            <p:nvPr/>
          </p:nvSpPr>
          <p:spPr>
            <a:xfrm>
              <a:off x="268941" y="1640541"/>
              <a:ext cx="2934205" cy="866609"/>
            </a:xfrm>
            <a:prstGeom prst="roundRect">
              <a:avLst>
                <a:gd name="adj" fmla="val 40104"/>
              </a:avLst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164510" y="1081974"/>
              <a:ext cx="2478322" cy="868464"/>
            </a:xfrm>
            <a:prstGeom prst="roundRect">
              <a:avLst>
                <a:gd name="adj" fmla="val 28584"/>
              </a:avLst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</a:rPr>
                <a:t>cÖvcK‡K</a:t>
              </a:r>
              <a:r>
                <a:rPr lang="en-US" sz="2800" dirty="0" smtClean="0"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</a:rPr>
                <a:t> m‡¤^</a:t>
              </a:r>
              <a:r>
                <a:rPr lang="en-US" sz="2800" dirty="0" err="1" smtClean="0"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</a:rPr>
                <a:t>vab</a:t>
              </a:r>
              <a:r>
                <a:rPr lang="en-US" sz="2800" dirty="0" smtClean="0"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</a:rPr>
                <a:t> </a:t>
              </a:r>
            </a:p>
            <a:p>
              <a:pPr algn="ctr"/>
              <a:r>
                <a:rPr lang="en-US" sz="2800" dirty="0" smtClean="0"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</a:rPr>
                <a:t>I </a:t>
              </a:r>
              <a:r>
                <a:rPr lang="en-US" sz="2800" dirty="0" err="1" smtClean="0"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</a:rPr>
                <a:t>wVKvbv</a:t>
              </a:r>
              <a:r>
                <a:rPr lang="en-US" sz="2800" dirty="0" smtClean="0"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</a:rPr>
                <a:t> </a:t>
              </a:r>
              <a:endParaRPr lang="en-US" sz="28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3239290" y="1537450"/>
              <a:ext cx="1925220" cy="423791"/>
            </a:xfrm>
            <a:prstGeom prst="line">
              <a:avLst/>
            </a:prstGeom>
            <a:ln w="28575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03975" y="1447702"/>
            <a:ext cx="4752601" cy="1254410"/>
            <a:chOff x="380736" y="1484905"/>
            <a:chExt cx="4752601" cy="1254410"/>
          </a:xfrm>
        </p:grpSpPr>
        <p:sp>
          <p:nvSpPr>
            <p:cNvPr id="31" name="Rounded Rectangle 30"/>
            <p:cNvSpPr/>
            <p:nvPr/>
          </p:nvSpPr>
          <p:spPr>
            <a:xfrm>
              <a:off x="380736" y="2364932"/>
              <a:ext cx="4128247" cy="374383"/>
            </a:xfrm>
            <a:prstGeom prst="roundRect">
              <a:avLst>
                <a:gd name="adj" fmla="val 40104"/>
              </a:avLst>
            </a:prstGeom>
            <a:noFill/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122387" y="1484905"/>
              <a:ext cx="1010950" cy="579292"/>
            </a:xfrm>
            <a:prstGeom prst="roundRect">
              <a:avLst>
                <a:gd name="adj" fmla="val 28584"/>
              </a:avLst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</a:rPr>
                <a:t>welq</a:t>
              </a:r>
              <a:r>
                <a:rPr lang="en-US" sz="2800" dirty="0" smtClean="0"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</a:rPr>
                <a:t> </a:t>
              </a:r>
              <a:endParaRPr lang="en-US" sz="28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4122387" y="2104601"/>
              <a:ext cx="274800" cy="241253"/>
            </a:xfrm>
            <a:prstGeom prst="line">
              <a:avLst/>
            </a:prstGeom>
            <a:ln w="28575">
              <a:solidFill>
                <a:srgbClr val="FF3399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46098" y="2709910"/>
            <a:ext cx="7853268" cy="354483"/>
            <a:chOff x="370245" y="2747818"/>
            <a:chExt cx="7853268" cy="354483"/>
          </a:xfrm>
        </p:grpSpPr>
        <p:sp>
          <p:nvSpPr>
            <p:cNvPr id="35" name="Rounded Rectangle 34"/>
            <p:cNvSpPr/>
            <p:nvPr/>
          </p:nvSpPr>
          <p:spPr>
            <a:xfrm>
              <a:off x="370245" y="2844323"/>
              <a:ext cx="918883" cy="208963"/>
            </a:xfrm>
            <a:prstGeom prst="roundRect">
              <a:avLst>
                <a:gd name="adj" fmla="val 40104"/>
              </a:avLst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817630" y="2747818"/>
              <a:ext cx="2405883" cy="354483"/>
            </a:xfrm>
            <a:prstGeom prst="roundRect">
              <a:avLst>
                <a:gd name="adj" fmla="val 28584"/>
              </a:avLst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</a:rPr>
                <a:t>cÖviw</a:t>
              </a:r>
              <a:r>
                <a:rPr lang="en-US" sz="2400" dirty="0" smtClean="0"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</a:rPr>
                <a:t>¤¢K m‡¤^</a:t>
              </a:r>
              <a:r>
                <a:rPr lang="en-US" sz="2400" dirty="0" err="1" smtClean="0"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</a:rPr>
                <a:t>vab</a:t>
              </a:r>
              <a:endParaRPr lang="en-US" sz="2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 flipV="1">
              <a:off x="1301314" y="2927568"/>
              <a:ext cx="4603339" cy="37997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30047" y="1863675"/>
            <a:ext cx="8495231" cy="2112617"/>
            <a:chOff x="323054" y="1919604"/>
            <a:chExt cx="11819965" cy="2112617"/>
          </a:xfrm>
        </p:grpSpPr>
        <p:sp>
          <p:nvSpPr>
            <p:cNvPr id="39" name="Rounded Rectangle 38"/>
            <p:cNvSpPr/>
            <p:nvPr/>
          </p:nvSpPr>
          <p:spPr>
            <a:xfrm>
              <a:off x="323054" y="3122509"/>
              <a:ext cx="11819965" cy="909712"/>
            </a:xfrm>
            <a:prstGeom prst="roundRect">
              <a:avLst>
                <a:gd name="adj" fmla="val 40104"/>
              </a:avLst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8006596" y="1919604"/>
              <a:ext cx="1815979" cy="648876"/>
            </a:xfrm>
            <a:prstGeom prst="roundRect">
              <a:avLst>
                <a:gd name="adj" fmla="val 28584"/>
              </a:avLst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</a:rPr>
                <a:t>e³‡e¨i </a:t>
              </a:r>
              <a:r>
                <a:rPr lang="en-US" sz="2400" dirty="0" err="1" smtClean="0"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</a:rPr>
                <a:t>cÖ_g</a:t>
              </a:r>
              <a:r>
                <a:rPr lang="en-US" sz="2400" dirty="0" smtClean="0"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</a:rPr>
                <a:t> Ask </a:t>
              </a:r>
              <a:endParaRPr lang="en-US" sz="2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7029017" y="2483706"/>
              <a:ext cx="1035344" cy="636616"/>
            </a:xfrm>
            <a:prstGeom prst="line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68941" y="5094514"/>
            <a:ext cx="8495232" cy="1520042"/>
            <a:chOff x="268941" y="5094514"/>
            <a:chExt cx="8495231" cy="1520042"/>
          </a:xfrm>
        </p:grpSpPr>
        <p:sp>
          <p:nvSpPr>
            <p:cNvPr id="43" name="Rounded Rectangle 42"/>
            <p:cNvSpPr/>
            <p:nvPr/>
          </p:nvSpPr>
          <p:spPr>
            <a:xfrm>
              <a:off x="268941" y="5094514"/>
              <a:ext cx="4128247" cy="1520042"/>
            </a:xfrm>
            <a:prstGeom prst="roundRect">
              <a:avLst>
                <a:gd name="adj" fmla="val 40104"/>
              </a:avLst>
            </a:prstGeom>
            <a:no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606470" y="5264249"/>
              <a:ext cx="2157702" cy="984198"/>
            </a:xfrm>
            <a:prstGeom prst="roundRect">
              <a:avLst>
                <a:gd name="adj" fmla="val 28584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</a:rPr>
                <a:t>Av‡e`bKvixi</a:t>
              </a:r>
              <a:r>
                <a:rPr lang="en-US" sz="2800" dirty="0" smtClean="0"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</a:rPr>
                <a:t> </a:t>
              </a:r>
              <a:r>
                <a:rPr lang="en-US" sz="2800" dirty="0" err="1" smtClean="0"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</a:rPr>
                <a:t>bvg</a:t>
              </a:r>
              <a:r>
                <a:rPr lang="en-US" sz="2800" dirty="0" smtClean="0"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</a:rPr>
                <a:t>, </a:t>
              </a:r>
              <a:r>
                <a:rPr lang="en-US" sz="2800" dirty="0" err="1" smtClean="0"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</a:rPr>
                <a:t>wVKvbv</a:t>
              </a:r>
              <a:r>
                <a:rPr lang="en-US" sz="2800" dirty="0" smtClean="0"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</a:rPr>
                <a:t>  </a:t>
              </a:r>
              <a:endParaRPr lang="en-US" sz="28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4397187" y="5679355"/>
              <a:ext cx="2209283" cy="75560"/>
            </a:xfrm>
            <a:prstGeom prst="line">
              <a:avLst/>
            </a:prstGeom>
            <a:ln w="19050">
              <a:solidFill>
                <a:schemeClr val="accent2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68941" y="1702646"/>
            <a:ext cx="8590051" cy="3226449"/>
            <a:chOff x="268941" y="1672931"/>
            <a:chExt cx="11819965" cy="3269184"/>
          </a:xfrm>
        </p:grpSpPr>
        <p:sp>
          <p:nvSpPr>
            <p:cNvPr id="47" name="Rounded Rectangle 46"/>
            <p:cNvSpPr/>
            <p:nvPr/>
          </p:nvSpPr>
          <p:spPr>
            <a:xfrm>
              <a:off x="268941" y="4255897"/>
              <a:ext cx="11819965" cy="686218"/>
            </a:xfrm>
            <a:prstGeom prst="roundRect">
              <a:avLst>
                <a:gd name="adj" fmla="val 40104"/>
              </a:avLst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9987920" y="1672931"/>
              <a:ext cx="1884672" cy="984198"/>
            </a:xfrm>
            <a:prstGeom prst="roundRect">
              <a:avLst>
                <a:gd name="adj" fmla="val 28584"/>
              </a:avLst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C00000"/>
                  </a:solidFill>
                  <a:latin typeface="SutonnyMJ" pitchFamily="2" charset="0"/>
                </a:rPr>
                <a:t>e³‡e¨i </a:t>
              </a:r>
              <a:r>
                <a:rPr lang="en-US" sz="2000" dirty="0" err="1" smtClean="0">
                  <a:solidFill>
                    <a:srgbClr val="C00000"/>
                  </a:solidFill>
                  <a:latin typeface="SutonnyMJ" pitchFamily="2" charset="0"/>
                </a:rPr>
                <a:t>wØZxq</a:t>
              </a:r>
              <a:r>
                <a:rPr lang="en-US" sz="2000" dirty="0" smtClean="0">
                  <a:solidFill>
                    <a:srgbClr val="C00000"/>
                  </a:solidFill>
                  <a:latin typeface="SutonnyMJ" pitchFamily="2" charset="0"/>
                </a:rPr>
                <a:t> Ask </a:t>
              </a:r>
              <a:endParaRPr lang="en-US" sz="2000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9887243" y="2657129"/>
              <a:ext cx="607606" cy="1661938"/>
            </a:xfrm>
            <a:prstGeom prst="line">
              <a:avLst/>
            </a:prstGeom>
            <a:ln w="28575">
              <a:solidFill>
                <a:srgbClr val="00206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261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0"/>
                            </p:stCondLst>
                            <p:childTnLst>
                              <p:par>
                                <p:cTn id="6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0"/>
                            </p:stCondLst>
                            <p:childTnLst>
                              <p:par>
                                <p:cTn id="7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1" y="690812"/>
            <a:ext cx="1492005" cy="1114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408220" y="503750"/>
            <a:ext cx="3016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216337" y="1352849"/>
            <a:ext cx="2828205" cy="31435"/>
          </a:xfrm>
          <a:prstGeom prst="straightConnector1">
            <a:avLst/>
          </a:prstGeom>
          <a:ln w="5715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68782" y="2784778"/>
            <a:ext cx="6923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বিদ্যালয়ে একটি ক্যান্টিন স্থাপনের জন্য প্রধান শিক্ষকের নিকট আবেদন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87" y="583740"/>
            <a:ext cx="1295400" cy="83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0464" y="723394"/>
            <a:ext cx="2997181" cy="558895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2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200" b="1" dirty="0">
              <a:ln/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7085" y="2113808"/>
            <a:ext cx="6863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আবেদনপত্রে কি অনুসরণ করতে হবে?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আবেদনপত্রে তারিখ কোথায় লিখতে হয়?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আবেদনকারীর নাম ঠিকানা কোথায়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লিখতে হয়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55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91181" y="292302"/>
            <a:ext cx="4965954" cy="2026860"/>
            <a:chOff x="1908371" y="0"/>
            <a:chExt cx="4965954" cy="2026860"/>
          </a:xfrm>
        </p:grpSpPr>
        <p:sp>
          <p:nvSpPr>
            <p:cNvPr id="4" name="Pentagon 3"/>
            <p:cNvSpPr/>
            <p:nvPr/>
          </p:nvSpPr>
          <p:spPr>
            <a:xfrm rot="10800000">
              <a:off x="1908371" y="0"/>
              <a:ext cx="4965954" cy="2026860"/>
            </a:xfrm>
            <a:prstGeom prst="homePlate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Pentagon 4"/>
            <p:cNvSpPr/>
            <p:nvPr/>
          </p:nvSpPr>
          <p:spPr>
            <a:xfrm rot="21600000">
              <a:off x="2415086" y="0"/>
              <a:ext cx="4459239" cy="2026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93789" tIns="247650" rIns="46228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dirty="0" err="1"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65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500" dirty="0" err="1"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6500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1418438" y="292300"/>
            <a:ext cx="2630195" cy="202686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/>
          <p:cNvSpPr txBox="1"/>
          <p:nvPr/>
        </p:nvSpPr>
        <p:spPr>
          <a:xfrm>
            <a:off x="522514" y="2956958"/>
            <a:ext cx="79920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º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চেয়ারম্যান সাহেবের নিকট আবেদন পত্রের একটি নমুনা লিখ।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66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130629"/>
            <a:ext cx="8872619" cy="66026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9491" y="582154"/>
            <a:ext cx="43107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85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" y="106878"/>
            <a:ext cx="8906493" cy="66264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8702" y="1625837"/>
            <a:ext cx="41354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সিদ্ধার্থ কুমার সরকার (সিতু)</a:t>
            </a:r>
            <a:endParaRPr lang="bn-IN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ICT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মধ্যকুমরপুর গার্লস স্কুল এন্ড কলেজ</a:t>
            </a:r>
            <a:endParaRPr lang="bn-IN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 সদর, কুড়িগ্রাম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ফোনঃ 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0171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০-৮৭০৬৫১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s.sarker44@gmail.com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2566" y="233484"/>
            <a:ext cx="1986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48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909465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741" y="1431446"/>
            <a:ext cx="1995949" cy="2320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3572568" y="4445996"/>
            <a:ext cx="48114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IN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দ্বিতীয় পত্র</a:t>
            </a:r>
            <a:endParaRPr lang="bn-IN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পরিচ্ছেদঃ ৪৭</a:t>
            </a:r>
            <a:endParaRPr lang="bn-IN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74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3818" y="296883"/>
            <a:ext cx="3966359" cy="64633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765" y="1392876"/>
            <a:ext cx="4562823" cy="4414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8" y="1392877"/>
            <a:ext cx="3674758" cy="44141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2080" y="5795030"/>
            <a:ext cx="5823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 করা হচ্ছে?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598" y="5847197"/>
            <a:ext cx="8283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হাতে ও অনলাইনে আবেদন পত্র লেখা হচ্ছে।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56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7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778827" y="553192"/>
            <a:ext cx="4773881" cy="5794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আজকের </a:t>
            </a:r>
            <a:r>
              <a:rPr lang="bn-BD" sz="4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পাঠের</a:t>
            </a:r>
            <a:r>
              <a:rPr lang="en-US" sz="4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4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71303" y="2006282"/>
            <a:ext cx="5581405" cy="776586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আবেদন পত্র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6" y="3048000"/>
            <a:ext cx="4904509" cy="331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9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658138" y="428783"/>
            <a:ext cx="33169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49382" y="2109686"/>
            <a:ext cx="8526483" cy="20645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….</a:t>
            </a:r>
            <a:endParaRPr lang="bn-BD" sz="3600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0"/>
              </a:spcBef>
              <a:buNone/>
            </a:pPr>
            <a:r>
              <a:rPr lang="bn-BD" alt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alt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3600" dirty="0" smtClean="0">
                <a:latin typeface="NikoshBAN" pitchFamily="2" charset="0"/>
                <a:cs typeface="NikoshBAN" pitchFamily="2" charset="0"/>
              </a:rPr>
              <a:t>আবেদন পত্র লেখার নিয়ম বলতে পারবে ;</a:t>
            </a:r>
          </a:p>
          <a:p>
            <a:pPr>
              <a:spcBef>
                <a:spcPct val="0"/>
              </a:spcBef>
              <a:buNone/>
            </a:pPr>
            <a:r>
              <a:rPr lang="bn-BD" altLang="en-US" sz="3600" dirty="0" smtClean="0">
                <a:latin typeface="NikoshBAN" pitchFamily="2" charset="0"/>
                <a:cs typeface="NikoshBAN" pitchFamily="2" charset="0"/>
              </a:rPr>
              <a:t>২। আবেদন পত্রের বিভিন্ন অংশের নাম উল্লেখ করতে পারবে;</a:t>
            </a:r>
            <a:endParaRPr lang="bn-BD" altLang="en-US" sz="3600" dirty="0"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0"/>
              </a:spcBef>
              <a:buNone/>
            </a:pPr>
            <a:r>
              <a:rPr lang="bn-BD" alt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altLang="en-US" sz="3600" dirty="0" smtClean="0">
                <a:latin typeface="NikoshBAN" pitchFamily="2" charset="0"/>
                <a:cs typeface="NikoshBAN" pitchFamily="2" charset="0"/>
              </a:rPr>
              <a:t>একটি সাধারণ আবেদন পত্রের নমুনা দেখাতে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endParaRPr lang="bn-BD" alt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 rot="7572363">
            <a:off x="833771" y="427637"/>
            <a:ext cx="1012440" cy="1049582"/>
            <a:chOff x="425168" y="3541498"/>
            <a:chExt cx="3127917" cy="3061810"/>
          </a:xfrm>
        </p:grpSpPr>
        <p:sp>
          <p:nvSpPr>
            <p:cNvPr id="5" name="Oval 1"/>
            <p:cNvSpPr/>
            <p:nvPr/>
          </p:nvSpPr>
          <p:spPr>
            <a:xfrm rot="18900000">
              <a:off x="425168" y="3541498"/>
              <a:ext cx="1799182" cy="2673759"/>
            </a:xfrm>
            <a:custGeom>
              <a:avLst/>
              <a:gdLst>
                <a:gd name="connsiteX0" fmla="*/ 0 w 2191407"/>
                <a:gd name="connsiteY0" fmla="*/ 1095704 h 2191407"/>
                <a:gd name="connsiteX1" fmla="*/ 1095704 w 2191407"/>
                <a:gd name="connsiteY1" fmla="*/ 0 h 2191407"/>
                <a:gd name="connsiteX2" fmla="*/ 2191408 w 2191407"/>
                <a:gd name="connsiteY2" fmla="*/ 1095704 h 2191407"/>
                <a:gd name="connsiteX3" fmla="*/ 1095704 w 2191407"/>
                <a:gd name="connsiteY3" fmla="*/ 2191408 h 2191407"/>
                <a:gd name="connsiteX4" fmla="*/ 0 w 2191407"/>
                <a:gd name="connsiteY4" fmla="*/ 1095704 h 2191407"/>
                <a:gd name="connsiteX0" fmla="*/ 0 w 2191408"/>
                <a:gd name="connsiteY0" fmla="*/ 1096062 h 2191766"/>
                <a:gd name="connsiteX1" fmla="*/ 1095704 w 2191408"/>
                <a:gd name="connsiteY1" fmla="*/ 358 h 2191766"/>
                <a:gd name="connsiteX2" fmla="*/ 2191408 w 2191408"/>
                <a:gd name="connsiteY2" fmla="*/ 1096062 h 2191766"/>
                <a:gd name="connsiteX3" fmla="*/ 1095704 w 2191408"/>
                <a:gd name="connsiteY3" fmla="*/ 2191766 h 2191766"/>
                <a:gd name="connsiteX4" fmla="*/ 0 w 2191408"/>
                <a:gd name="connsiteY4" fmla="*/ 1096062 h 2191766"/>
                <a:gd name="connsiteX0" fmla="*/ 0 w 2191408"/>
                <a:gd name="connsiteY0" fmla="*/ 1096062 h 2191766"/>
                <a:gd name="connsiteX1" fmla="*/ 1095704 w 2191408"/>
                <a:gd name="connsiteY1" fmla="*/ 358 h 2191766"/>
                <a:gd name="connsiteX2" fmla="*/ 2191408 w 2191408"/>
                <a:gd name="connsiteY2" fmla="*/ 1096062 h 2191766"/>
                <a:gd name="connsiteX3" fmla="*/ 1095704 w 2191408"/>
                <a:gd name="connsiteY3" fmla="*/ 2191766 h 2191766"/>
                <a:gd name="connsiteX4" fmla="*/ 0 w 2191408"/>
                <a:gd name="connsiteY4" fmla="*/ 1096062 h 219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08" h="2191766">
                  <a:moveTo>
                    <a:pt x="0" y="1096062"/>
                  </a:moveTo>
                  <a:cubicBezTo>
                    <a:pt x="0" y="490921"/>
                    <a:pt x="1089653" y="-15408"/>
                    <a:pt x="1095704" y="358"/>
                  </a:cubicBezTo>
                  <a:cubicBezTo>
                    <a:pt x="1101755" y="16124"/>
                    <a:pt x="2191408" y="490921"/>
                    <a:pt x="2191408" y="1096062"/>
                  </a:cubicBezTo>
                  <a:cubicBezTo>
                    <a:pt x="2191408" y="1701203"/>
                    <a:pt x="1149052" y="2191766"/>
                    <a:pt x="1095704" y="2191766"/>
                  </a:cubicBezTo>
                  <a:cubicBezTo>
                    <a:pt x="1042356" y="2191766"/>
                    <a:pt x="0" y="1701203"/>
                    <a:pt x="0" y="1096062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rgbClr val="FFFF00"/>
                </a:gs>
                <a:gs pos="30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Oval 1"/>
            <p:cNvSpPr/>
            <p:nvPr/>
          </p:nvSpPr>
          <p:spPr>
            <a:xfrm rot="15300000">
              <a:off x="1094544" y="5286300"/>
              <a:ext cx="1059498" cy="1574518"/>
            </a:xfrm>
            <a:custGeom>
              <a:avLst/>
              <a:gdLst>
                <a:gd name="connsiteX0" fmla="*/ 0 w 2191407"/>
                <a:gd name="connsiteY0" fmla="*/ 1095704 h 2191407"/>
                <a:gd name="connsiteX1" fmla="*/ 1095704 w 2191407"/>
                <a:gd name="connsiteY1" fmla="*/ 0 h 2191407"/>
                <a:gd name="connsiteX2" fmla="*/ 2191408 w 2191407"/>
                <a:gd name="connsiteY2" fmla="*/ 1095704 h 2191407"/>
                <a:gd name="connsiteX3" fmla="*/ 1095704 w 2191407"/>
                <a:gd name="connsiteY3" fmla="*/ 2191408 h 2191407"/>
                <a:gd name="connsiteX4" fmla="*/ 0 w 2191407"/>
                <a:gd name="connsiteY4" fmla="*/ 1095704 h 2191407"/>
                <a:gd name="connsiteX0" fmla="*/ 0 w 2191408"/>
                <a:gd name="connsiteY0" fmla="*/ 1096062 h 2191766"/>
                <a:gd name="connsiteX1" fmla="*/ 1095704 w 2191408"/>
                <a:gd name="connsiteY1" fmla="*/ 358 h 2191766"/>
                <a:gd name="connsiteX2" fmla="*/ 2191408 w 2191408"/>
                <a:gd name="connsiteY2" fmla="*/ 1096062 h 2191766"/>
                <a:gd name="connsiteX3" fmla="*/ 1095704 w 2191408"/>
                <a:gd name="connsiteY3" fmla="*/ 2191766 h 2191766"/>
                <a:gd name="connsiteX4" fmla="*/ 0 w 2191408"/>
                <a:gd name="connsiteY4" fmla="*/ 1096062 h 2191766"/>
                <a:gd name="connsiteX0" fmla="*/ 0 w 2191408"/>
                <a:gd name="connsiteY0" fmla="*/ 1096062 h 2191766"/>
                <a:gd name="connsiteX1" fmla="*/ 1095704 w 2191408"/>
                <a:gd name="connsiteY1" fmla="*/ 358 h 2191766"/>
                <a:gd name="connsiteX2" fmla="*/ 2191408 w 2191408"/>
                <a:gd name="connsiteY2" fmla="*/ 1096062 h 2191766"/>
                <a:gd name="connsiteX3" fmla="*/ 1095704 w 2191408"/>
                <a:gd name="connsiteY3" fmla="*/ 2191766 h 2191766"/>
                <a:gd name="connsiteX4" fmla="*/ 0 w 2191408"/>
                <a:gd name="connsiteY4" fmla="*/ 1096062 h 219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08" h="2191766">
                  <a:moveTo>
                    <a:pt x="0" y="1096062"/>
                  </a:moveTo>
                  <a:cubicBezTo>
                    <a:pt x="0" y="490921"/>
                    <a:pt x="1089653" y="-15408"/>
                    <a:pt x="1095704" y="358"/>
                  </a:cubicBezTo>
                  <a:cubicBezTo>
                    <a:pt x="1101755" y="16124"/>
                    <a:pt x="2191408" y="490921"/>
                    <a:pt x="2191408" y="1096062"/>
                  </a:cubicBezTo>
                  <a:cubicBezTo>
                    <a:pt x="2191408" y="1701203"/>
                    <a:pt x="1149052" y="2191766"/>
                    <a:pt x="1095704" y="2191766"/>
                  </a:cubicBezTo>
                  <a:cubicBezTo>
                    <a:pt x="1042356" y="2191766"/>
                    <a:pt x="0" y="1701203"/>
                    <a:pt x="0" y="1096062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rgbClr val="FFFF00"/>
                </a:gs>
                <a:gs pos="30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Oval 1"/>
            <p:cNvSpPr/>
            <p:nvPr/>
          </p:nvSpPr>
          <p:spPr>
            <a:xfrm rot="2700000">
              <a:off x="2236077" y="4570845"/>
              <a:ext cx="1059498" cy="1574518"/>
            </a:xfrm>
            <a:custGeom>
              <a:avLst/>
              <a:gdLst>
                <a:gd name="connsiteX0" fmla="*/ 0 w 2191407"/>
                <a:gd name="connsiteY0" fmla="*/ 1095704 h 2191407"/>
                <a:gd name="connsiteX1" fmla="*/ 1095704 w 2191407"/>
                <a:gd name="connsiteY1" fmla="*/ 0 h 2191407"/>
                <a:gd name="connsiteX2" fmla="*/ 2191408 w 2191407"/>
                <a:gd name="connsiteY2" fmla="*/ 1095704 h 2191407"/>
                <a:gd name="connsiteX3" fmla="*/ 1095704 w 2191407"/>
                <a:gd name="connsiteY3" fmla="*/ 2191408 h 2191407"/>
                <a:gd name="connsiteX4" fmla="*/ 0 w 2191407"/>
                <a:gd name="connsiteY4" fmla="*/ 1095704 h 2191407"/>
                <a:gd name="connsiteX0" fmla="*/ 0 w 2191408"/>
                <a:gd name="connsiteY0" fmla="*/ 1096062 h 2191766"/>
                <a:gd name="connsiteX1" fmla="*/ 1095704 w 2191408"/>
                <a:gd name="connsiteY1" fmla="*/ 358 h 2191766"/>
                <a:gd name="connsiteX2" fmla="*/ 2191408 w 2191408"/>
                <a:gd name="connsiteY2" fmla="*/ 1096062 h 2191766"/>
                <a:gd name="connsiteX3" fmla="*/ 1095704 w 2191408"/>
                <a:gd name="connsiteY3" fmla="*/ 2191766 h 2191766"/>
                <a:gd name="connsiteX4" fmla="*/ 0 w 2191408"/>
                <a:gd name="connsiteY4" fmla="*/ 1096062 h 2191766"/>
                <a:gd name="connsiteX0" fmla="*/ 0 w 2191408"/>
                <a:gd name="connsiteY0" fmla="*/ 1096062 h 2191766"/>
                <a:gd name="connsiteX1" fmla="*/ 1095704 w 2191408"/>
                <a:gd name="connsiteY1" fmla="*/ 358 h 2191766"/>
                <a:gd name="connsiteX2" fmla="*/ 2191408 w 2191408"/>
                <a:gd name="connsiteY2" fmla="*/ 1096062 h 2191766"/>
                <a:gd name="connsiteX3" fmla="*/ 1095704 w 2191408"/>
                <a:gd name="connsiteY3" fmla="*/ 2191766 h 2191766"/>
                <a:gd name="connsiteX4" fmla="*/ 0 w 2191408"/>
                <a:gd name="connsiteY4" fmla="*/ 1096062 h 219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08" h="2191766">
                  <a:moveTo>
                    <a:pt x="0" y="1096062"/>
                  </a:moveTo>
                  <a:cubicBezTo>
                    <a:pt x="0" y="490921"/>
                    <a:pt x="1089653" y="-15408"/>
                    <a:pt x="1095704" y="358"/>
                  </a:cubicBezTo>
                  <a:cubicBezTo>
                    <a:pt x="1101755" y="16124"/>
                    <a:pt x="2191408" y="490921"/>
                    <a:pt x="2191408" y="1096062"/>
                  </a:cubicBezTo>
                  <a:cubicBezTo>
                    <a:pt x="2191408" y="1701203"/>
                    <a:pt x="1149052" y="2191766"/>
                    <a:pt x="1095704" y="2191766"/>
                  </a:cubicBezTo>
                  <a:cubicBezTo>
                    <a:pt x="1042356" y="2191766"/>
                    <a:pt x="0" y="1701203"/>
                    <a:pt x="0" y="1096062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rgbClr val="FFFF00"/>
                </a:gs>
                <a:gs pos="28000">
                  <a:srgbClr val="FF0066"/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60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55416" y="192376"/>
            <a:ext cx="3874779" cy="64633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altLang="en-US" sz="3600" dirty="0">
                <a:latin typeface="NikoshBAN" pitchFamily="2" charset="0"/>
                <a:cs typeface="NikoshBAN" pitchFamily="2" charset="0"/>
              </a:rPr>
              <a:t>আবেদন পত্র লেখার নিয়ম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3716976" y="1330036"/>
            <a:ext cx="51420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1.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wbf©yj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KvVv‡gv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AbymiY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Ki‡Z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SutonnyMJ" pitchFamily="2" charset="0"/>
              </a:rPr>
              <a:t>   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</a:rPr>
              <a:t>n‡e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|   </a:t>
            </a:r>
          </a:p>
          <a:p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2. e³e¨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n‡Z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n‡e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mswÿß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A_P Z_¨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eûj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|   </a:t>
            </a:r>
          </a:p>
          <a:p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3. e³‡e¨i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ci¤úiv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fvlvi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¯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úóZv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iÿv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Ki‡Z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n‡e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|    </a:t>
            </a:r>
          </a:p>
          <a:p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4.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fvev‡e‡Mi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AeKvk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bvB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| </a:t>
            </a:r>
          </a:p>
          <a:p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5.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mKj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cÖKvi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evûj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¨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</a:rPr>
              <a:t>eR©bxq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</a:rPr>
              <a:t>|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09" y="1330036"/>
            <a:ext cx="3141022" cy="456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4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280" y="263627"/>
            <a:ext cx="4134465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alt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আবেদন পত্রের বিভিন্ন </a:t>
            </a:r>
            <a:r>
              <a:rPr lang="bn-BD" alt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অংশ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2006" y="1261431"/>
            <a:ext cx="3966358" cy="452431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err="1">
                <a:solidFill>
                  <a:srgbClr val="002060"/>
                </a:solidFill>
                <a:latin typeface="SutonnyMJ" pitchFamily="2" charset="0"/>
              </a:rPr>
              <a:t>ZvwiL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3600" dirty="0">
                <a:solidFill>
                  <a:srgbClr val="002060"/>
                </a:solidFill>
                <a:latin typeface="SutonnyMJ" pitchFamily="2" charset="0"/>
              </a:rPr>
              <a:t>‡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</a:rPr>
              <a:t>cÖi‡Ki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</a:rPr>
              <a:t>bvg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</a:rPr>
              <a:t> I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</a:rPr>
              <a:t>wVKvbv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3600" dirty="0" err="1">
                <a:solidFill>
                  <a:srgbClr val="002060"/>
                </a:solidFill>
                <a:latin typeface="SutonnyMJ" pitchFamily="2" charset="0"/>
              </a:rPr>
              <a:t>welq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3600" dirty="0">
                <a:solidFill>
                  <a:srgbClr val="002060"/>
                </a:solidFill>
                <a:latin typeface="SutonnyMJ" pitchFamily="2" charset="0"/>
              </a:rPr>
              <a:t>m‡¤^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</a:rPr>
              <a:t>vab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3600" dirty="0">
                <a:solidFill>
                  <a:srgbClr val="002060"/>
                </a:solidFill>
                <a:latin typeface="SutonnyMJ" pitchFamily="2" charset="0"/>
              </a:rPr>
              <a:t>g~je³e¨ </a:t>
            </a:r>
          </a:p>
          <a:p>
            <a:pPr marL="342900" indent="-342900">
              <a:buAutoNum type="arabicPeriod"/>
            </a:pPr>
            <a:r>
              <a:rPr lang="en-US" sz="3600" dirty="0" err="1">
                <a:solidFill>
                  <a:srgbClr val="002060"/>
                </a:solidFill>
                <a:latin typeface="SutonnyMJ" pitchFamily="2" charset="0"/>
              </a:rPr>
              <a:t>mgvwßm~PK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</a:rPr>
              <a:t> m‡¤^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</a:rPr>
              <a:t>vab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3600" dirty="0" err="1">
                <a:solidFill>
                  <a:srgbClr val="002060"/>
                </a:solidFill>
                <a:latin typeface="SutonnyMJ" pitchFamily="2" charset="0"/>
              </a:rPr>
              <a:t>Av‡e`bKvixi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</a:rPr>
              <a:t> ¯^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</a:rPr>
              <a:t>vÿi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</a:rPr>
              <a:t> I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</a:rPr>
              <a:t>wVKvbv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SutonnyMJ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68" y="1261431"/>
            <a:ext cx="3906982" cy="4524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847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11" y="296015"/>
            <a:ext cx="1815153" cy="18852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2584" y="772904"/>
            <a:ext cx="3016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848202" y="1660575"/>
            <a:ext cx="2828205" cy="31435"/>
          </a:xfrm>
          <a:prstGeom prst="straightConnector1">
            <a:avLst/>
          </a:prstGeom>
          <a:ln w="5715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099687" y="2579681"/>
            <a:ext cx="68945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আবেদন পত্রের অংশ কয়টি?</a:t>
            </a:r>
          </a:p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আবেদন পত্রের বক্তব্য কেমন হবে?</a:t>
            </a:r>
          </a:p>
        </p:txBody>
      </p:sp>
    </p:spTree>
    <p:extLst>
      <p:ext uri="{BB962C8B-B14F-4D97-AF65-F5344CB8AC3E}">
        <p14:creationId xmlns:p14="http://schemas.microsoft.com/office/powerpoint/2010/main" val="64874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4448" y="311128"/>
            <a:ext cx="5992603" cy="64633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SutonnyMJ" pitchFamily="2" charset="0"/>
              </a:rPr>
              <a:t>Av‡e`bc‡Îi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</a:rPr>
              <a:t> e³e¨ Dc¯’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</a:rPr>
              <a:t>vc‡b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</a:rPr>
              <a:t>AbymiYxq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7918" y="4423084"/>
            <a:ext cx="6787628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SutonnyMJ" pitchFamily="2" charset="0"/>
              </a:rPr>
              <a:t>1. </a:t>
            </a:r>
            <a:r>
              <a:rPr lang="en-US" sz="4000" dirty="0" err="1">
                <a:latin typeface="SutonnyMJ" pitchFamily="2" charset="0"/>
              </a:rPr>
              <a:t>cÖ_g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Aby‡”Q</a:t>
            </a:r>
            <a:r>
              <a:rPr lang="en-US" sz="4000" dirty="0">
                <a:latin typeface="SutonnyMJ" pitchFamily="2" charset="0"/>
              </a:rPr>
              <a:t>‡` </a:t>
            </a:r>
            <a:r>
              <a:rPr lang="en-US" sz="4000" dirty="0" err="1">
                <a:latin typeface="SutonnyMJ" pitchFamily="2" charset="0"/>
              </a:rPr>
              <a:t>QzwUi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KviY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D‡jøL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Kiv</a:t>
            </a:r>
            <a:r>
              <a:rPr lang="bn-BD" sz="4000" dirty="0" smtClean="0">
                <a:latin typeface="SutonnyMJ" pitchFamily="2" charset="0"/>
              </a:rPr>
              <a:t>;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597918" y="5174848"/>
            <a:ext cx="6530955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SutonnyMJ" pitchFamily="2" charset="0"/>
              </a:rPr>
              <a:t>2. cÖvmw½K e³e¨/ g~je³e¨ Dc¯</a:t>
            </a:r>
            <a:r>
              <a:rPr lang="en-US" sz="4000" dirty="0" smtClean="0">
                <a:latin typeface="SutonnyMJ" pitchFamily="2" charset="0"/>
              </a:rPr>
              <a:t>’</a:t>
            </a:r>
            <a:r>
              <a:rPr lang="en-US" sz="4000" dirty="0" err="1" smtClean="0">
                <a:latin typeface="SutonnyMJ" pitchFamily="2" charset="0"/>
              </a:rPr>
              <a:t>vcb</a:t>
            </a:r>
            <a:r>
              <a:rPr lang="bn-BD" sz="4000" dirty="0" smtClean="0">
                <a:latin typeface="SutonnyMJ" pitchFamily="2" charset="0"/>
              </a:rPr>
              <a:t>;</a:t>
            </a:r>
            <a:r>
              <a:rPr lang="en-US" sz="4000" dirty="0" smtClean="0">
                <a:latin typeface="SutonnyMJ" pitchFamily="2" charset="0"/>
              </a:rPr>
              <a:t> 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97918" y="5926612"/>
            <a:ext cx="5173404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SutonnyMJ" pitchFamily="2" charset="0"/>
              </a:rPr>
              <a:t>3. </a:t>
            </a:r>
            <a:r>
              <a:rPr lang="en-US" sz="4000" dirty="0" err="1">
                <a:latin typeface="SutonnyMJ" pitchFamily="2" charset="0"/>
              </a:rPr>
              <a:t>Av‡ew`Z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welq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D‡jøL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Kiv</a:t>
            </a:r>
            <a:r>
              <a:rPr lang="en-US" sz="4000" dirty="0">
                <a:latin typeface="SutonnyMJ" pitchFamily="2" charset="0"/>
              </a:rPr>
              <a:t>|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30" y="1150909"/>
            <a:ext cx="7036343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441</TotalTime>
  <Words>435</Words>
  <Application>Microsoft Office PowerPoint</Application>
  <PresentationFormat>On-screen Show (4:3)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ChandrabatiMJ</vt:lpstr>
      <vt:lpstr>Nikosh</vt:lpstr>
      <vt:lpstr>NikoshBAN</vt:lpstr>
      <vt:lpstr>SutonnyMJ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44</cp:revision>
  <dcterms:created xsi:type="dcterms:W3CDTF">2021-06-15T12:50:23Z</dcterms:created>
  <dcterms:modified xsi:type="dcterms:W3CDTF">2021-06-19T14:39:02Z</dcterms:modified>
</cp:coreProperties>
</file>