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4"/>
  </p:notesMasterIdLst>
  <p:sldIdLst>
    <p:sldId id="256" r:id="rId2"/>
    <p:sldId id="262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70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00FF"/>
    <a:srgbClr val="339933"/>
    <a:srgbClr val="FF00FF"/>
    <a:srgbClr val="35D0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9A50A-0BA8-4279-8134-1D85ECBAB44B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7B755-754A-4DF7-8B61-B28A24559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2954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   </a:t>
            </a:r>
            <a:r>
              <a:rPr lang="en-US" sz="7200" b="1" dirty="0" err="1" smtClean="0">
                <a:solidFill>
                  <a:srgbClr val="FF0000"/>
                </a:solidFill>
              </a:rPr>
              <a:t>স্বা</a:t>
            </a:r>
            <a:r>
              <a:rPr lang="en-US" sz="9600" dirty="0" smtClean="0"/>
              <a:t> </a:t>
            </a:r>
            <a:r>
              <a:rPr lang="en-US" sz="8800" dirty="0" smtClean="0"/>
              <a:t> </a:t>
            </a:r>
            <a:r>
              <a:rPr lang="en-US" sz="7200" b="1" dirty="0" smtClean="0">
                <a:solidFill>
                  <a:srgbClr val="FF0000"/>
                </a:solidFill>
              </a:rPr>
              <a:t>গ</a:t>
            </a:r>
            <a:r>
              <a:rPr lang="en-US" sz="7200" b="1" dirty="0" smtClean="0"/>
              <a:t> </a:t>
            </a:r>
            <a:r>
              <a:rPr lang="en-US" sz="8800" dirty="0" smtClean="0"/>
              <a:t> </a:t>
            </a:r>
            <a:r>
              <a:rPr lang="en-US" sz="7200" b="1" dirty="0" smtClean="0">
                <a:solidFill>
                  <a:srgbClr val="FF0000"/>
                </a:solidFill>
              </a:rPr>
              <a:t>ত</a:t>
            </a:r>
            <a:r>
              <a:rPr lang="en-US" sz="8800" dirty="0" smtClean="0"/>
              <a:t>  </a:t>
            </a:r>
            <a:r>
              <a:rPr lang="en-US" sz="7200" b="1" dirty="0" smtClean="0">
                <a:solidFill>
                  <a:srgbClr val="FF0000"/>
                </a:solidFill>
              </a:rPr>
              <a:t>ম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69342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6400"/>
            <a:ext cx="7162800" cy="429090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715000"/>
            <a:ext cx="66294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0352"/>
            <a:ext cx="7315200" cy="41879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6600" dirty="0" smtClean="0"/>
              <a:t>       </a:t>
            </a:r>
            <a:r>
              <a:rPr lang="en-US" sz="4800" b="1" dirty="0" err="1" smtClean="0">
                <a:solidFill>
                  <a:srgbClr val="C00000"/>
                </a:solidFill>
              </a:rPr>
              <a:t>মুল্যায়ন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r>
              <a:rPr lang="en-US" sz="3600" dirty="0" err="1" smtClean="0">
                <a:solidFill>
                  <a:srgbClr val="002060"/>
                </a:solidFill>
              </a:rPr>
              <a:t>শিল্প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বিপ্লব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শব্দটি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সর্ব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প্রথম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ব্যবহার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করেন</a:t>
            </a:r>
            <a:r>
              <a:rPr lang="en-US" sz="3600" dirty="0" smtClean="0">
                <a:solidFill>
                  <a:srgbClr val="002060"/>
                </a:solidFill>
              </a:rPr>
              <a:t>?</a:t>
            </a:r>
          </a:p>
          <a:p>
            <a:r>
              <a:rPr lang="en-US" sz="3600" dirty="0" err="1" smtClean="0">
                <a:solidFill>
                  <a:srgbClr val="002060"/>
                </a:solidFill>
              </a:rPr>
              <a:t>শিল্প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বিপ্লবের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সূচনা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প্রথম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কোন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দেশে</a:t>
            </a:r>
            <a:r>
              <a:rPr lang="en-US" sz="3600" dirty="0" smtClean="0">
                <a:solidFill>
                  <a:srgbClr val="002060"/>
                </a:solidFill>
              </a:rPr>
              <a:t>?</a:t>
            </a:r>
          </a:p>
          <a:p>
            <a:r>
              <a:rPr lang="en-US" sz="3600" dirty="0" err="1" smtClean="0">
                <a:solidFill>
                  <a:srgbClr val="002060"/>
                </a:solidFill>
              </a:rPr>
              <a:t>যোগাযোগ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ব্যবস্থার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উন্নয়ন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সম্ভব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হয়েছে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কোন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ঐতিহাসিক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</a:rPr>
              <a:t>ঘটনার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কারণে</a:t>
            </a:r>
            <a:r>
              <a:rPr lang="en-US" sz="3600" dirty="0" smtClean="0">
                <a:solidFill>
                  <a:srgbClr val="002060"/>
                </a:solidFill>
              </a:rPr>
              <a:t>?</a:t>
            </a:r>
          </a:p>
          <a:p>
            <a:r>
              <a:rPr lang="en-US" sz="3600" dirty="0" err="1" smtClean="0">
                <a:solidFill>
                  <a:srgbClr val="002060"/>
                </a:solidFill>
              </a:rPr>
              <a:t>শিল্প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বিপ্লবের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ফলে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উদ্ভুত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দুইটি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সমস্যা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উল্লেখ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কর</a:t>
            </a:r>
            <a:r>
              <a:rPr lang="en-US" sz="3600" dirty="0" smtClean="0">
                <a:solidFill>
                  <a:srgbClr val="002060"/>
                </a:solidFill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762000"/>
            <a:ext cx="4876800" cy="685800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</a:rPr>
              <a:t>বাড়ির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</a:rPr>
              <a:t>কাজ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010400" cy="35052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</a:t>
            </a:r>
            <a:r>
              <a:rPr lang="en-US" sz="3600" dirty="0" err="1" smtClean="0">
                <a:solidFill>
                  <a:srgbClr val="6600FF"/>
                </a:solidFill>
              </a:rPr>
              <a:t>আর্থসামাজিক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জীবনে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শিল্প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বিপ্লবের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ইতিবাচক</a:t>
            </a:r>
            <a:r>
              <a:rPr lang="en-US" sz="3600" dirty="0" smtClean="0">
                <a:solidFill>
                  <a:srgbClr val="6600FF"/>
                </a:solidFill>
              </a:rPr>
              <a:t> ও </a:t>
            </a:r>
            <a:r>
              <a:rPr lang="en-US" sz="3600" dirty="0" err="1" smtClean="0">
                <a:solidFill>
                  <a:srgbClr val="6600FF"/>
                </a:solidFill>
              </a:rPr>
              <a:t>নেতিবাচক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প্রভাবসমুহ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পয়েন্ট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আকারে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তোমার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খাতায়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লিখবে।এই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লেকচারে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উল্লেখিত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পয়েন্টগুলোসহ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আরো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নতুন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পয়েন্ট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চিন্তা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করে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লিখবে</a:t>
            </a:r>
            <a:r>
              <a:rPr lang="en-US" sz="3600" dirty="0" smtClean="0">
                <a:solidFill>
                  <a:srgbClr val="6600FF"/>
                </a:solidFill>
              </a:rPr>
              <a:t>। </a:t>
            </a:r>
            <a:r>
              <a:rPr lang="en-US" sz="3600" dirty="0" err="1" smtClean="0">
                <a:solidFill>
                  <a:srgbClr val="6600FF"/>
                </a:solidFill>
              </a:rPr>
              <a:t>এক্ষত্রে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সরকার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অনুমোদিত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অন্য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যে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কোন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বইয়ের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সহযোগিতা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নিতে</a:t>
            </a:r>
            <a:r>
              <a:rPr lang="en-US" sz="3600" dirty="0" smtClean="0">
                <a:solidFill>
                  <a:srgbClr val="6600FF"/>
                </a:solidFill>
              </a:rPr>
              <a:t> </a:t>
            </a:r>
            <a:r>
              <a:rPr lang="en-US" sz="3600" dirty="0" err="1" smtClean="0">
                <a:solidFill>
                  <a:srgbClr val="6600FF"/>
                </a:solidFill>
              </a:rPr>
              <a:t>পার</a:t>
            </a:r>
            <a:r>
              <a:rPr lang="en-US" sz="3600" dirty="0" smtClean="0">
                <a:solidFill>
                  <a:srgbClr val="6600FF"/>
                </a:solidFill>
              </a:rPr>
              <a:t>।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2000"/>
            <a:ext cx="4648200" cy="914400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339933"/>
                </a:solidFill>
              </a:rPr>
              <a:t>বাড়ির</a:t>
            </a:r>
            <a:r>
              <a:rPr lang="en-US" sz="4800" dirty="0" smtClean="0">
                <a:solidFill>
                  <a:srgbClr val="339933"/>
                </a:solidFill>
              </a:rPr>
              <a:t> </a:t>
            </a:r>
            <a:r>
              <a:rPr lang="en-US" sz="4800" dirty="0" err="1" smtClean="0">
                <a:solidFill>
                  <a:srgbClr val="339933"/>
                </a:solidFill>
              </a:rPr>
              <a:t>কাজ</a:t>
            </a:r>
            <a:endParaRPr lang="en-US" sz="8000" b="1" dirty="0">
              <a:solidFill>
                <a:srgbClr val="3399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1"/>
            <a:ext cx="6477000" cy="3810000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FF00FF"/>
                </a:solidFill>
              </a:rPr>
              <a:t>  </a:t>
            </a:r>
            <a:r>
              <a:rPr lang="en-US" sz="3600" dirty="0" err="1" smtClean="0">
                <a:solidFill>
                  <a:srgbClr val="FF00FF"/>
                </a:solidFill>
              </a:rPr>
              <a:t>আর্থ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সামাজি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জীবনে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শিল্প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বিপ্লবের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ইতিবাচক</a:t>
            </a:r>
            <a:r>
              <a:rPr lang="en-US" sz="3600" dirty="0" smtClean="0">
                <a:solidFill>
                  <a:srgbClr val="FF00FF"/>
                </a:solidFill>
              </a:rPr>
              <a:t> ও </a:t>
            </a:r>
            <a:r>
              <a:rPr lang="en-US" sz="3600" dirty="0" err="1" smtClean="0">
                <a:solidFill>
                  <a:srgbClr val="FF00FF"/>
                </a:solidFill>
              </a:rPr>
              <a:t>নেতিবাচক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প্রভাব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অলাদা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আলাদা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শিরোণামে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এই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লেকচারের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পয়েন্টগুলোসহ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আরো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যে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সকল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পয়েন্ট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রয়েছে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চিন্তা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করে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সেগুলো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লিখ</a:t>
            </a:r>
            <a:r>
              <a:rPr lang="en-US" sz="3600" dirty="0" smtClean="0">
                <a:solidFill>
                  <a:srgbClr val="FF00FF"/>
                </a:solidFill>
              </a:rPr>
              <a:t>। </a:t>
            </a:r>
            <a:r>
              <a:rPr lang="en-US" sz="3600" dirty="0" err="1" smtClean="0">
                <a:solidFill>
                  <a:srgbClr val="FF00FF"/>
                </a:solidFill>
              </a:rPr>
              <a:t>এক্ষেত্রে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সরকার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অনুমোদিত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অণ্য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বইয়ের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সহযোগিতা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নিতে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</a:rPr>
              <a:t>পার</a:t>
            </a:r>
            <a:r>
              <a:rPr lang="en-US" sz="3600" dirty="0" smtClean="0">
                <a:solidFill>
                  <a:srgbClr val="FF00FF"/>
                </a:solidFill>
              </a:rPr>
              <a:t> ।</a:t>
            </a:r>
            <a:endParaRPr lang="en-US" sz="3600" dirty="0">
              <a:solidFill>
                <a:srgbClr val="FF00F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229599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: Beveled 3">
            <a:extLst>
              <a:ext uri="{FF2B5EF4-FFF2-40B4-BE49-F238E27FC236}">
                <a16:creationId xmlns="" xmlns:a16="http://schemas.microsoft.com/office/drawing/2014/main" id="{0CFA54E7-A130-4616-B3B8-0A5A6E5E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0" y="2057400"/>
            <a:ext cx="4191000" cy="3962400"/>
          </a:xfrm>
          <a:prstGeom prst="bevel">
            <a:avLst/>
          </a:prstGeom>
          <a:solidFill>
            <a:srgbClr val="FFDC00"/>
          </a:solidFill>
          <a:ln>
            <a:solidFill>
              <a:srgbClr val="002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en-US" sz="2000" b="1" dirty="0" err="1" smtClean="0">
                <a:solidFill>
                  <a:srgbClr val="0070C0"/>
                </a:solidFill>
              </a:rPr>
              <a:t>মোহাম্মদ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নজরুল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ইসলাম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b="1" dirty="0" err="1" smtClean="0">
                <a:solidFill>
                  <a:srgbClr val="7030A0"/>
                </a:solidFill>
              </a:rPr>
              <a:t>সহকারী</a:t>
            </a:r>
            <a:r>
              <a:rPr lang="en-US" sz="1800" b="1" dirty="0" smtClean="0">
                <a:solidFill>
                  <a:srgbClr val="7030A0"/>
                </a:solidFill>
              </a:rPr>
              <a:t> </a:t>
            </a:r>
            <a:r>
              <a:rPr lang="en-US" sz="1800" b="1" dirty="0" err="1" smtClean="0">
                <a:solidFill>
                  <a:srgbClr val="7030A0"/>
                </a:solidFill>
              </a:rPr>
              <a:t>অধ্যাপক</a:t>
            </a:r>
            <a:endParaRPr lang="en-US" sz="1800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b="1" dirty="0" err="1" smtClean="0">
                <a:solidFill>
                  <a:srgbClr val="7030A0"/>
                </a:solidFill>
              </a:rPr>
              <a:t>সমাজকর্ম</a:t>
            </a:r>
            <a:r>
              <a:rPr lang="en-US" sz="1800" b="1" dirty="0" smtClean="0">
                <a:solidFill>
                  <a:srgbClr val="7030A0"/>
                </a:solidFill>
              </a:rPr>
              <a:t> </a:t>
            </a:r>
            <a:r>
              <a:rPr lang="en-US" sz="1800" b="1" dirty="0" err="1" smtClean="0">
                <a:solidFill>
                  <a:srgbClr val="7030A0"/>
                </a:solidFill>
              </a:rPr>
              <a:t>বিভাগ</a:t>
            </a:r>
            <a:endParaRPr lang="en-US" sz="1800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b="1" dirty="0" err="1" smtClean="0">
                <a:solidFill>
                  <a:srgbClr val="7030A0"/>
                </a:solidFill>
              </a:rPr>
              <a:t>সৈয়দ</a:t>
            </a:r>
            <a:r>
              <a:rPr lang="en-US" sz="1800" b="1" dirty="0" smtClean="0">
                <a:solidFill>
                  <a:srgbClr val="7030A0"/>
                </a:solidFill>
              </a:rPr>
              <a:t> </a:t>
            </a:r>
            <a:r>
              <a:rPr lang="en-US" sz="1800" b="1" dirty="0" err="1" smtClean="0">
                <a:solidFill>
                  <a:srgbClr val="7030A0"/>
                </a:solidFill>
              </a:rPr>
              <a:t>বজলুল</a:t>
            </a:r>
            <a:r>
              <a:rPr lang="en-US" sz="1800" b="1" dirty="0" smtClean="0">
                <a:solidFill>
                  <a:srgbClr val="7030A0"/>
                </a:solidFill>
              </a:rPr>
              <a:t> </a:t>
            </a:r>
            <a:r>
              <a:rPr lang="en-US" sz="1800" b="1" dirty="0" err="1" smtClean="0">
                <a:solidFill>
                  <a:srgbClr val="7030A0"/>
                </a:solidFill>
              </a:rPr>
              <a:t>হক</a:t>
            </a:r>
            <a:r>
              <a:rPr lang="en-US" sz="1800" b="1" dirty="0" smtClean="0">
                <a:solidFill>
                  <a:srgbClr val="7030A0"/>
                </a:solidFill>
              </a:rPr>
              <a:t> </a:t>
            </a:r>
            <a:r>
              <a:rPr lang="en-US" sz="1800" b="1" dirty="0" err="1" smtClean="0">
                <a:solidFill>
                  <a:srgbClr val="7030A0"/>
                </a:solidFill>
              </a:rPr>
              <a:t>কলেজ</a:t>
            </a:r>
            <a:endParaRPr lang="en-US" sz="1800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b="1" dirty="0" err="1" smtClean="0">
                <a:solidFill>
                  <a:srgbClr val="7030A0"/>
                </a:solidFill>
              </a:rPr>
              <a:t>বাইশারী</a:t>
            </a:r>
            <a:r>
              <a:rPr lang="en-US" sz="1800" b="1" dirty="0" smtClean="0">
                <a:solidFill>
                  <a:srgbClr val="7030A0"/>
                </a:solidFill>
              </a:rPr>
              <a:t>, </a:t>
            </a:r>
            <a:r>
              <a:rPr lang="en-US" sz="1800" b="1" dirty="0" err="1" smtClean="0">
                <a:solidFill>
                  <a:srgbClr val="7030A0"/>
                </a:solidFill>
              </a:rPr>
              <a:t>বরিশাল</a:t>
            </a:r>
            <a:endParaRPr lang="en-US" sz="1800" b="1" dirty="0" smtClean="0">
              <a:solidFill>
                <a:srgbClr val="7030A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69CF6741-75DD-4435-8B90-C97B3AAE6A3B}"/>
              </a:ext>
            </a:extLst>
          </p:cNvPr>
          <p:cNvSpPr txBox="1">
            <a:spLocks/>
          </p:cNvSpPr>
          <p:nvPr/>
        </p:nvSpPr>
        <p:spPr>
          <a:xfrm>
            <a:off x="1447800" y="838200"/>
            <a:ext cx="6553200" cy="990600"/>
          </a:xfrm>
          <a:prstGeom prst="rect">
            <a:avLst/>
          </a:prstGeom>
          <a:solidFill>
            <a:srgbClr val="FFDC00"/>
          </a:solidFill>
          <a:ln>
            <a:solidFill>
              <a:srgbClr val="002800"/>
            </a:solidFill>
          </a:ln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en-US" sz="4000" b="1" dirty="0" err="1" smtClean="0">
                <a:solidFill>
                  <a:srgbClr val="FF0000"/>
                </a:solidFill>
              </a:rPr>
              <a:t>শিক্ষক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পরিচিতি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USER\Desktop\panjabiwa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1" y="2057400"/>
            <a:ext cx="32004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</a:rPr>
              <a:t>সমাজকর্ম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প্রথম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পত্র</a:t>
            </a:r>
            <a:r>
              <a:rPr lang="en-US" sz="4400" dirty="0" smtClean="0">
                <a:solidFill>
                  <a:srgbClr val="C00000"/>
                </a:solidFill>
              </a:rPr>
              <a:t/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2000" b="1" dirty="0" err="1" smtClean="0">
                <a:solidFill>
                  <a:srgbClr val="0070C0"/>
                </a:solidFill>
              </a:rPr>
              <a:t>একাদশ</a:t>
            </a:r>
            <a:r>
              <a:rPr lang="en-US" sz="2000" b="1" dirty="0" smtClean="0">
                <a:solidFill>
                  <a:srgbClr val="0070C0"/>
                </a:solidFill>
              </a:rPr>
              <a:t> - </a:t>
            </a:r>
            <a:r>
              <a:rPr lang="en-US" sz="2000" b="1" dirty="0" err="1" smtClean="0">
                <a:solidFill>
                  <a:srgbClr val="0070C0"/>
                </a:solidFill>
              </a:rPr>
              <a:t>দ্বাদশ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শ্রেণি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6705600" cy="3657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200" b="1" dirty="0" err="1" smtClean="0">
                <a:solidFill>
                  <a:srgbClr val="C00000"/>
                </a:solidFill>
              </a:rPr>
              <a:t>দ্বিতীয়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অধ্যায়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সমাজকর্ম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পেশার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ঐতিহাসিক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প্রেক্ষাপট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sz="4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4000" b="1" dirty="0" err="1" smtClean="0">
                <a:solidFill>
                  <a:srgbClr val="C00000"/>
                </a:solidFill>
              </a:rPr>
              <a:t>আলোচ্য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বিষয়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</a:t>
            </a:r>
            <a:r>
              <a:rPr lang="en-US" sz="3200" b="1" dirty="0" err="1" smtClean="0">
                <a:solidFill>
                  <a:srgbClr val="002060"/>
                </a:solidFill>
              </a:rPr>
              <a:t>শিল্প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বিপ্লবের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ধারণা</a:t>
            </a:r>
            <a:r>
              <a:rPr lang="en-US" sz="3200" b="1" dirty="0" smtClean="0">
                <a:solidFill>
                  <a:srgbClr val="002060"/>
                </a:solidFill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</a:rPr>
              <a:t>এবং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আর্থসামাজিক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জীবনে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শিল্প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বিপ্লবের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প্রভাব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391400" cy="914400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পাঠশেষে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শিক্ষার্থীরা</a:t>
            </a:r>
            <a:r>
              <a:rPr lang="en-US" sz="4000" b="1" dirty="0" smtClean="0">
                <a:solidFill>
                  <a:srgbClr val="FF0000"/>
                </a:solidFill>
              </a:rPr>
              <a:t>--------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91400" cy="4267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7030A0"/>
                </a:solidFill>
              </a:rPr>
              <a:t>১। </a:t>
            </a:r>
            <a:r>
              <a:rPr lang="en-US" b="1" dirty="0" err="1" smtClean="0">
                <a:solidFill>
                  <a:srgbClr val="7030A0"/>
                </a:solidFill>
              </a:rPr>
              <a:t>শিল্প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বিপ্লবের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ধারণা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ব্যাখ্যা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করতেপারবে</a:t>
            </a:r>
            <a:r>
              <a:rPr lang="en-US" b="1" dirty="0" smtClean="0">
                <a:solidFill>
                  <a:srgbClr val="7030A0"/>
                </a:solidFill>
              </a:rPr>
              <a:t>।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২।  </a:t>
            </a:r>
            <a:r>
              <a:rPr lang="en-US" sz="2400" b="1" dirty="0" err="1" smtClean="0">
                <a:solidFill>
                  <a:srgbClr val="7030A0"/>
                </a:solidFill>
              </a:rPr>
              <a:t>আর্থসামাজিক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জীবনে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শিল্প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বিপ্লবের</a:t>
            </a:r>
            <a:r>
              <a:rPr lang="en-US" sz="2400" b="1" dirty="0" smtClean="0">
                <a:solidFill>
                  <a:srgbClr val="7030A0"/>
                </a:solidFill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</a:rPr>
              <a:t>প্রভাবসমুহের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ধরণ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বলতে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পারবে</a:t>
            </a:r>
            <a:r>
              <a:rPr lang="en-US" sz="2400" b="1" dirty="0" smtClean="0">
                <a:solidFill>
                  <a:srgbClr val="7030A0"/>
                </a:solidFill>
              </a:rPr>
              <a:t>।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৩। </a:t>
            </a:r>
            <a:r>
              <a:rPr lang="en-US" sz="2400" b="1" dirty="0" err="1" smtClean="0">
                <a:solidFill>
                  <a:srgbClr val="7030A0"/>
                </a:solidFill>
              </a:rPr>
              <a:t>শিল্প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বিপ্লবের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ইতিবাচক</a:t>
            </a:r>
            <a:r>
              <a:rPr lang="en-US" sz="2400" b="1" dirty="0" smtClean="0">
                <a:solidFill>
                  <a:srgbClr val="7030A0"/>
                </a:solidFill>
              </a:rPr>
              <a:t> ও </a:t>
            </a:r>
            <a:r>
              <a:rPr lang="en-US" sz="2400" b="1" dirty="0" err="1" smtClean="0">
                <a:solidFill>
                  <a:srgbClr val="7030A0"/>
                </a:solidFill>
              </a:rPr>
              <a:t>নেতিবাচক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প্রভাবসমুহ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বিশ্লেষণ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করতে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পারবে</a:t>
            </a:r>
            <a:r>
              <a:rPr lang="en-US" sz="2400" b="1" dirty="0" smtClean="0">
                <a:solidFill>
                  <a:srgbClr val="7030A0"/>
                </a:solidFill>
              </a:rPr>
              <a:t>।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5562600" cy="8382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ছবিগুলো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লক্ষ্য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কর</a:t>
            </a:r>
            <a:endParaRPr lang="en-US" sz="60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USER\Desktop\industr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0" y="1447799"/>
            <a:ext cx="3352801" cy="2209801"/>
          </a:xfrm>
          <a:prstGeom prst="rect">
            <a:avLst/>
          </a:prstGeom>
          <a:noFill/>
        </p:spPr>
      </p:pic>
      <p:pic>
        <p:nvPicPr>
          <p:cNvPr id="3" name="Picture 2" descr="C:\Users\USER\Desktop\Industry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886200"/>
            <a:ext cx="6781800" cy="21336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447800"/>
            <a:ext cx="3200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0" y="533400"/>
            <a:ext cx="6096000" cy="8382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শিল্প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বিপ্লবের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ধারণা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481329"/>
            <a:ext cx="7772400" cy="438607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বিশ্ব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সভ্যতা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তথা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মানব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জাতির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ইতহাসে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একটি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যুগান্তকারী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ঘটনা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হচ্ছে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শিল্প</a:t>
            </a:r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বিপ্লব।সাধারণভাবে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শিল্প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বিপ্লব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বলতে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শিলপ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ক্ষেত্রে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দ্রুত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ও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আমুল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পরিবর্তনকে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বুঝায়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। </a:t>
            </a: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  <a:latin typeface="+mj-lt"/>
              </a:rPr>
              <a:t>ঐতিহাসিক</a:t>
            </a:r>
            <a:r>
              <a:rPr lang="en-US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+mj-lt"/>
              </a:rPr>
              <a:t>আরনল্ড</a:t>
            </a:r>
            <a:r>
              <a:rPr lang="en-US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+mj-lt"/>
              </a:rPr>
              <a:t>টয়েনবি</a:t>
            </a:r>
            <a:r>
              <a:rPr lang="en-US" dirty="0" smtClean="0">
                <a:solidFill>
                  <a:srgbClr val="7030A0"/>
                </a:solidFill>
                <a:latin typeface="+mj-lt"/>
              </a:rPr>
              <a:t> ১৮৮৪ </a:t>
            </a:r>
            <a:r>
              <a:rPr lang="en-US" dirty="0" err="1" smtClean="0">
                <a:solidFill>
                  <a:srgbClr val="7030A0"/>
                </a:solidFill>
                <a:latin typeface="+mj-lt"/>
              </a:rPr>
              <a:t>সালে</a:t>
            </a:r>
            <a:r>
              <a:rPr lang="en-US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+mj-lt"/>
              </a:rPr>
              <a:t>তার</a:t>
            </a:r>
            <a:r>
              <a:rPr lang="en-US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+mj-lt"/>
              </a:rPr>
              <a:t>লেখা</a:t>
            </a:r>
            <a:r>
              <a:rPr lang="en-US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+mj-lt"/>
              </a:rPr>
              <a:t>বিখ্যাত</a:t>
            </a:r>
            <a:endParaRPr lang="en-US" dirty="0" smtClean="0">
              <a:solidFill>
                <a:srgbClr val="7030A0"/>
              </a:solidFill>
              <a:latin typeface="+mj-lt"/>
            </a:endParaRPr>
          </a:p>
          <a:p>
            <a:pPr>
              <a:buNone/>
            </a:pPr>
            <a:r>
              <a:rPr lang="en-US" sz="2600" dirty="0" smtClean="0">
                <a:solidFill>
                  <a:srgbClr val="7030A0"/>
                </a:solidFill>
                <a:latin typeface="+mj-lt"/>
              </a:rPr>
              <a:t>‘Lectures On the Industrial Revolution in England’ </a:t>
            </a:r>
          </a:p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গ্রন্থে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সর্বপ্রথম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এ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প্রত্যয়টি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ব্যবহার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করেন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।</a:t>
            </a:r>
          </a:p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প্রফেসর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লেডি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উইলিয়ামসের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মতে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‘</a:t>
            </a:r>
            <a:r>
              <a:rPr lang="en-US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অষ্টাদশ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শতাব্দীর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শেষার্ধ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থেকে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উনবিংশ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শতাব্দীর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প্রথমার্ধ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পর্যন্ত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(১৭৬০ </a:t>
            </a:r>
            <a:r>
              <a:rPr lang="en-US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থেকে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১৮৫০) </a:t>
            </a:r>
            <a:r>
              <a:rPr lang="en-US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ইংল্যান্ডের</a:t>
            </a:r>
            <a:r>
              <a:rPr lang="en-US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বৈজ্ঞানিক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প্রযুক্তি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জ্ঞানের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বিকাশ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  <a:latin typeface="+mj-lt"/>
              </a:rPr>
              <a:t>এবং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উ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rcv`b‡ÿ‡Î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তা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প্রয়োগের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ফলে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জীবন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পদ্ধতিতে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যে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বৈপ্লবিক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পরিবর্তনের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28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সূচনা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হয়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তাকে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শিল্প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বিপ্লব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বলে</a:t>
            </a:r>
            <a:r>
              <a:rPr lang="en-US" sz="28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।’   </a:t>
            </a:r>
            <a:endParaRPr lang="en-US" sz="2800" dirty="0" smtClean="0">
              <a:solidFill>
                <a:srgbClr val="002060"/>
              </a:solidFill>
              <a:latin typeface="+mj-lt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476250" ty="311150" sx="100000" sy="10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838200"/>
            <a:ext cx="52578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আর্থসামাজিক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জীবনে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শিল্প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বিপ্লবের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ধরণ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905000"/>
            <a:ext cx="7315200" cy="4191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600" dirty="0" err="1" smtClean="0">
                <a:solidFill>
                  <a:srgbClr val="0000FF"/>
                </a:solidFill>
              </a:rPr>
              <a:t>আর্থসামাজিক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জীবনে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শিল্প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বিপ্লবের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প্রভাবকে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দুই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ভাগে</a:t>
            </a:r>
            <a:endParaRPr lang="en-US" sz="36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3600" dirty="0" err="1" smtClean="0">
                <a:solidFill>
                  <a:srgbClr val="0000FF"/>
                </a:solidFill>
              </a:rPr>
              <a:t>ভাগ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করা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যায়</a:t>
            </a:r>
            <a:r>
              <a:rPr lang="en-US" sz="3600" dirty="0" smtClean="0">
                <a:solidFill>
                  <a:srgbClr val="0000FF"/>
                </a:solidFill>
              </a:rPr>
              <a:t>। </a:t>
            </a:r>
            <a:r>
              <a:rPr lang="en-US" sz="3600" dirty="0" err="1" smtClean="0">
                <a:solidFill>
                  <a:srgbClr val="0000FF"/>
                </a:solidFill>
              </a:rPr>
              <a:t>যথা</a:t>
            </a:r>
            <a:r>
              <a:rPr lang="en-US" sz="3600" dirty="0" smtClean="0">
                <a:solidFill>
                  <a:srgbClr val="0000FF"/>
                </a:solidFill>
              </a:rPr>
              <a:t>-</a:t>
            </a:r>
          </a:p>
          <a:p>
            <a:pPr>
              <a:lnSpc>
                <a:spcPct val="200000"/>
              </a:lnSpc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১। </a:t>
            </a:r>
            <a:r>
              <a:rPr lang="en-US" sz="3600" dirty="0" err="1" smtClean="0">
                <a:solidFill>
                  <a:srgbClr val="0000FF"/>
                </a:solidFill>
              </a:rPr>
              <a:t>ইতিবাচক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প্রভাব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যা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সমাজের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জন্য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অশীর্বাদ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স্বরূপ</a:t>
            </a:r>
            <a:r>
              <a:rPr lang="en-US" sz="3600" dirty="0" smtClean="0">
                <a:solidFill>
                  <a:srgbClr val="0000FF"/>
                </a:solidFill>
              </a:rPr>
              <a:t> ও </a:t>
            </a:r>
          </a:p>
          <a:p>
            <a:pPr>
              <a:lnSpc>
                <a:spcPct val="200000"/>
              </a:lnSpc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২। </a:t>
            </a:r>
            <a:r>
              <a:rPr lang="en-US" sz="3600" dirty="0" err="1" smtClean="0">
                <a:solidFill>
                  <a:srgbClr val="0000FF"/>
                </a:solidFill>
              </a:rPr>
              <a:t>নেতিবাচক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প্রভাব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যা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সমাজের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জন্য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অভিশাপ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স্বরূপ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85800"/>
            <a:ext cx="54102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0000FF"/>
                </a:solidFill>
              </a:rPr>
              <a:t>শিল্প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বিপ্লবের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প্রভাব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295400"/>
            <a:ext cx="3931920" cy="41148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4000" dirty="0" err="1" smtClean="0">
                <a:solidFill>
                  <a:srgbClr val="7030A0"/>
                </a:solidFill>
              </a:rPr>
              <a:t>ইতিবাচক</a:t>
            </a:r>
            <a:endParaRPr lang="en-US" sz="4000" dirty="0" smtClean="0">
              <a:solidFill>
                <a:srgbClr val="7030A0"/>
              </a:solidFill>
            </a:endParaRPr>
          </a:p>
          <a:p>
            <a:r>
              <a:rPr lang="en-US" sz="3100" dirty="0" err="1" smtClean="0">
                <a:solidFill>
                  <a:srgbClr val="002060"/>
                </a:solidFill>
              </a:rPr>
              <a:t>নগর</a:t>
            </a:r>
            <a:r>
              <a:rPr lang="en-US" sz="3100" dirty="0" smtClean="0">
                <a:solidFill>
                  <a:srgbClr val="002060"/>
                </a:solidFill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</a:rPr>
              <a:t>সভ্যতার</a:t>
            </a:r>
            <a:r>
              <a:rPr lang="en-US" sz="3100" dirty="0" smtClean="0">
                <a:solidFill>
                  <a:srgbClr val="002060"/>
                </a:solidFill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</a:rPr>
              <a:t>পত্তন</a:t>
            </a:r>
            <a:endParaRPr lang="en-US" sz="3100" dirty="0" smtClean="0">
              <a:solidFill>
                <a:srgbClr val="002060"/>
              </a:solidFill>
            </a:endParaRPr>
          </a:p>
          <a:p>
            <a:r>
              <a:rPr lang="en-US" sz="3100" dirty="0" err="1" smtClean="0">
                <a:solidFill>
                  <a:srgbClr val="002060"/>
                </a:solidFill>
              </a:rPr>
              <a:t>প্রাকৃতিক</a:t>
            </a:r>
            <a:r>
              <a:rPr lang="en-US" sz="3100" dirty="0" smtClean="0">
                <a:solidFill>
                  <a:srgbClr val="002060"/>
                </a:solidFill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</a:rPr>
              <a:t>সম্পদের</a:t>
            </a:r>
            <a:r>
              <a:rPr lang="en-US" sz="3100" dirty="0" smtClean="0">
                <a:solidFill>
                  <a:srgbClr val="002060"/>
                </a:solidFill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</a:rPr>
              <a:t>সদ্ব্যবহার</a:t>
            </a:r>
            <a:endParaRPr lang="en-US" sz="3100" dirty="0" smtClean="0">
              <a:solidFill>
                <a:srgbClr val="002060"/>
              </a:solidFill>
            </a:endParaRPr>
          </a:p>
          <a:p>
            <a:r>
              <a:rPr lang="en-US" sz="3100" dirty="0" err="1" smtClean="0">
                <a:solidFill>
                  <a:srgbClr val="002060"/>
                </a:solidFill>
              </a:rPr>
              <a:t>বুহদাগাকার</a:t>
            </a:r>
            <a:r>
              <a:rPr lang="en-US" sz="3100" dirty="0" smtClean="0">
                <a:solidFill>
                  <a:srgbClr val="002060"/>
                </a:solidFill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</a:rPr>
              <a:t>উ</a:t>
            </a:r>
            <a:r>
              <a:rPr lang="en-US" sz="31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</a:t>
            </a:r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পাদন</a:t>
            </a:r>
            <a:r>
              <a:rPr lang="en-US" sz="31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পদ্ধতি</a:t>
            </a:r>
            <a:endParaRPr lang="en-US" sz="3100" dirty="0" smtClean="0">
              <a:solidFill>
                <a:srgbClr val="002060"/>
              </a:solidFill>
              <a:latin typeface="+mj-lt"/>
              <a:cs typeface="SutonnyMJ" pitchFamily="2" charset="0"/>
            </a:endParaRPr>
          </a:p>
          <a:p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যোগাযোগ</a:t>
            </a:r>
            <a:r>
              <a:rPr lang="en-US" sz="31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ও </a:t>
            </a:r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যাতায়াত</a:t>
            </a:r>
            <a:r>
              <a:rPr lang="en-US" sz="31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ব্যবস্থার</a:t>
            </a:r>
            <a:r>
              <a:rPr lang="en-US" sz="31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উন্নয়ণ</a:t>
            </a:r>
            <a:endParaRPr lang="en-US" sz="3100" dirty="0" smtClean="0">
              <a:solidFill>
                <a:srgbClr val="002060"/>
              </a:solidFill>
              <a:latin typeface="+mj-lt"/>
              <a:cs typeface="SutonnyMJ" pitchFamily="2" charset="0"/>
            </a:endParaRPr>
          </a:p>
          <a:p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পেশা</a:t>
            </a:r>
            <a:r>
              <a:rPr lang="en-US" sz="31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ও </a:t>
            </a:r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প্রতিভার</a:t>
            </a:r>
            <a:r>
              <a:rPr lang="en-US" sz="31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বিকাশ</a:t>
            </a:r>
            <a:endParaRPr lang="en-US" sz="3100" dirty="0" smtClean="0">
              <a:solidFill>
                <a:srgbClr val="002060"/>
              </a:solidFill>
              <a:latin typeface="+mj-lt"/>
              <a:cs typeface="SutonnyMJ" pitchFamily="2" charset="0"/>
            </a:endParaRPr>
          </a:p>
          <a:p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কর্মসংস্থানের</a:t>
            </a:r>
            <a:r>
              <a:rPr lang="en-US" sz="31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সূযোগ</a:t>
            </a:r>
            <a:endParaRPr lang="en-US" sz="3100" dirty="0" smtClean="0">
              <a:solidFill>
                <a:srgbClr val="002060"/>
              </a:solidFill>
              <a:latin typeface="+mj-lt"/>
              <a:cs typeface="SutonnyMJ" pitchFamily="2" charset="0"/>
            </a:endParaRPr>
          </a:p>
          <a:p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স্বাস্থ্য</a:t>
            </a:r>
            <a:r>
              <a:rPr lang="en-US" sz="31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ক্ষেত্রে</a:t>
            </a:r>
            <a:r>
              <a:rPr lang="en-US" sz="31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উন্নয়ন</a:t>
            </a:r>
            <a:endParaRPr lang="en-US" sz="3100" dirty="0" smtClean="0">
              <a:solidFill>
                <a:srgbClr val="002060"/>
              </a:solidFill>
              <a:latin typeface="+mj-lt"/>
              <a:cs typeface="SutonnyMJ" pitchFamily="2" charset="0"/>
            </a:endParaRPr>
          </a:p>
          <a:p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ব্যাংকিং</a:t>
            </a:r>
            <a:r>
              <a:rPr lang="en-US" sz="31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ব্যবস্থার</a:t>
            </a:r>
            <a:r>
              <a:rPr lang="en-US" sz="31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প্রসার</a:t>
            </a:r>
            <a:endParaRPr lang="en-US" sz="3100" dirty="0" smtClean="0">
              <a:solidFill>
                <a:srgbClr val="002060"/>
              </a:solidFill>
              <a:latin typeface="+mj-lt"/>
              <a:cs typeface="SutonnyMJ" pitchFamily="2" charset="0"/>
            </a:endParaRPr>
          </a:p>
          <a:p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গণতন্ত্রের</a:t>
            </a:r>
            <a:r>
              <a:rPr lang="en-US" sz="31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বিকাশ</a:t>
            </a:r>
            <a:endParaRPr lang="en-US" sz="3100" dirty="0" smtClean="0">
              <a:solidFill>
                <a:srgbClr val="002060"/>
              </a:solidFill>
              <a:latin typeface="+mj-lt"/>
              <a:cs typeface="SutonnyMJ" pitchFamily="2" charset="0"/>
            </a:endParaRPr>
          </a:p>
          <a:p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বৈপ্লবিক</a:t>
            </a:r>
            <a:r>
              <a:rPr lang="en-US" sz="31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গতির</a:t>
            </a:r>
            <a:r>
              <a:rPr lang="en-US" sz="31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সঞ্চার</a:t>
            </a:r>
            <a:r>
              <a:rPr lang="en-US" sz="31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ও </a:t>
            </a:r>
            <a:r>
              <a:rPr lang="en-US" sz="31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বিশ্ব</a:t>
            </a:r>
            <a:r>
              <a:rPr lang="en-US" sz="31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26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Global Village</a:t>
            </a:r>
            <a:r>
              <a:rPr lang="en-US" sz="29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29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বা</a:t>
            </a:r>
            <a:r>
              <a:rPr lang="en-US" sz="29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29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বৈশ্বিক</a:t>
            </a:r>
            <a:r>
              <a:rPr lang="en-US" sz="29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29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গ্রামে</a:t>
            </a:r>
            <a:r>
              <a:rPr lang="en-US" sz="2900" dirty="0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 </a:t>
            </a:r>
            <a:r>
              <a:rPr lang="en-US" sz="2900" dirty="0" err="1" smtClean="0">
                <a:solidFill>
                  <a:srgbClr val="002060"/>
                </a:solidFill>
                <a:latin typeface="+mj-lt"/>
                <a:cs typeface="SutonnyMJ" pitchFamily="2" charset="0"/>
              </a:rPr>
              <a:t>পরিণত</a:t>
            </a:r>
            <a:endParaRPr lang="en-US" sz="3100" dirty="0" smtClean="0">
              <a:solidFill>
                <a:srgbClr val="002060"/>
              </a:solidFill>
              <a:latin typeface="+mj-lt"/>
              <a:cs typeface="SutonnyMJ" pitchFamily="2" charset="0"/>
            </a:endParaRPr>
          </a:p>
          <a:p>
            <a:pPr>
              <a:buNone/>
            </a:pPr>
            <a:endParaRPr lang="en-US" sz="3200" dirty="0" smtClean="0">
              <a:latin typeface="+mj-lt"/>
              <a:cs typeface="SutonnyMJ" pitchFamily="2" charset="0"/>
            </a:endParaRPr>
          </a:p>
          <a:p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371600"/>
            <a:ext cx="4038600" cy="38862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000" dirty="0" err="1" smtClean="0">
                <a:solidFill>
                  <a:srgbClr val="FF0000"/>
                </a:solidFill>
              </a:rPr>
              <a:t>নেতিবাচক</a:t>
            </a:r>
            <a:endParaRPr lang="en-US" sz="3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পারিবারিক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ভাঙন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বস্তির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উদ্ভব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মালিক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শ্রমিক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বিরোধ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অপরাধ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কিশোর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অপরাধ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বৃদ্ধি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কুটির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শিল্পের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বিলুপ্তি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002060"/>
                </a:solidFill>
              </a:rPr>
              <a:t>নৈতিক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অবক্ষয়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002060"/>
                </a:solidFill>
              </a:rPr>
              <a:t>পেশাগত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দুর্ঘটনা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002060"/>
                </a:solidFill>
              </a:rPr>
              <a:t>আমলাতান্ত্রিক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জটিলতা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002060"/>
                </a:solidFill>
              </a:rPr>
              <a:t>সামাজিক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বন্ধন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শিথিল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002060"/>
                </a:solidFill>
              </a:rPr>
              <a:t>সামাজিকীকরণ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সমস্যা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2000"/>
            <a:ext cx="4648200" cy="914400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সারসংক্ষেপ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1"/>
            <a:ext cx="6477000" cy="38100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</a:t>
            </a:r>
            <a:r>
              <a:rPr lang="en-US" sz="3200" dirty="0" err="1" smtClean="0">
                <a:solidFill>
                  <a:srgbClr val="0000FF"/>
                </a:solidFill>
              </a:rPr>
              <a:t>শিল্প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বিপ্লব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আর্থসামাজিক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জীবনে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ইতিবাচক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প্রভাবের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কারণে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যেমন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আমাদের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একদিকে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আশীর্বাদ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হয়ে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দেখা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দিয়েছে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তেমনি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নেতিবাচক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প্রভাবের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কারণে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অন্যদিকে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নিয়ে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এসেছে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অভিশাপ।তাই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মানবীয়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গুনাবলির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উন্নয়নের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মাধ্যমেই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আমরা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শিলপ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বিপ্লবের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অভিশাপ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মুক্ত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হয়ে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সুফল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কাজে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লাগিয়ে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দেশ</a:t>
            </a:r>
            <a:r>
              <a:rPr lang="en-US" sz="3200" dirty="0" smtClean="0">
                <a:solidFill>
                  <a:srgbClr val="0000FF"/>
                </a:solidFill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</a:rPr>
              <a:t>জাতি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তথা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বিশ্বে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সমৃদ্ধি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এনে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দিতে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পারি</a:t>
            </a:r>
            <a:r>
              <a:rPr lang="en-US" sz="3200" dirty="0" smtClean="0">
                <a:solidFill>
                  <a:srgbClr val="0000FF"/>
                </a:solidFill>
              </a:rPr>
              <a:t>।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449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   স্বা  গ  ত  ম</vt:lpstr>
      <vt:lpstr>Slide 2</vt:lpstr>
      <vt:lpstr>সমাজকর্ম প্রথম পত্র একাদশ - দ্বাদশ শ্রেণি</vt:lpstr>
      <vt:lpstr>পাঠশেষে শিক্ষার্থীরা--------</vt:lpstr>
      <vt:lpstr> ছবিগুলো লক্ষ্য কর</vt:lpstr>
      <vt:lpstr>শিল্প বিপ্লবের ধারণা</vt:lpstr>
      <vt:lpstr>আর্থসামাজিক জীবনে শিল্প বিপ্লবের ধরণ</vt:lpstr>
      <vt:lpstr>শিল্প বিপ্লবের প্রভাব</vt:lpstr>
      <vt:lpstr>সারসংক্ষেপ</vt:lpstr>
      <vt:lpstr>Slide 10</vt:lpstr>
      <vt:lpstr>বাড়ির কাজ</vt:lpstr>
      <vt:lpstr>বাড়ির কাজ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95</cp:revision>
  <dcterms:created xsi:type="dcterms:W3CDTF">2006-08-16T00:00:00Z</dcterms:created>
  <dcterms:modified xsi:type="dcterms:W3CDTF">2021-06-18T17:40:03Z</dcterms:modified>
</cp:coreProperties>
</file>