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6" r:id="rId3"/>
    <p:sldId id="276" r:id="rId4"/>
    <p:sldId id="275" r:id="rId5"/>
    <p:sldId id="274" r:id="rId6"/>
    <p:sldId id="273" r:id="rId7"/>
    <p:sldId id="270" r:id="rId8"/>
    <p:sldId id="271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59" r:id="rId19"/>
    <p:sldId id="25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E715"/>
    <a:srgbClr val="08A810"/>
    <a:srgbClr val="033F0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9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9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406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98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3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1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64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113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7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870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F982DA7-D6C7-4FE7-8CEB-F4DB47D4B2F4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B55F-6EBC-484B-A2F4-99BC5FB68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77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241"/>
            </a:avLst>
          </a:prstGeom>
          <a:gradFill>
            <a:gsLst>
              <a:gs pos="12000">
                <a:schemeClr val="accent2"/>
              </a:gs>
              <a:gs pos="0">
                <a:srgbClr val="0BE715"/>
              </a:gs>
              <a:gs pos="8000">
                <a:srgbClr val="FF0000"/>
              </a:gs>
              <a:gs pos="34000">
                <a:srgbClr val="FF0000"/>
              </a:gs>
              <a:gs pos="23000">
                <a:srgbClr val="0070C0"/>
              </a:gs>
              <a:gs pos="90000">
                <a:schemeClr val="accent2"/>
              </a:gs>
              <a:gs pos="61000">
                <a:srgbClr val="00B050"/>
              </a:gs>
              <a:gs pos="89375">
                <a:srgbClr val="00B050"/>
              </a:gs>
              <a:gs pos="80000">
                <a:srgbClr val="C00000"/>
              </a:gs>
              <a:gs pos="98000">
                <a:srgbClr val="7030A0"/>
              </a:gs>
            </a:gsLst>
            <a:lin ang="5400000" scaled="1"/>
          </a:gra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endParaRPr lang="en-US">
              <a:gradFill>
                <a:gsLst>
                  <a:gs pos="27454">
                    <a:srgbClr val="E44E58"/>
                  </a:gs>
                  <a:gs pos="7965">
                    <a:srgbClr val="E44E58"/>
                  </a:gs>
                  <a:gs pos="64000">
                    <a:srgbClr val="FF0000"/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9375">
                    <a:srgbClr val="00B05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736600" y="5853908"/>
            <a:ext cx="1145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400" dirty="0" smtClean="0">
                <a:solidFill>
                  <a:srgbClr val="00B0F0"/>
                </a:solidFill>
              </a:rPr>
              <a:t>মোঃ মারুফুল</a:t>
            </a:r>
            <a:r>
              <a:rPr lang="bn-IN" sz="1400" baseline="0" dirty="0" smtClean="0">
                <a:solidFill>
                  <a:srgbClr val="00B0F0"/>
                </a:solidFill>
              </a:rPr>
              <a:t> হক,সহকারী শিক্ষক, গণিত , বঙ্গবাসী মাধ্যমিক বিদ্যালয় , খালিশপুর, খুলনা। ইমেল ( </a:t>
            </a:r>
            <a:r>
              <a:rPr lang="en-US" sz="1400" baseline="0" dirty="0" smtClean="0">
                <a:solidFill>
                  <a:srgbClr val="00B0F0"/>
                </a:solidFill>
              </a:rPr>
              <a:t>marufulhoque311@gmail.com</a:t>
            </a:r>
            <a:r>
              <a:rPr lang="en-US" sz="1400" baseline="0" dirty="0" smtClean="0"/>
              <a:t>)</a:t>
            </a:r>
            <a:endParaRPr lang="en-US" sz="1400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257175" y="6121004"/>
            <a:ext cx="11652250" cy="469900"/>
            <a:chOff x="257175" y="6121004"/>
            <a:chExt cx="11652250" cy="469900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09" b="3845"/>
            <a:stretch/>
          </p:blipFill>
          <p:spPr>
            <a:xfrm>
              <a:off x="257175" y="6121004"/>
              <a:ext cx="5962650" cy="4699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309" b="3845"/>
            <a:stretch/>
          </p:blipFill>
          <p:spPr>
            <a:xfrm>
              <a:off x="6219825" y="6121004"/>
              <a:ext cx="5689600" cy="469900"/>
            </a:xfrm>
            <a:prstGeom prst="rect">
              <a:avLst/>
            </a:prstGeom>
          </p:spPr>
        </p:pic>
      </p:grpSp>
      <p:sp>
        <p:nvSpPr>
          <p:cNvPr id="2" name="Half Frame 1"/>
          <p:cNvSpPr/>
          <p:nvPr userDrawn="1"/>
        </p:nvSpPr>
        <p:spPr>
          <a:xfrm rot="5400000">
            <a:off x="11028363" y="258765"/>
            <a:ext cx="885823" cy="876300"/>
          </a:xfrm>
          <a:prstGeom prst="halfFrame">
            <a:avLst>
              <a:gd name="adj1" fmla="val 20290"/>
              <a:gd name="adj2" fmla="val 2029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Half Frame 11"/>
          <p:cNvSpPr/>
          <p:nvPr userDrawn="1"/>
        </p:nvSpPr>
        <p:spPr>
          <a:xfrm>
            <a:off x="244475" y="241300"/>
            <a:ext cx="898525" cy="876300"/>
          </a:xfrm>
          <a:prstGeom prst="halfFrame">
            <a:avLst>
              <a:gd name="adj1" fmla="val 20290"/>
              <a:gd name="adj2" fmla="val 2029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cap="none" spc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4051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8.jpeg"/><Relationship Id="rId18" Type="http://schemas.openxmlformats.org/officeDocument/2006/relationships/image" Target="../media/image42.jpeg"/><Relationship Id="rId3" Type="http://schemas.openxmlformats.org/officeDocument/2006/relationships/image" Target="../media/image30.jpeg"/><Relationship Id="rId21" Type="http://schemas.openxmlformats.org/officeDocument/2006/relationships/image" Target="../media/image45.gif"/><Relationship Id="rId7" Type="http://schemas.microsoft.com/office/2007/relationships/hdphoto" Target="../media/hdphoto7.wdp"/><Relationship Id="rId12" Type="http://schemas.openxmlformats.org/officeDocument/2006/relationships/image" Target="../media/image37.jpeg"/><Relationship Id="rId17" Type="http://schemas.openxmlformats.org/officeDocument/2006/relationships/image" Target="../media/image41.jpeg"/><Relationship Id="rId2" Type="http://schemas.openxmlformats.org/officeDocument/2006/relationships/image" Target="../media/image29.jpeg"/><Relationship Id="rId16" Type="http://schemas.openxmlformats.org/officeDocument/2006/relationships/image" Target="../media/image40.gif"/><Relationship Id="rId20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5" Type="http://schemas.microsoft.com/office/2007/relationships/hdphoto" Target="../media/hdphoto9.wdp"/><Relationship Id="rId10" Type="http://schemas.openxmlformats.org/officeDocument/2006/relationships/image" Target="../media/image35.jpeg"/><Relationship Id="rId19" Type="http://schemas.openxmlformats.org/officeDocument/2006/relationships/image" Target="../media/image43.jpeg"/><Relationship Id="rId4" Type="http://schemas.openxmlformats.org/officeDocument/2006/relationships/image" Target="../media/image31.jpeg"/><Relationship Id="rId9" Type="http://schemas.microsoft.com/office/2007/relationships/hdphoto" Target="../media/hdphoto8.wdp"/><Relationship Id="rId1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microsoft.com/office/2007/relationships/hdphoto" Target="../media/hdphoto8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3.jpeg"/><Relationship Id="rId4" Type="http://schemas.openxmlformats.org/officeDocument/2006/relationships/image" Target="../media/image48.jpeg"/><Relationship Id="rId9" Type="http://schemas.microsoft.com/office/2007/relationships/hdphoto" Target="../media/hdphoto10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microsoft.com/office/2007/relationships/hdphoto" Target="../media/hdphoto1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9.jpeg"/><Relationship Id="rId7" Type="http://schemas.openxmlformats.org/officeDocument/2006/relationships/image" Target="../media/image62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microsoft.com/office/2007/relationships/hdphoto" Target="../media/hdphoto12.wdp"/><Relationship Id="rId4" Type="http://schemas.openxmlformats.org/officeDocument/2006/relationships/image" Target="../media/image60.png"/><Relationship Id="rId9" Type="http://schemas.microsoft.com/office/2007/relationships/hdphoto" Target="../media/hdphoto13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mailto:marufulhoque311@gmail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jpeg"/><Relationship Id="rId7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10" Type="http://schemas.openxmlformats.org/officeDocument/2006/relationships/image" Target="../media/image18.jpeg"/><Relationship Id="rId4" Type="http://schemas.openxmlformats.org/officeDocument/2006/relationships/image" Target="../media/image15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gif"/><Relationship Id="rId5" Type="http://schemas.openxmlformats.org/officeDocument/2006/relationships/image" Target="../media/image20.jpeg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91" y="900752"/>
            <a:ext cx="7843210" cy="49404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43236" y="3173806"/>
            <a:ext cx="57513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51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298" y="1676400"/>
            <a:ext cx="3276600" cy="385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457200"/>
            <a:ext cx="8498006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 কী একই রকম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1319" y="457200"/>
            <a:ext cx="10604311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টিস্যুগুলোর কোষের আকৃতি,অবস্থান ও কাজের প্রকৃতিভেদে টিস্যু কত প্রকার 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8949" y="5674914"/>
            <a:ext cx="30012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তিন প্রকার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219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714" y="294577"/>
            <a:ext cx="1006327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 দেখতে কেমন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020565"/>
              </p:ext>
            </p:extLst>
          </p:nvPr>
        </p:nvGraphicFramePr>
        <p:xfrm>
          <a:off x="1566081" y="1033078"/>
          <a:ext cx="8610600" cy="48638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19455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4063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7769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3318680" y="1721269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aquafind.com/images11/Puntius-sarana-saran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9"/>
          <a:stretch/>
        </p:blipFill>
        <p:spPr bwMode="auto">
          <a:xfrm flipH="1">
            <a:off x="5103573" y="1548714"/>
            <a:ext cx="1567905" cy="125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33714" y="305872"/>
            <a:ext cx="782188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টিস্যুর কোষগুলোর নিউক্লিয়াস আছে কী 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3001" y="290003"/>
            <a:ext cx="1011398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কোথায় এই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830" y="1295131"/>
            <a:ext cx="1552576" cy="153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24724" y="282637"/>
            <a:ext cx="585489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5" descr="https://rumanarjogot.files.wordpress.com/2011/05/rong-ch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170" y="1680865"/>
            <a:ext cx="1496636" cy="1151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 descr="http://www.ikea.com/PIAimages/23768_PE064386_S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050" b="7745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592" b="30270"/>
          <a:stretch/>
        </p:blipFill>
        <p:spPr bwMode="auto">
          <a:xfrm>
            <a:off x="8737194" y="1577447"/>
            <a:ext cx="1498036" cy="716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User\Desktop\1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80" y="3291942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https://encrypted-tbn0.gstatic.com/images?q=tbn:ANd9GcRXY9LDaKcQ48sXapcl2ifx793IgBn_RW_lg9g8TRHEK6L6cSDv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573" y="3306170"/>
            <a:ext cx="882650" cy="935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http://www.designcontent.com.au/wp-content/uploads/2013/11/Column-Square-Unitex-Tapered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9" r="25756"/>
          <a:stretch/>
        </p:blipFill>
        <p:spPr bwMode="auto">
          <a:xfrm>
            <a:off x="5398095" y="4538046"/>
            <a:ext cx="825709" cy="114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6" descr="C:\Users\User\Desktop\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69" y="3113668"/>
            <a:ext cx="1257897" cy="112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7" descr="C:\Users\User\Desktop\4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40" y="4635001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8" descr="C:\Users\User\Desktop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2169" y="4571383"/>
            <a:ext cx="1380819" cy="111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peer.tamu.edu/curriculum_modules/OrganSystems/module_3/Images/filt_secreted.gif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065" y="4635001"/>
            <a:ext cx="960343" cy="1161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8610066" y="5585160"/>
            <a:ext cx="1033215" cy="96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9525596" y="4906369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8763972" y="5483305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525596" y="4804514"/>
            <a:ext cx="516608" cy="2037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15124" y="330066"/>
            <a:ext cx="1021734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কোষের আকৃতি ,কাজের প্রকৃতি ও অবস্থান ভেদে টিস্যু কত প্রকার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2281" y="1680865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স্কোয়ামাস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1331" y="3358313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কিউবয়ডাল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80381" y="4806354"/>
            <a:ext cx="152400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কলামনার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8429047" y="3357994"/>
            <a:ext cx="1066800" cy="736380"/>
            <a:chOff x="1447800" y="2362200"/>
            <a:chExt cx="3276600" cy="1600200"/>
          </a:xfrm>
        </p:grpSpPr>
        <p:pic>
          <p:nvPicPr>
            <p:cNvPr id="28" name="Picture 3" descr="C:\Users\User\Desktop\1.jpg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362200"/>
              <a:ext cx="3276600" cy="1600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1676400" y="2819399"/>
              <a:ext cx="1600199" cy="735699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BD" sz="800" b="1" dirty="0" smtClean="0">
                  <a:latin typeface="NikoshBAN" pitchFamily="2" charset="0"/>
                  <a:cs typeface="NikoshBAN" pitchFamily="2" charset="0"/>
                </a:rPr>
                <a:t>পণ্যবাহী ট্রাক </a:t>
              </a:r>
              <a:endParaRPr lang="en-US" sz="8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0" name="Picture 4" descr="http://journalbd.com/wp-content/uploads/2014/11/DSC03956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514" y="5341459"/>
            <a:ext cx="649865" cy="48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s://encrypted-tbn3.gstatic.com/images?q=tbn:ANd9GcTJniErIz0g8d9Hz285Ox1-v4WYd-LcehElPHecnveXXZfHMsRrQw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47" y="4747109"/>
            <a:ext cx="714705" cy="88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 descr="C:\Users\User\Desktop\1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498" y="1123599"/>
            <a:ext cx="5144980" cy="47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ser\Desktop\4.gif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081" y="3017397"/>
            <a:ext cx="3716149" cy="291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7230754" y="2648065"/>
            <a:ext cx="1546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5" name="Picture 16" descr="C:\Users\User\Desktop\4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796" y="1060946"/>
            <a:ext cx="5051682" cy="501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7230754" y="4044021"/>
            <a:ext cx="118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18" descr="C:\Users\User\Desktop\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550" y="1020170"/>
            <a:ext cx="5226694" cy="491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7275584" y="5483305"/>
            <a:ext cx="1589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ক্লিক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8141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59259E-6 L 0.07448 -0.00578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9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8" presetClass="entr" presetSubtype="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8" presetClass="entr" presetSubtype="6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9" presetClass="exit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8" presetClass="entr" presetSubtype="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9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  <p:bldP spid="2" grpId="6" animBg="1"/>
      <p:bldP spid="6" grpId="0" animBg="1"/>
      <p:bldP spid="6" grpId="1" animBg="1"/>
      <p:bldP spid="6" grpId="2" animBg="1"/>
      <p:bldP spid="6" grpId="3" animBg="1"/>
      <p:bldP spid="6" grpId="4" animBg="1"/>
      <p:bldP spid="6" grpId="5" animBg="1"/>
      <p:bldP spid="6" grpId="6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4" grpId="0"/>
      <p:bldP spid="36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6304" y="1683024"/>
            <a:ext cx="7315427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ক টিস্যুর কোষগুলো দেখতে কেমন ?এ টিস্যুকে কেন আঁইশাকার টিস্যু বলা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8132" r="-2208" b="1953"/>
          <a:stretch/>
        </p:blipFill>
        <p:spPr bwMode="auto">
          <a:xfrm>
            <a:off x="983470" y="1374974"/>
            <a:ext cx="1612538" cy="91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459433" y="3471335"/>
            <a:ext cx="732229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কোথায় গ টিস্যু দেখতে পাওয়া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91913" y="4792922"/>
            <a:ext cx="728981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।খ টিস্যুর কাজ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5" b="90000" l="1289" r="9639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539" y="3217955"/>
            <a:ext cx="1534676" cy="82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7" descr="C:\Users\User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99" y="5034820"/>
            <a:ext cx="1291756" cy="95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2943367" y="-175146"/>
            <a:ext cx="76200" cy="655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3567" y="2470481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33567" y="4439994"/>
            <a:ext cx="22479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227586" y="668234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58816" y="2465484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5667" y="4430217"/>
            <a:ext cx="6858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24391" y="358254"/>
            <a:ext cx="725734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এবার প্রশ্নগুলোর উত্তর দাওঃ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60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158900"/>
              </p:ext>
            </p:extLst>
          </p:nvPr>
        </p:nvGraphicFramePr>
        <p:xfrm>
          <a:off x="228600" y="1155908"/>
          <a:ext cx="10539484" cy="50265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38474"/>
                <a:gridCol w="4570219"/>
                <a:gridCol w="3730791"/>
              </a:tblGrid>
              <a:tr h="17191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48880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81860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3" descr="C:\Users\User\Desktop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836" y="1570877"/>
            <a:ext cx="1737684" cy="119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C:\Users\User\Desktop\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518" y="1462605"/>
            <a:ext cx="1448492" cy="129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272585" y="5707990"/>
            <a:ext cx="1264668" cy="100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188114" y="5029199"/>
            <a:ext cx="632335" cy="21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172323" y="4825490"/>
            <a:ext cx="632335" cy="210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28027" y="1410969"/>
            <a:ext cx="1934172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সাধারণ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761" y="3021541"/>
            <a:ext cx="1976438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স্ট্রাটিফাইট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5761" y="4529498"/>
            <a:ext cx="197643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সিউডো স্ট্রাটিফাইট  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13" y="2817596"/>
            <a:ext cx="2569380" cy="153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classconnection.s3.amazonaws.com/796/flashcards/1295796/png/ciliated_simple_columnar_animated_blank1339379292139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2039" r="7801" b="2945"/>
          <a:stretch/>
        </p:blipFill>
        <p:spPr bwMode="auto">
          <a:xfrm>
            <a:off x="2588063" y="4417661"/>
            <a:ext cx="2161457" cy="149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www.excellup.com/classnine/sciencenine/tissue_image/9_science_tissue_epithelium_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57"/>
          <a:stretch/>
        </p:blipFill>
        <p:spPr bwMode="auto">
          <a:xfrm>
            <a:off x="2695125" y="1271954"/>
            <a:ext cx="3119389" cy="145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africageographic.com/wp-content/uploads/2015/04/White-Elepha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3" y="2905246"/>
            <a:ext cx="1800644" cy="135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www.daviddarling.info/images/trachea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0"/>
          <a:stretch/>
        </p:blipFill>
        <p:spPr bwMode="auto">
          <a:xfrm>
            <a:off x="6936143" y="4235252"/>
            <a:ext cx="1606140" cy="1941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6" descr="http://iws.collin.edu/cdoumen/histoccccd/labslides/images_skin/Integumentary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6" b="8750"/>
          <a:stretch/>
        </p:blipFill>
        <p:spPr bwMode="auto">
          <a:xfrm>
            <a:off x="8941780" y="2927272"/>
            <a:ext cx="1349265" cy="130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33400" y="353032"/>
            <a:ext cx="10562229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ভিত্তি পর্দার  উপর কোষ সমূহ কয় স্তরে সজ্জিত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6135" y="2351625"/>
            <a:ext cx="1378772" cy="47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0305" y="3910841"/>
            <a:ext cx="1961708" cy="477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একাধিক স্তরে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2754" y="5528938"/>
            <a:ext cx="4069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স্তরে তবে কোষগুলো বিভিন্ন উচ্চতার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14336"/>
            <a:ext cx="1056223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 দেহের কোন অংশে দেখতে পাওয়া যায় 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411777"/>
            <a:ext cx="1056223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ভিত্তিপর্দার উপর সজ্জিত কোষ সংখ্যার ভিত্তিতে এপিথেলিয়াল টিস্যু কত প্রকার ?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95552" y="4780980"/>
            <a:ext cx="632336" cy="723556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820449" y="3156929"/>
            <a:ext cx="186138" cy="132619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8063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7" grpId="1" animBg="1"/>
      <p:bldP spid="18" grpId="0"/>
      <p:bldP spid="19" grpId="0"/>
      <p:bldP spid="20" grpId="0"/>
      <p:bldP spid="21" grpId="0" animBg="1"/>
      <p:bldP spid="21" grpId="1" animBg="1"/>
      <p:bldP spid="22" grpId="0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035" y="2446905"/>
            <a:ext cx="550157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কাজের জন্য রূপান্তর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3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24" y="297976"/>
            <a:ext cx="2438400" cy="1543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ages.tutorvista.com/content/tissues/columnar-ciliated-epithelium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96" b="14000"/>
          <a:stretch/>
        </p:blipFill>
        <p:spPr bwMode="auto">
          <a:xfrm>
            <a:off x="6483824" y="326352"/>
            <a:ext cx="2352207" cy="159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624" y="3614450"/>
            <a:ext cx="2657475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615" y="2011743"/>
            <a:ext cx="43635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ফ্লাজেলা যুক্ত আবরণী টিস্যু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83824" y="1974127"/>
            <a:ext cx="367011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সিলিয়াযুক্ত আবরণীটিস্যু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140" y="5519689"/>
            <a:ext cx="3998794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জননকোষের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08404" y="5519689"/>
            <a:ext cx="354573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ক্ষণপদযুক্ত আবরণী টিস্যু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062191" y="3505954"/>
            <a:ext cx="1523999" cy="1880146"/>
            <a:chOff x="6553199" y="3505200"/>
            <a:chExt cx="1523999" cy="1880146"/>
          </a:xfrm>
        </p:grpSpPr>
        <p:pic>
          <p:nvPicPr>
            <p:cNvPr id="11" name="Picture 4" descr="http://www.pnas.org/content/103/44/16592/F2.larg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16" t="6195" r="26175" b="8008"/>
            <a:stretch/>
          </p:blipFill>
          <p:spPr bwMode="auto">
            <a:xfrm>
              <a:off x="6553199" y="3505200"/>
              <a:ext cx="1523999" cy="1880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6553199" y="4191000"/>
              <a:ext cx="304801" cy="254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64024" y="2473408"/>
            <a:ext cx="11313994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কেন এই টিস্যুগুলো রূপান্তরিত হয়েছে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024" y="2501443"/>
            <a:ext cx="11313994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চিত্রের কোষগুলোর সাথে আজকের আলোচিত টিস্যুগুলোর মিল আছে কী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024" y="2508460"/>
            <a:ext cx="10372298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বাহ্যিক বৈশিষ্ট্যের ভিত্তিতে এদের নাম বলতে পারবে?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046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3856" y="358252"/>
            <a:ext cx="4307505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97037" y="2515532"/>
            <a:ext cx="865268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ক,গ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আবরণী টিস্যুর চার্ট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868468" y="51214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১০ মি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97038" y="3634854"/>
            <a:ext cx="8652680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খ,ঘ ও ঙ দল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যদি আবরণী টিস্যু না থাকত তবে কী কী সমস্যার সম্মূখীন হতে হতো তার তালিকা তৈরি কর।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55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 dir="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27898" y="284772"/>
            <a:ext cx="3232244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মূল্যায়ন</a:t>
            </a:r>
            <a:endParaRPr lang="en-GB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3323" y="4017815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 টিস্যুগুলো -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D:\Tissue images\epithelial\Animal-Tissues-Explanatio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33"/>
          <a:stretch/>
        </p:blipFill>
        <p:spPr bwMode="auto">
          <a:xfrm>
            <a:off x="5045123" y="1249551"/>
            <a:ext cx="3390900" cy="18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6853" y="4950917"/>
            <a:ext cx="3264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 উদ্ভিদ টিস্যু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8374" y="4965906"/>
            <a:ext cx="5555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 প্রাণি টিস্যু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1827" y="5449468"/>
            <a:ext cx="4224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 আম গাছের টিস্যু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94304" y="5366324"/>
            <a:ext cx="4994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 ব্যাক্টেরিয়ার টিস্যু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123" y="626628"/>
            <a:ext cx="2438400" cy="309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23" y="4761247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827" y="1508245"/>
            <a:ext cx="2247786" cy="35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C:\Users\User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022" y="1004588"/>
            <a:ext cx="319087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Straight Arrow Connector 12"/>
          <p:cNvCxnSpPr>
            <a:endCxn id="11" idx="1"/>
          </p:cNvCxnSpPr>
          <p:nvPr/>
        </p:nvCxnSpPr>
        <p:spPr>
          <a:xfrm>
            <a:off x="5149897" y="3280940"/>
            <a:ext cx="669930" cy="0"/>
          </a:xfrm>
          <a:prstGeom prst="straightConnector1">
            <a:avLst/>
          </a:prstGeom>
          <a:ln w="76200">
            <a:solidFill>
              <a:srgbClr val="DBAA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0171" y="4292809"/>
            <a:ext cx="893596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প্রাণি টিস্যুকে প্রধাণত কতভাগে ভাগ করা যায়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http://img.tfd.com/dorland/trachea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065" b="96755" l="1038" r="10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410" y="480263"/>
            <a:ext cx="2754630" cy="3231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501156" y="1123524"/>
            <a:ext cx="644844" cy="76944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>
            <a:endCxn id="16" idx="1"/>
          </p:cNvCxnSpPr>
          <p:nvPr/>
        </p:nvCxnSpPr>
        <p:spPr>
          <a:xfrm>
            <a:off x="5097510" y="1448282"/>
            <a:ext cx="1403646" cy="59963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2096" y="3008845"/>
            <a:ext cx="5613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অংশটিতে থাকে -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2723" y="4645956"/>
            <a:ext cx="407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991190" y="4907871"/>
            <a:ext cx="2731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2836" y="5563832"/>
            <a:ext cx="3837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.III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097510" y="5499158"/>
            <a:ext cx="5736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.I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6" descr="C:\Users\User\Desktop\istock-red-check-mar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03" b="89595" l="2594" r="933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500" y="5524034"/>
            <a:ext cx="586465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32765" y="4006678"/>
            <a:ext cx="3002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স্ট্যাটিফাইট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60173" y="4045522"/>
            <a:ext cx="2211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72172" y="3990208"/>
            <a:ext cx="54654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III.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সিউডো-স্ট্যাটিফাইট     আবরণীটিস্যু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78" y="4227926"/>
            <a:ext cx="61200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কোনটি সঠিক?   </a:t>
            </a:r>
            <a:endParaRPr lang="en-US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127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d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xit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8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6" grpId="0" build="allAtOnce"/>
      <p:bldP spid="6" grpId="1" build="allAtOnce"/>
      <p:bldP spid="7" grpId="0"/>
      <p:bldP spid="7" grpId="1"/>
      <p:bldP spid="8" grpId="0"/>
      <p:bldP spid="8" grpId="1"/>
      <p:bldP spid="14" grpId="0" animBg="1"/>
      <p:bldP spid="14" grpId="1" animBg="1"/>
      <p:bldP spid="16" grpId="0" animBg="1"/>
      <p:bldP spid="18" grpId="0"/>
      <p:bldP spid="19" grpId="0"/>
      <p:bldP spid="20" grpId="0"/>
      <p:bldP spid="21" grpId="0"/>
      <p:bldP spid="21" grpId="1"/>
      <p:bldP spid="22" grpId="0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08894" y="436159"/>
            <a:ext cx="343013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8753" y="3501787"/>
            <a:ext cx="10290411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আজকের আলোচিত টিস্যুর ভূমিকা বিশ্লেষণ কর ?  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48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5182" y="2590800"/>
            <a:ext cx="5901082" cy="2819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 স্কোয়ামাস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কিউবয়ডাল আবরণী 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কলামনার আবরণী টিস্যু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স্ট্রাটিফাইট আবরণী টিস্যু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সিউডো ষ্ট্রাটিফাইট  আবরণী টিস্যু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3451" y="526928"/>
            <a:ext cx="5295331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গুরুত্বপূর্ণ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শব্দসমূহ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3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2421" y="594608"/>
            <a:ext cx="6665794" cy="1862048"/>
          </a:xfrm>
          <a:prstGeom prst="rect">
            <a:avLst/>
          </a:prstGeom>
        </p:spPr>
        <p:txBody>
          <a:bodyPr wrap="square">
            <a:prstTxWarp prst="textChevronInverted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11500" b="1" dirty="0" smtClean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IN" sz="11500" b="1" dirty="0" smtClean="0">
                <a:ln w="50800"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IN" sz="11500" b="1" dirty="0" smtClean="0">
                <a:ln w="5080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11500" b="1" dirty="0" smtClean="0">
                <a:ln w="50800"/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1500" b="1" dirty="0">
              <a:ln w="50800"/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713" y="2323104"/>
            <a:ext cx="5610492" cy="379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18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75658" y="317785"/>
            <a:ext cx="10591203" cy="6129021"/>
            <a:chOff x="775658" y="317785"/>
            <a:chExt cx="10591203" cy="6129021"/>
          </a:xfrm>
        </p:grpSpPr>
        <p:sp>
          <p:nvSpPr>
            <p:cNvPr id="6" name="TextBox 5"/>
            <p:cNvSpPr txBox="1"/>
            <p:nvPr/>
          </p:nvSpPr>
          <p:spPr>
            <a:xfrm>
              <a:off x="6872047" y="3245930"/>
              <a:ext cx="4494814" cy="3200876"/>
            </a:xfrm>
            <a:prstGeom prst="rect">
              <a:avLst/>
            </a:prstGeom>
            <a:noFill/>
            <a:ln w="130175" cmpd="dbl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lvl="1" algn="ctr">
                <a:lnSpc>
                  <a:spcPct val="150000"/>
                </a:lnSpc>
                <a:defRPr/>
              </a:pP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bn-BD" sz="32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smtClean="0"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bn-BD" sz="3200" dirty="0" smtClean="0">
                  <a:latin typeface="NikoshBAN" pitchFamily="2" charset="0"/>
                  <a:cs typeface="NikoshBAN" pitchFamily="2" charset="0"/>
                </a:rPr>
                <a:t>নবম-দশম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  জীব বিজ্ঞান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অধ্যায়:           দ্বিতীয়</a:t>
              </a:r>
              <a:endParaRPr lang="bn-BD" sz="2800" dirty="0">
                <a:latin typeface="NikoshBAN" pitchFamily="2" charset="0"/>
                <a:cs typeface="NikoshBAN" pitchFamily="2" charset="0"/>
              </a:endParaRPr>
            </a:p>
            <a:p>
              <a:pPr lvl="1" algn="ctr">
                <a:lnSpc>
                  <a:spcPct val="150000"/>
                </a:lnSpc>
                <a:defRPr/>
              </a:pP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:</a:t>
              </a:r>
              <a:r>
                <a:rPr lang="en-US" sz="28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      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bn-BD" sz="2800" dirty="0">
                  <a:latin typeface="NikoshBAN" pitchFamily="2" charset="0"/>
                  <a:cs typeface="NikoshBAN" pitchFamily="2" charset="0"/>
                </a:rPr>
                <a:t>মিনিট।</a:t>
              </a:r>
            </a:p>
            <a:p>
              <a:pPr algn="ctr">
                <a:defRPr/>
              </a:pPr>
              <a:endParaRPr lang="en-US" sz="2800" dirty="0">
                <a:solidFill>
                  <a:srgbClr val="08A81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75658" y="3245930"/>
              <a:ext cx="4356321" cy="2723823"/>
            </a:xfrm>
            <a:prstGeom prst="rect">
              <a:avLst/>
            </a:prstGeom>
            <a:noFill/>
            <a:ln w="130175" cmpd="dbl">
              <a:solidFill>
                <a:schemeClr val="bg1">
                  <a:lumMod val="8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bn-IN" sz="2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মোঃ মারুফুল হক </a:t>
              </a:r>
              <a:endPara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bn-BD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সি (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অর্নাস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) গণিত, এম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এস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সি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, (গণিত),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বি এড    </a:t>
              </a:r>
            </a:p>
            <a:p>
              <a:pPr algn="just">
                <a:lnSpc>
                  <a:spcPct val="150000"/>
                </a:lnSpc>
              </a:pP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সহকারী শিক্ষক, গণিত </a:t>
              </a:r>
            </a:p>
            <a:p>
              <a:pPr algn="just">
                <a:lnSpc>
                  <a:spcPct val="150000"/>
                </a:lnSpc>
              </a:pP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বঙ্গবাসী মাধ্যমিক বিদ্যালয় , খালিশপুর ,খুলনা </a:t>
              </a:r>
            </a:p>
            <a:p>
              <a:pPr algn="just">
                <a:lnSpc>
                  <a:spcPct val="150000"/>
                </a:lnSpc>
              </a:pP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মোবাইল নং ০১৯২৯৬৬৮১৪৬ </a:t>
              </a:r>
            </a:p>
            <a:p>
              <a:pPr algn="just">
                <a:lnSpc>
                  <a:spcPct val="150000"/>
                </a:lnSpc>
              </a:pP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Email:</a:t>
              </a:r>
              <a:r>
                <a:rPr lang="bn-IN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1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marufulhoque</a:t>
              </a:r>
              <a:r>
                <a:rPr lang="en-US" sz="1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  <a:hlinkClick r:id="rId2"/>
                </a:rPr>
                <a:t>311</a:t>
              </a:r>
              <a:r>
                <a:rPr lang="en-US" sz="1600" dirty="0" smtClean="0">
                  <a:ln w="0"/>
                  <a:solidFill>
                    <a:srgbClr val="00206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  <a:hlinkClick r:id="rId2"/>
                </a:rPr>
                <a:t>@gmail.com</a:t>
              </a:r>
              <a:endParaRPr lang="en-US" sz="16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Pentagon 6"/>
            <p:cNvSpPr/>
            <p:nvPr/>
          </p:nvSpPr>
          <p:spPr>
            <a:xfrm>
              <a:off x="1337481" y="317785"/>
              <a:ext cx="2906973" cy="803564"/>
            </a:xfrm>
            <a:prstGeom prst="homePlat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hevronInverted">
                <a:avLst/>
              </a:prstTxWarp>
            </a:bodyPr>
            <a:lstStyle/>
            <a:p>
              <a:pPr algn="ctr"/>
              <a:r>
                <a:rPr lang="bn-BD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পরিচিতি</a:t>
              </a:r>
              <a:endParaRPr lang="en-US" sz="4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4244454" y="317785"/>
              <a:ext cx="3698543" cy="3654138"/>
              <a:chOff x="4244454" y="317785"/>
              <a:chExt cx="3698543" cy="3654138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79" b="9530"/>
              <a:stretch/>
            </p:blipFill>
            <p:spPr>
              <a:xfrm>
                <a:off x="4244454" y="317785"/>
                <a:ext cx="3698543" cy="2836891"/>
              </a:xfrm>
              <a:prstGeom prst="roundRect">
                <a:avLst>
                  <a:gd name="adj" fmla="val 11111"/>
                </a:avLst>
              </a:prstGeom>
              <a:ln w="190500" cap="rnd">
                <a:solidFill>
                  <a:srgbClr val="C8C6BD"/>
                </a:solidFill>
                <a:prstDash val="solid"/>
              </a:ln>
              <a:effectLst>
                <a:outerShdw blurRad="101600" dist="50800" dir="7200000" algn="tl" rotWithShape="0">
                  <a:srgbClr val="000000">
                    <a:alpha val="45000"/>
                  </a:srgbClr>
                </a:outerShdw>
              </a:effectLst>
              <a:scene3d>
                <a:camera prst="perspectiveFront" fov="5400000"/>
                <a:lightRig rig="threePt" dir="t">
                  <a:rot lat="0" lon="0" rev="19200000"/>
                </a:lightRig>
              </a:scene3d>
              <a:sp3d extrusionH="25400">
                <a:bevelT w="304800" h="152400" prst="hardEdge"/>
                <a:extrusionClr>
                  <a:srgbClr val="FFFFFF"/>
                </a:extrusionClr>
              </a:sp3d>
            </p:spPr>
          </p:pic>
          <p:pic>
            <p:nvPicPr>
              <p:cNvPr id="11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2603" y="509278"/>
                <a:ext cx="2897313" cy="3462645"/>
              </a:xfrm>
              <a:prstGeom prst="roundRect">
                <a:avLst>
                  <a:gd name="adj" fmla="val 16667"/>
                </a:avLst>
              </a:prstGeom>
              <a:ln>
                <a:noFill/>
              </a:ln>
              <a:effectLst>
                <a:outerShdw blurRad="76200" dist="38100" dir="78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contrasting" dir="t">
                  <a:rot lat="0" lon="0" rev="4200000"/>
                </a:lightRig>
              </a:scene3d>
              <a:sp3d prstMaterial="plastic">
                <a:bevelT w="381000" h="114300" prst="relaxedInset"/>
                <a:contourClr>
                  <a:srgbClr val="969696"/>
                </a:contour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06" t="13599" r="17616"/>
            <a:stretch/>
          </p:blipFill>
          <p:spPr>
            <a:xfrm>
              <a:off x="5641355" y="3862741"/>
              <a:ext cx="614149" cy="20574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03142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520" y="3693581"/>
            <a:ext cx="2428875" cy="2438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8867" y="477952"/>
            <a:ext cx="1067383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কোন অংশ থেকে কোন ধরণের টিস্যু উৎপত্তি হয় 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7449" y="460232"/>
            <a:ext cx="10645253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এই টিস্যুগুলোর মধ্যে কোন টিস্যুটি বিভিন্ন অংগকে আবৃত করে রাখে  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5000" l="811" r="983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695" y="2721418"/>
            <a:ext cx="3524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User\Desktop\1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2" r="7700" b="7324"/>
          <a:stretch/>
        </p:blipFill>
        <p:spPr bwMode="auto">
          <a:xfrm>
            <a:off x="4244576" y="964604"/>
            <a:ext cx="1942944" cy="1963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User\Desktop\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1" t="10243"/>
          <a:stretch/>
        </p:blipFill>
        <p:spPr bwMode="auto">
          <a:xfrm>
            <a:off x="7559120" y="1489102"/>
            <a:ext cx="2005559" cy="19321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:\Users\User\Desktop\1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5819" r="72414" b="68792"/>
          <a:stretch/>
        </p:blipFill>
        <p:spPr bwMode="auto">
          <a:xfrm>
            <a:off x="1595533" y="2004208"/>
            <a:ext cx="2403975" cy="21368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/>
          <p:nvPr/>
        </p:nvCxnSpPr>
        <p:spPr>
          <a:xfrm flipV="1">
            <a:off x="5882720" y="2623515"/>
            <a:ext cx="1828800" cy="691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303256" y="2623515"/>
            <a:ext cx="172339" cy="1526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440032" y="3002160"/>
            <a:ext cx="1549788" cy="1529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89425" y="4150168"/>
            <a:ext cx="1800670" cy="7626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6" name="Picture 2" descr="C:\Users\User\Desktop\1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66" y="994152"/>
            <a:ext cx="5088662" cy="371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061279" y="1773674"/>
            <a:ext cx="1628550" cy="662917"/>
          </a:xfrm>
          <a:prstGeom prst="rect">
            <a:avLst/>
          </a:prstGeom>
          <a:solidFill>
            <a:srgbClr val="495B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341195" y="4902348"/>
            <a:ext cx="11061508" cy="1200329"/>
          </a:xfrm>
          <a:prstGeom prst="rect">
            <a:avLst/>
          </a:prstGeom>
          <a:gradFill flip="none" rotWithShape="1">
            <a:gsLst>
              <a:gs pos="0">
                <a:srgbClr val="D5E197">
                  <a:shade val="30000"/>
                  <a:satMod val="115000"/>
                </a:srgbClr>
              </a:gs>
              <a:gs pos="50000">
                <a:srgbClr val="D5E197">
                  <a:shade val="67500"/>
                  <a:satMod val="115000"/>
                </a:srgbClr>
              </a:gs>
              <a:gs pos="100000">
                <a:srgbClr val="D5E197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প্রাণিটিস্যু(আবরণী টিস্যু)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62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7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385481" y="299113"/>
            <a:ext cx="2895600" cy="83820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42681" y="470563"/>
            <a:ext cx="1981199" cy="49530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9460" y="2823893"/>
            <a:ext cx="7346927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 কী তা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বলতে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6339" y="3663104"/>
            <a:ext cx="732004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প্রাণিটিস্যুর প্রকারভেদ করতে পারবে । 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06339" y="4581017"/>
            <a:ext cx="732004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ব্যাখ্যা করতে পারবে 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06340" y="1790441"/>
            <a:ext cx="7320048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 ---</a:t>
            </a:r>
            <a:endParaRPr lang="en-US" sz="3200" dirty="0"/>
          </a:p>
        </p:txBody>
      </p:sp>
      <p:pic>
        <p:nvPicPr>
          <p:cNvPr id="11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62473" y="2662941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07151" y="3490961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009142-pink-jelly-icon-arrows-hand-clear-pointer-lef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84407" y="4490113"/>
            <a:ext cx="904837" cy="10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73049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79" y="949656"/>
            <a:ext cx="6853238" cy="45742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2848926" y="259407"/>
            <a:ext cx="3415668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897" y="245052"/>
            <a:ext cx="4963371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এরা কী করছে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3726" y="5826456"/>
            <a:ext cx="8847993" cy="523220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এরা নির্দিষ্ট স্থানে অবস্থান করছে,একই কাজ করছে।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User\Desktop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686" y="1748288"/>
            <a:ext cx="2270721" cy="226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cdn.vectorstock.com/i/composite/37,18/spermatozoon-icon-vector-91371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50" b="90500" l="10263" r="80000"/>
                    </a14:imgEffect>
                    <a14:imgEffect>
                      <a14:sharpenSoften amount="-25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649" t="22001" r="17911" b="12491"/>
          <a:stretch/>
        </p:blipFill>
        <p:spPr bwMode="auto">
          <a:xfrm flipH="1">
            <a:off x="1293897" y="1025855"/>
            <a:ext cx="1340694" cy="143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www.3dscience.com/img/Products/3D_Models/Biology/Cells/Sperm_Egg/free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277" b="100000" l="2530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399" t="10162" r="12926"/>
          <a:stretch/>
        </p:blipFill>
        <p:spPr bwMode="auto">
          <a:xfrm>
            <a:off x="3205467" y="2122471"/>
            <a:ext cx="1439056" cy="142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gynaeonline.com/images/zygote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1" r="11639" b="17336"/>
          <a:stretch/>
        </p:blipFill>
        <p:spPr bwMode="auto">
          <a:xfrm>
            <a:off x="1708211" y="1508984"/>
            <a:ext cx="3107050" cy="26474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" descr="C:\Users\User\Desktop\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337" y="1626878"/>
            <a:ext cx="2552362" cy="2411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039837" y="4388799"/>
            <a:ext cx="2315339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জাইগোট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0362" y="4388799"/>
            <a:ext cx="343934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ভ্রূণীয় কোষ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90697" y="259407"/>
            <a:ext cx="454404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চিত্রে কী দেখছ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0292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48555E-6 C 0.00539 0.0007 0.01095 0.00093 0.01633 0.00208 C 0.02171 0.00324 0.02136 0.00555 0.02622 0.00879 C 0.03404 0.01387 0.04133 0.02081 0.04914 0.02613 C 0.06442 0.0363 0.07987 0.04439 0.09497 0.05457 C 0.10227 0.05942 0.1099 0.05642 0.11789 0.06335 C 0.12188 0.06682 0.12553 0.07075 0.12935 0.07422 C 0.13091 0.07584 0.13438 0.07861 0.13438 0.07861 C 0.14168 0.09295 0.13317 0.07885 0.14254 0.0874 C 0.14445 0.08902 0.14549 0.09226 0.1474 0.09387 C 0.15036 0.09642 0.154 0.09665 0.1573 0.09827 C 0.15886 0.10035 0.16008 0.10335 0.16216 0.10474 C 0.16529 0.10705 0.17206 0.10913 0.17206 0.10913 C 0.18352 0.11931 0.17865 0.11491 0.18681 0.12231 C 0.18942 0.12463 0.19081 0.12879 0.19341 0.1311 C 0.19584 0.13341 0.19897 0.13364 0.20157 0.13526 " pathEditMode="relative" ptsTypes="fffffffffffffff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73988E-6 L 0.33594 0.00717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8" grpId="1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338" y="1962766"/>
            <a:ext cx="2209800" cy="220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Tissue images\new5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99" b="76835" l="3902" r="953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980" b="27884"/>
          <a:stretch/>
        </p:blipFill>
        <p:spPr bwMode="auto">
          <a:xfrm rot="913960">
            <a:off x="4747397" y="2298244"/>
            <a:ext cx="2176710" cy="13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7670150" y="152989"/>
            <a:ext cx="2472128" cy="5826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stream1.gifsoup.com/view2/4763329/involuntary-muscles-stomach-o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505" y="1563644"/>
            <a:ext cx="736059" cy="79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rved Up Arrow 8"/>
          <p:cNvSpPr/>
          <p:nvPr/>
        </p:nvSpPr>
        <p:spPr>
          <a:xfrm rot="20259053" flipH="1" flipV="1">
            <a:off x="5824073" y="1961691"/>
            <a:ext cx="2772755" cy="486311"/>
          </a:xfrm>
          <a:prstGeom prst="curvedUpArrow">
            <a:avLst>
              <a:gd name="adj1" fmla="val 25000"/>
              <a:gd name="adj2" fmla="val 50000"/>
              <a:gd name="adj3" fmla="val 63772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78910" y="268536"/>
            <a:ext cx="10017455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চিত্রের  প্রাণির অংগটি কী থেকে উৎপন্ন হয়েছে?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5144" y="4318378"/>
            <a:ext cx="53340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একই ধরণের একগুচ্ছ কোষ / টিস্যু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7598" y="313283"/>
            <a:ext cx="1030007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এই একগুচ্ছ কোষ  আবার কী থেকে উৎপত্তি হয়েছে?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37499" y="4318378"/>
            <a:ext cx="3162300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একই ভ্রূণীয় কোষ থেকে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192138" y="3193183"/>
            <a:ext cx="457200" cy="0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2138" y="279779"/>
            <a:ext cx="2895600" cy="584775"/>
          </a:xfrm>
          <a:prstGeom prst="rect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08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প্রাণি টিস্যু কী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55344" y="4318378"/>
            <a:ext cx="7629806" cy="156966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একই ভ্রূণীয় কোষ </a:t>
            </a:r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উৎপন্ন একগুচ্ছ কোষ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কোন জীবদেহের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 স্থানে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অবস্থান করে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সমষ্টিগতভাবে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একটা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bn-BD" sz="2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কাজে নিয়োজিত থাকলে সেই কোষগুচ্ছকে প্রাণিটিস্যু বলে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1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8" presetClass="exit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Right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:\Users\User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767" y="1488743"/>
            <a:ext cx="3043222" cy="392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24084" y="269543"/>
            <a:ext cx="680568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চিত্র দেখে বল প্রাণিটিস্যু  কত প্রকার 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10913" b="52710"/>
          <a:stretch/>
        </p:blipFill>
        <p:spPr bwMode="auto">
          <a:xfrm>
            <a:off x="2936215" y="3489058"/>
            <a:ext cx="1838325" cy="109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6288" b="3123"/>
          <a:stretch/>
        </p:blipFill>
        <p:spPr bwMode="auto">
          <a:xfrm>
            <a:off x="2936214" y="1310642"/>
            <a:ext cx="1838325" cy="12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7" t="11104" r="50577" b="53628"/>
          <a:stretch/>
        </p:blipFill>
        <p:spPr bwMode="auto">
          <a:xfrm>
            <a:off x="3324367" y="2585517"/>
            <a:ext cx="1838325" cy="1065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dr282zn36sxxg.cloudfront.net/datastreams/f-d%3A74e5e4fe46558c8d93cc4dde43a0e992d816d86f6f709b575e73552d%2BIMAGE_THUMB_POSTCARD%2BIMAGE_THUMB_POSTCARD.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43" r="50000" b="6314"/>
          <a:stretch/>
        </p:blipFill>
        <p:spPr bwMode="auto">
          <a:xfrm>
            <a:off x="1490804" y="2864768"/>
            <a:ext cx="1838325" cy="112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998759" y="5149324"/>
            <a:ext cx="2182471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পেশী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56890" y="3987291"/>
            <a:ext cx="2280102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যোজক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56890" y="2447564"/>
            <a:ext cx="2184568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আবরণী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01128" y="1409471"/>
            <a:ext cx="2240330" cy="52322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স্নায়ু টিস্যু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74539" y="5294684"/>
            <a:ext cx="2621168" cy="58477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 প্রকার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17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7 L 0.28368 -0.1606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96296E-6 L 0.28368 -0.0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11111E-6 L 0.25782 0.15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82" y="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0.45834 0.2620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1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5719" y="640377"/>
            <a:ext cx="3539943" cy="70788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93794" y="825043"/>
            <a:ext cx="199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: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4843" y="2826307"/>
            <a:ext cx="9688773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প্রাণি টিস্যু কী লিখ  ?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গঠনকারী কোষের সংখ্যা ,বৈশিষ্ট্য ও তাদের নিঃসৃত পদার্থের বৈশিষ্ট্যের ভিত্তিতে প্রাণিটিস্যুর প্রকারভেদ লিখ?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30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c07.deviantart.net/fs70/f/2011/020/9/1/human_skeleton_12029879_by_stockproject1-d37nw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538" y="583601"/>
            <a:ext cx="3656517" cy="548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://images.clipartpanda.com/human-body-9TRbGzdTe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02"/>
          <a:stretch/>
        </p:blipFill>
        <p:spPr bwMode="auto">
          <a:xfrm>
            <a:off x="2049438" y="736001"/>
            <a:ext cx="2666458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38" y="1496704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92238" y="367414"/>
            <a:ext cx="696490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দুটি চিত্রের মধ্যে মিল কোথায়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2238" y="315627"/>
            <a:ext cx="8889243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কোন ধরণের টিস্যু দেখতে পেলাম ?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http://www.clker.com/cliparts/3/7/6/d/1256186461796715642question-mark-icon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638" y="4849504"/>
            <a:ext cx="560964" cy="83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esktop\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38" y="1984394"/>
            <a:ext cx="3684919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38" y="1984394"/>
            <a:ext cx="4038600" cy="26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92238" y="5169788"/>
            <a:ext cx="4038600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বিল্ডিং তৈরী করতে প্রথমে ভিত্তি দিতে হয় ,আর এই ভিত্তির উপর ইটগুলো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6638" y="5174746"/>
            <a:ext cx="4560628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আবরণী টিস্যুতেও ভিত্তিপর্দার উপর কোষগুলো  ঘন সন্নিবেশিত থাকে ।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89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875 0.0064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75" y="32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618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 Unicode MS</vt:lpstr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USER</cp:lastModifiedBy>
  <cp:revision>96</cp:revision>
  <dcterms:created xsi:type="dcterms:W3CDTF">2021-05-07T19:16:06Z</dcterms:created>
  <dcterms:modified xsi:type="dcterms:W3CDTF">2021-06-20T00:44:06Z</dcterms:modified>
</cp:coreProperties>
</file>