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62A"/>
    <a:srgbClr val="B5C2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2-1627190_moana-clipart-frame-project-page-border-design-hd.png"/>
          <p:cNvPicPr>
            <a:picLocks noChangeAspect="1"/>
          </p:cNvPicPr>
          <p:nvPr/>
        </p:nvPicPr>
        <p:blipFill>
          <a:blip r:embed="rId2"/>
          <a:srcRect l="16512" t="5556" r="14651" b="6825"/>
          <a:stretch>
            <a:fillRect/>
          </a:stretch>
        </p:blipFill>
        <p:spPr>
          <a:xfrm>
            <a:off x="152400" y="228599"/>
            <a:ext cx="8991600" cy="6465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685800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endParaRPr lang="en-US" sz="8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3962400"/>
            <a:ext cx="510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3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86000" cy="1524000"/>
          </a:xfrm>
          <a:prstGeom prst="rect">
            <a:avLst/>
          </a:prstGeom>
        </p:spPr>
      </p:pic>
      <p:pic>
        <p:nvPicPr>
          <p:cNvPr id="8" name="Picture 7" descr="beautiful-flower-animated-gif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42899"/>
            <a:ext cx="1524000" cy="185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800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56A62A"/>
                </a:solidFill>
                <a:latin typeface="NikoshBAN" pitchFamily="2" charset="0"/>
                <a:cs typeface="NikoshBAN" pitchFamily="2" charset="0"/>
              </a:rPr>
              <a:t>খাদ্যের প্রকারভেদ </a:t>
            </a:r>
            <a:endParaRPr lang="en-US" sz="6000" b="1" dirty="0">
              <a:solidFill>
                <a:srgbClr val="56A62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600200"/>
            <a:ext cx="15621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95600"/>
            <a:ext cx="30480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প্রোটিন বা আমিষ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895600"/>
            <a:ext cx="15621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895600"/>
            <a:ext cx="21717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স্নেহ বা চর্বি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76600" y="2286000"/>
            <a:ext cx="3333750" cy="685800"/>
            <a:chOff x="3276600" y="2286000"/>
            <a:chExt cx="3333750" cy="685800"/>
          </a:xfrm>
        </p:grpSpPr>
        <p:cxnSp>
          <p:nvCxnSpPr>
            <p:cNvPr id="8" name="Straight Arrow Connector 7"/>
            <p:cNvCxnSpPr>
              <a:stCxn id="3" idx="2"/>
            </p:cNvCxnSpPr>
            <p:nvPr/>
          </p:nvCxnSpPr>
          <p:spPr>
            <a:xfrm rot="5400000">
              <a:off x="3830568" y="1754118"/>
              <a:ext cx="663714" cy="17716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3" idx="2"/>
            </p:cNvCxnSpPr>
            <p:nvPr/>
          </p:nvCxnSpPr>
          <p:spPr>
            <a:xfrm rot="5400000">
              <a:off x="4717117" y="2619375"/>
              <a:ext cx="642422" cy="1984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5487918" y="1751082"/>
              <a:ext cx="587514" cy="16573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04800" y="4572000"/>
            <a:ext cx="8382000" cy="13234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এছাড়াও আরো তিন প্রকারের খাদ্য উপাদান  রয়েছে। সগুলো হল- খণিজ লবণ, ভিটামিন, পানি 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0"/>
            <a:ext cx="24384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900" y="0"/>
            <a:ext cx="19431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 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5042118"/>
            <a:ext cx="8839200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 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Carbohydrate)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হল এক ধরনের জৈব রাসা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নিক পদার্থ যার প্রতিটি অণুতে কার্বনের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C)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সাথে হাইড্রোজেন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H)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এবং অক্সিজেন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O)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থাকে, যেখানে হাইড্রোজেন পরমাণুর সাথে অক্সিজেন পরমাণুর অনুপাত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২:১ (জলের অণুর মতই)।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895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Easy-Potatoes-4-Ways-Boiled-Potatoes-1-Ashley-Fehr-7-2017-Web-Res-1500x1000.jpg"/>
          <p:cNvPicPr>
            <a:picLocks noChangeAspect="1"/>
          </p:cNvPicPr>
          <p:nvPr/>
        </p:nvPicPr>
        <p:blipFill>
          <a:blip r:embed="rId3"/>
          <a:srcRect r="14167" b="2500"/>
          <a:stretch>
            <a:fillRect/>
          </a:stretch>
        </p:blipFill>
        <p:spPr>
          <a:xfrm>
            <a:off x="3505200" y="152400"/>
            <a:ext cx="33528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4"/>
          <a:srcRect l="21831" r="19014"/>
          <a:stretch>
            <a:fillRect/>
          </a:stretch>
        </p:blipFill>
        <p:spPr>
          <a:xfrm>
            <a:off x="381000" y="2438400"/>
            <a:ext cx="2514600" cy="216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57941-wheat-flour-500x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438400"/>
            <a:ext cx="31242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loud Callout 9"/>
          <p:cNvSpPr/>
          <p:nvPr/>
        </p:nvSpPr>
        <p:spPr>
          <a:xfrm>
            <a:off x="7239000" y="0"/>
            <a:ext cx="1905000" cy="1371600"/>
          </a:xfrm>
          <a:prstGeom prst="cloudCallout">
            <a:avLst>
              <a:gd name="adj1" fmla="val -42819"/>
              <a:gd name="adj2" fmla="val 52271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ছবি গুলোর দিকে লক্ষ কর।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105400"/>
            <a:ext cx="83820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যেসব খাবারে শর্করার পরিমাণ  বেশি থাকে  তাকে শর্করা জাতীয় খাবার বলে। কেবল উদ্ভিজ্জ উৎস হতে শর্করা পাওয়া যায়।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5430" y="1676400"/>
            <a:ext cx="2133600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এগুলো কোথা হতে পায়?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3810000"/>
            <a:ext cx="16002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rcRect b="28571"/>
          <a:stretch>
            <a:fillRect/>
          </a:stretch>
        </p:blipFill>
        <p:spPr>
          <a:xfrm>
            <a:off x="228600" y="228599"/>
            <a:ext cx="5486400" cy="28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781800" y="304800"/>
            <a:ext cx="19812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শর্করার কাজ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05200"/>
            <a:ext cx="8610600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সহজে হজম হয়, কাজ করার শক্তি যোগায়।</a:t>
            </a:r>
          </a:p>
          <a:p>
            <a:pPr algn="just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দেহে তাপ শক্তি উৎপন্ন করে।</a:t>
            </a:r>
          </a:p>
          <a:p>
            <a:pPr algn="just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কোষ্ঠ কাঠিন্য দূর করে।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572000"/>
            <a:ext cx="7696200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শর্করা জাতীয়  খাদ্যের ২টি কাজ লিখ।</a:t>
            </a:r>
          </a:p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৪টি শর্করা জাতীয় খাদ্যের নাম লিখ।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/>
          <a:srcRect l="20000" t="7037" r="21667" b="18889"/>
          <a:stretch>
            <a:fillRect/>
          </a:stretch>
        </p:blipFill>
        <p:spPr>
          <a:xfrm>
            <a:off x="1981200" y="457200"/>
            <a:ext cx="5334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574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144" y="1905000"/>
            <a:ext cx="22098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প্রোটিন বা আমিষ 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086600" y="43542"/>
            <a:ext cx="2057400" cy="1371600"/>
          </a:xfrm>
          <a:prstGeom prst="cloudCallout">
            <a:avLst>
              <a:gd name="adj1" fmla="val -42819"/>
              <a:gd name="adj2" fmla="val 52271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ছবি গুলোর দিকে লক্ষ কর।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খাবারের ছবি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054"/>
            <a:ext cx="2971800" cy="2393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0-1449730249-09-1449678809-fish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084" y="228601"/>
            <a:ext cx="3200400" cy="24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N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0" y="2971800"/>
            <a:ext cx="28956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legum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993574"/>
            <a:ext cx="3013835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8600" y="5486400"/>
            <a:ext cx="8686800" cy="10772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প্রোটিন (আমিষ) জৈব বৃহৎ-অণুর প্রকারবিশেষ। প্রোটিন মূলত উচ্চ ভর বিশিষ্ট নাইট্রোজেন যুক্ত জটিল যৌগ যা অ্যামিনো অ্যাসিডের পলিমার।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0740" y="3581400"/>
            <a:ext cx="22098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এগুলো কী জাতীয় খাবার?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35052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প্রোটিন বা আমিষ 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04800"/>
            <a:ext cx="16002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উদ্ভিজ  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905000"/>
            <a:ext cx="16764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প্রাণিজ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05200" y="1066800"/>
            <a:ext cx="533400" cy="1066800"/>
            <a:chOff x="3505200" y="1066800"/>
            <a:chExt cx="533400" cy="1066800"/>
          </a:xfrm>
        </p:grpSpPr>
        <p:cxnSp>
          <p:nvCxnSpPr>
            <p:cNvPr id="9" name="Straight Arrow Connector 8"/>
            <p:cNvCxnSpPr>
              <a:stCxn id="2" idx="3"/>
            </p:cNvCxnSpPr>
            <p:nvPr/>
          </p:nvCxnSpPr>
          <p:spPr>
            <a:xfrm flipV="1">
              <a:off x="3505200" y="1066800"/>
              <a:ext cx="533400" cy="61332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" idx="3"/>
            </p:cNvCxnSpPr>
            <p:nvPr/>
          </p:nvCxnSpPr>
          <p:spPr>
            <a:xfrm>
              <a:off x="3505200" y="1680121"/>
              <a:ext cx="457200" cy="45347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fried-egg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5051" y="1752600"/>
            <a:ext cx="1558949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download (1).jpg"/>
          <p:cNvPicPr>
            <a:picLocks noChangeAspect="1"/>
          </p:cNvPicPr>
          <p:nvPr/>
        </p:nvPicPr>
        <p:blipFill>
          <a:blip r:embed="rId3"/>
          <a:srcRect l="14179" t="15936" r="18159" b="21315"/>
          <a:stretch>
            <a:fillRect/>
          </a:stretch>
        </p:blipFill>
        <p:spPr>
          <a:xfrm>
            <a:off x="5791200" y="1752600"/>
            <a:ext cx="1447800" cy="1676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d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1" y="152400"/>
            <a:ext cx="1782696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141516"/>
            <a:ext cx="1527721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2590800" y="4648200"/>
            <a:ext cx="5029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 দেহের বৃদ্ধির জন্য কোষ গঠন।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3810000"/>
            <a:ext cx="4267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 দেহে শক্তি উৎপন্ন করা।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5486400"/>
            <a:ext cx="57912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 দেহে রোগ প্রতিরোধকারী এন্টিবডি তৈরি করা ।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Callout 16"/>
          <p:cNvSpPr/>
          <p:nvPr/>
        </p:nvSpPr>
        <p:spPr>
          <a:xfrm>
            <a:off x="304800" y="3436254"/>
            <a:ext cx="2133600" cy="3276600"/>
          </a:xfrm>
          <a:prstGeom prst="rightArrowCallou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প্রোটিন বা আমিষ এর কাজ    </a:t>
            </a:r>
            <a:endParaRPr lang="en-US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rcRect b="12281"/>
          <a:stretch>
            <a:fillRect/>
          </a:stretch>
        </p:blipFill>
        <p:spPr>
          <a:xfrm>
            <a:off x="0" y="0"/>
            <a:ext cx="3199638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457200"/>
            <a:ext cx="5791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 দলে ৫ জন করে বিভক্ত হয়ে যাও 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7239000" cy="17543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</a:t>
            </a:r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প্রোটিন বা আমিষ জাতীয় খাদ্যের প্রয়োজনীয়তা ব্যাখ্যা কর।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0" y="1828800"/>
            <a:ext cx="22098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স্নেহ বা চর্বি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resh-Soyabin-Oil-2-Ltr-1.png"/>
          <p:cNvPicPr>
            <a:picLocks noChangeAspect="1"/>
          </p:cNvPicPr>
          <p:nvPr/>
        </p:nvPicPr>
        <p:blipFill>
          <a:blip r:embed="rId2"/>
          <a:srcRect l="33198" r="31998"/>
          <a:stretch>
            <a:fillRect/>
          </a:stretch>
        </p:blipFill>
        <p:spPr>
          <a:xfrm>
            <a:off x="304800" y="-29022"/>
            <a:ext cx="2209800" cy="5515422"/>
          </a:xfrm>
          <a:prstGeom prst="rect">
            <a:avLst/>
          </a:prstGeom>
        </p:spPr>
      </p:pic>
      <p:pic>
        <p:nvPicPr>
          <p:cNvPr id="4" name="Picture 3" descr="premium_ghee_200gm-2.png"/>
          <p:cNvPicPr>
            <a:picLocks noChangeAspect="1"/>
          </p:cNvPicPr>
          <p:nvPr/>
        </p:nvPicPr>
        <p:blipFill>
          <a:blip r:embed="rId3"/>
          <a:srcRect l="20689" t="17241" r="20690" b="17241"/>
          <a:stretch>
            <a:fillRect/>
          </a:stretch>
        </p:blipFill>
        <p:spPr>
          <a:xfrm>
            <a:off x="3200400" y="177804"/>
            <a:ext cx="2286000" cy="2554941"/>
          </a:xfrm>
          <a:prstGeom prst="rect">
            <a:avLst/>
          </a:prstGeom>
        </p:spPr>
      </p:pic>
      <p:pic>
        <p:nvPicPr>
          <p:cNvPr id="5" name="Picture 4" descr="maton-3-202008031515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048000"/>
            <a:ext cx="2438400" cy="2087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53200" y="3733800"/>
            <a:ext cx="22098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এগুলো কী জাতীয় খাবার?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705600" y="0"/>
            <a:ext cx="2057400" cy="1371600"/>
          </a:xfrm>
          <a:prstGeom prst="cloudCallout">
            <a:avLst>
              <a:gd name="adj1" fmla="val -42819"/>
              <a:gd name="adj2" fmla="val 52271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ছবি গুলোর দিকে লক্ষ কর।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548092"/>
            <a:ext cx="861060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যেসব খাদ্যে তেল বা চর্বি জাতীয় উপাদান বেশি থাকে, এদেরকে স্নেহ জাতীয় খাদ্য বলে।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2264226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স্নেহ বা চর্বি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304800"/>
            <a:ext cx="16002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উদ্ভিজ  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828800"/>
            <a:ext cx="16764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প্রাণিজ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26226" y="1066801"/>
            <a:ext cx="533400" cy="1066799"/>
            <a:chOff x="3026226" y="1066801"/>
            <a:chExt cx="533400" cy="1066799"/>
          </a:xfrm>
        </p:grpSpPr>
        <p:cxnSp>
          <p:nvCxnSpPr>
            <p:cNvPr id="6" name="Straight Arrow Connector 5"/>
            <p:cNvCxnSpPr>
              <a:stCxn id="2" idx="3"/>
            </p:cNvCxnSpPr>
            <p:nvPr/>
          </p:nvCxnSpPr>
          <p:spPr>
            <a:xfrm flipV="1">
              <a:off x="3026226" y="1066801"/>
              <a:ext cx="533400" cy="61332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2" idx="3"/>
            </p:cNvCxnSpPr>
            <p:nvPr/>
          </p:nvCxnSpPr>
          <p:spPr>
            <a:xfrm>
              <a:off x="3026226" y="1680121"/>
              <a:ext cx="457200" cy="45347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butter-100.jpg"/>
          <p:cNvPicPr>
            <a:picLocks noChangeAspect="1"/>
          </p:cNvPicPr>
          <p:nvPr/>
        </p:nvPicPr>
        <p:blipFill>
          <a:blip r:embed="rId2" cstate="print"/>
          <a:srcRect l="15556" t="22222" r="14444" b="23333"/>
          <a:stretch>
            <a:fillRect/>
          </a:stretch>
        </p:blipFill>
        <p:spPr>
          <a:xfrm>
            <a:off x="5410200" y="1752600"/>
            <a:ext cx="1828800" cy="1422400"/>
          </a:xfrm>
          <a:prstGeom prst="rect">
            <a:avLst/>
          </a:prstGeom>
        </p:spPr>
      </p:pic>
      <p:pic>
        <p:nvPicPr>
          <p:cNvPr id="11" name="Picture 10" descr="fish-oil.jpg"/>
          <p:cNvPicPr>
            <a:picLocks noChangeAspect="1"/>
          </p:cNvPicPr>
          <p:nvPr/>
        </p:nvPicPr>
        <p:blipFill>
          <a:blip r:embed="rId3" cstate="print"/>
          <a:srcRect l="23333" r="23333"/>
          <a:stretch>
            <a:fillRect/>
          </a:stretch>
        </p:blipFill>
        <p:spPr>
          <a:xfrm>
            <a:off x="7772400" y="1600200"/>
            <a:ext cx="990600" cy="1600200"/>
          </a:xfrm>
          <a:prstGeom prst="rect">
            <a:avLst/>
          </a:prstGeom>
        </p:spPr>
      </p:pic>
      <p:pic>
        <p:nvPicPr>
          <p:cNvPr id="12" name="Picture 11" descr="সরিষার-তেলের-১৩টি-উপকারিতা-1.jpg"/>
          <p:cNvPicPr>
            <a:picLocks noChangeAspect="1"/>
          </p:cNvPicPr>
          <p:nvPr/>
        </p:nvPicPr>
        <p:blipFill>
          <a:blip r:embed="rId4" cstate="print"/>
          <a:srcRect l="34711" t="3333" r="33756" b="3333"/>
          <a:stretch>
            <a:fillRect/>
          </a:stretch>
        </p:blipFill>
        <p:spPr>
          <a:xfrm>
            <a:off x="5638800" y="87084"/>
            <a:ext cx="508907" cy="1665516"/>
          </a:xfrm>
          <a:prstGeom prst="rect">
            <a:avLst/>
          </a:prstGeom>
        </p:spPr>
      </p:pic>
      <p:pic>
        <p:nvPicPr>
          <p:cNvPr id="13" name="Picture 12" descr="download (2).jpg"/>
          <p:cNvPicPr>
            <a:picLocks noChangeAspect="1"/>
          </p:cNvPicPr>
          <p:nvPr/>
        </p:nvPicPr>
        <p:blipFill>
          <a:blip r:embed="rId5"/>
          <a:srcRect l="35778" r="25111"/>
          <a:stretch>
            <a:fillRect/>
          </a:stretch>
        </p:blipFill>
        <p:spPr>
          <a:xfrm>
            <a:off x="7239000" y="152400"/>
            <a:ext cx="655659" cy="167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0" y="3505200"/>
            <a:ext cx="65532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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দেহের তাপ ও কর্মশক্তি বৃদ্ধি করে।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7944" y="4419600"/>
            <a:ext cx="68580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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দেহের প্রোটিনকে ক্ষয় থেকে রক্ষা করে।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6884" y="5344884"/>
            <a:ext cx="6705600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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 ভিটামিন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A, D,E,K </a:t>
            </a:r>
            <a:r>
              <a:rPr lang="bn-BD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যোগান দেয়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Callout 19"/>
          <p:cNvSpPr/>
          <p:nvPr/>
        </p:nvSpPr>
        <p:spPr>
          <a:xfrm>
            <a:off x="228600" y="3200400"/>
            <a:ext cx="1905000" cy="3276600"/>
          </a:xfrm>
          <a:prstGeom prst="rightArrowCallou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স্নেহ বা চর্বি এর কাজ    </a:t>
            </a:r>
            <a:endParaRPr lang="en-US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05000" y="228600"/>
            <a:ext cx="5334000" cy="2286000"/>
          </a:xfrm>
          <a:prstGeom prst="downArrowCallou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চলো  নিচের প্রশ্ন গুলো উত্তর দেওয়ার চেষ্টা করি-----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19400"/>
            <a:ext cx="6553200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১.  খাদ্য আমাদের কী দেয়?</a:t>
            </a:r>
          </a:p>
          <a:p>
            <a:pPr algn="just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২.  খাদ্য কয় প্রকার ও কি কি?</a:t>
            </a:r>
          </a:p>
          <a:p>
            <a:pPr algn="just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৩.  ৪টি প্রোটিন জাতীয় খাদ্যের নাম বল।</a:t>
            </a:r>
          </a:p>
          <a:p>
            <a:pPr algn="just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৪. প্রোটিনের একটি কাজ বল।</a:t>
            </a:r>
          </a:p>
          <a:p>
            <a:pPr algn="just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৫. ২টি উদ্ভিজ স্নেহের নাম বল।</a:t>
            </a:r>
          </a:p>
          <a:p>
            <a:pPr algn="just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৬. চর্বির একটি কাজ বল।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228600" y="685800"/>
            <a:ext cx="5943600" cy="2590800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পার্থ  সারথী নাথ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ICT </a:t>
            </a: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  <a:endParaRPr lang="bn-BD" sz="3200" b="1" dirty="0" smtClean="0">
              <a:solidFill>
                <a:srgbClr val="00B0F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NikoshBAN" pitchFamily="2" charset="0"/>
              </a:rPr>
              <a:t>লতিফপুর আলহাজ্ব আবদুল জলিল উচ্চ বিদ্যালয়</a:t>
            </a:r>
          </a:p>
          <a:p>
            <a:pPr algn="ctr"/>
            <a:r>
              <a:rPr lang="bn-B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NikoshBAN" pitchFamily="2" charset="0"/>
              </a:rPr>
              <a:t>সীতাকূণ্ড, চট্টগ্রাম, 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01839928606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parthaict2019@gmail.com</a:t>
            </a:r>
            <a:r>
              <a:rPr lang="bn-B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-20190711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537" y="1600200"/>
            <a:ext cx="162426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iggan C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3657600"/>
            <a:ext cx="2133600" cy="284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loud Callout 5"/>
          <p:cNvSpPr/>
          <p:nvPr/>
        </p:nvSpPr>
        <p:spPr>
          <a:xfrm>
            <a:off x="5638800" y="0"/>
            <a:ext cx="3200400" cy="1600200"/>
          </a:xfrm>
          <a:prstGeom prst="cloudCallout">
            <a:avLst>
              <a:gd name="adj1" fmla="val -22043"/>
              <a:gd name="adj2" fmla="val 68291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3276600" y="3848100"/>
            <a:ext cx="5105400" cy="2895600"/>
          </a:xfrm>
          <a:prstGeom prst="leftArrowCallou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বিজ্ঞান, শ্রেণি-৬ষ্ঠ</a:t>
            </a:r>
          </a:p>
          <a:p>
            <a:pPr algn="ctr">
              <a:lnSpc>
                <a:spcPct val="150000"/>
              </a:lnSpc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13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শ,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পৃষ্ঠা-১১৩-১১৫,পাঠ-১-৩ 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১৬ .০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.২০২১  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04800"/>
            <a:ext cx="2819400" cy="923330"/>
          </a:xfrm>
          <a:prstGeom prst="rect">
            <a:avLst/>
          </a:prstGeom>
          <a:noFill/>
          <a:ln w="57150"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 কাজ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mall-Houses-Plans-for-Affordable-Home-Construction-1-e1476914503278.jpg"/>
          <p:cNvPicPr>
            <a:picLocks noChangeAspect="1"/>
          </p:cNvPicPr>
          <p:nvPr/>
        </p:nvPicPr>
        <p:blipFill>
          <a:blip r:embed="rId2"/>
          <a:srcRect t="10902"/>
          <a:stretch>
            <a:fillRect/>
          </a:stretch>
        </p:blipFill>
        <p:spPr>
          <a:xfrm>
            <a:off x="2514600" y="1371600"/>
            <a:ext cx="4038600" cy="2750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5800" y="4648200"/>
            <a:ext cx="7391400" cy="14465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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মানবদেহের জন্য শর্করা, আমিষ, স্নেহ এর গুরুত্ব ব্যাখ্যা কর।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1065529_butterfly-page-border-design.png"/>
          <p:cNvPicPr>
            <a:picLocks noChangeAspect="1"/>
          </p:cNvPicPr>
          <p:nvPr/>
        </p:nvPicPr>
        <p:blipFill>
          <a:blip r:embed="rId4"/>
          <a:srcRect l="15234" t="3333" r="15235" b="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09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পরিশেষে সবার সুন্দর </a:t>
            </a:r>
          </a:p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সুস্বাস্থ্য কামনা করছি।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8600" y="2438400"/>
            <a:ext cx="510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9449_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9880"/>
            <a:ext cx="4245429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খাবারের ছবি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93350"/>
            <a:ext cx="4191000" cy="2590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5997714"/>
            <a:ext cx="83820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ভাতের সাথে আর কি কি খাবার গ্রহণ করি?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867400" y="304800"/>
            <a:ext cx="2590800" cy="1905000"/>
          </a:xfrm>
          <a:prstGeom prst="cloudCallout">
            <a:avLst>
              <a:gd name="adj1" fmla="val -42819"/>
              <a:gd name="adj2" fmla="val 52271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ছবিতে কি দেখতে পাচ্ছি?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gg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971800"/>
            <a:ext cx="4191000" cy="284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1449730249-09-1449678809-fish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4901"/>
            <a:ext cx="4038600" cy="2664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rcRect r="23970"/>
          <a:stretch>
            <a:fillRect/>
          </a:stretch>
        </p:blipFill>
        <p:spPr>
          <a:xfrm>
            <a:off x="4800600" y="139910"/>
            <a:ext cx="4114800" cy="27556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tabel-e-khbr.jpg"/>
          <p:cNvPicPr>
            <a:picLocks noChangeAspect="1"/>
          </p:cNvPicPr>
          <p:nvPr/>
        </p:nvPicPr>
        <p:blipFill>
          <a:blip r:embed="rId4"/>
          <a:srcRect t="28903"/>
          <a:stretch>
            <a:fillRect/>
          </a:stretch>
        </p:blipFill>
        <p:spPr>
          <a:xfrm>
            <a:off x="304800" y="3048000"/>
            <a:ext cx="8534400" cy="2811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4890" y="6079760"/>
            <a:ext cx="88392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ছবির খাবার গুলো গ্রহণ করি কেন? একটু ভেবে বল।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934200" y="0"/>
            <a:ext cx="2209800" cy="1447800"/>
          </a:xfrm>
          <a:prstGeom prst="cloudCallout">
            <a:avLst>
              <a:gd name="adj1" fmla="val -42819"/>
              <a:gd name="adj2" fmla="val 52271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ছবি গুলোতে লক্ষ কর।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-6-Chap-13_AutoCollage_15_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9200" y="2438400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 ও পুষ্টি  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34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0" y="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362200"/>
            <a:ext cx="6096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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খাদ্য ও পুষ্টি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কী তা বলতে পারবে।  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429000"/>
            <a:ext cx="570251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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খাদ্যের প্রকারভেদ বর্ণনা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পারবে। 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419600"/>
            <a:ext cx="77724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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প্রত্যেক প্রকার খাদ্যের উৎস ও কাজ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ব্যাখ্যা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 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143000"/>
            <a:ext cx="4114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এই পাঠ শেষে শিক্ষার্থীরা---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3850"/>
            <a:ext cx="503755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har202006231209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429000"/>
            <a:ext cx="5105399" cy="2971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38800" y="457200"/>
            <a:ext cx="3124200" cy="60016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 গ্রহণ করি </a:t>
            </a:r>
            <a:r>
              <a:rPr lang="bn-BD" sz="4800" b="1" dirty="0" smtClean="0">
                <a:solidFill>
                  <a:srgbClr val="56A62A"/>
                </a:solidFill>
                <a:latin typeface="NikoshBAN" pitchFamily="2" charset="0"/>
                <a:cs typeface="NikoshBAN" pitchFamily="2" charset="0"/>
              </a:rPr>
              <a:t>দেহের গঠন,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বৃদ্ধি,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ক্ষয়পূরণ,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রক্ষণাবেক্ষণ, 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B5C20E"/>
                </a:solidFill>
                <a:latin typeface="NikoshBAN" pitchFamily="2" charset="0"/>
                <a:cs typeface="NikoshBAN" pitchFamily="2" charset="0"/>
              </a:rPr>
              <a:t>কাজের ক্ষমতা অর্জন,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শারীরিক সুস্থতার 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জন্য।  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609600"/>
            <a:ext cx="3124200" cy="56323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দেহের কাজকর্ম সুষ্ঠুরূপে পরিচালিত করে, দেহকে সুস্থ  ও কাজের উপযোগী রাখার জন্য যে সকল খাদ্য উপাদান প্রয়োজন, সেসব উপাদান বিশিষ্ট বস্তুই খাদ্য।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33400"/>
            <a:ext cx="2971800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খাবার গ্রহণ করি কেন?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gp33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1400"/>
            <a:ext cx="40640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rothomalo_import_media_2020_03_21_840298aa93a957006d8ce6fc9583cbdb-5e75a6f1c40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33350"/>
            <a:ext cx="5585963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24550" y="95250"/>
            <a:ext cx="3124200" cy="31700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প্রতিদিন যে খাবার খেয়ে থাকি তা  সরাসরি আমাদের দেহ গ্রহণ করতে পারে?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3429000"/>
            <a:ext cx="15621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500" y="4267200"/>
            <a:ext cx="312420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পাশের ছবিটিতে  কি দেখা যাচ্ছে?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304800"/>
            <a:ext cx="3124200" cy="56323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 গুলো পরিপাক/হজম হয়ে  সরল উপাদানে  পরিণত হয়।  যা জীবকোষ এই সরল উপাদানগুলো  শোষণ করে নেয় । সম্পূর্ণ প্রক্রিয়াটিকে  পুষ্টি বলে। 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38cb578779b3f0d501749ab3a09ee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52600" cy="178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28194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56A62A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dirty="0">
              <a:solidFill>
                <a:srgbClr val="56A62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50292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১.আমরা ক্ষুধা পেলে কি করি? 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971800"/>
            <a:ext cx="34290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২.খাদ্য কী ?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86200"/>
            <a:ext cx="38100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৩.পুষ্টি কী ?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724400"/>
            <a:ext cx="701040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 আমাদের ক্ষুধা নিবারণ ও কাজ করার শক্তি যোগায় কিভাবে  ?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0"/>
            <a:ext cx="24384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565</Words>
  <Application>Microsoft Office PowerPoint</Application>
  <PresentationFormat>On-screen Show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118</cp:revision>
  <dcterms:created xsi:type="dcterms:W3CDTF">2006-08-16T00:00:00Z</dcterms:created>
  <dcterms:modified xsi:type="dcterms:W3CDTF">2021-06-19T01:03:45Z</dcterms:modified>
</cp:coreProperties>
</file>