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57" r:id="rId11"/>
    <p:sldId id="269" r:id="rId12"/>
    <p:sldId id="266" r:id="rId13"/>
    <p:sldId id="267" r:id="rId14"/>
    <p:sldId id="268" r:id="rId15"/>
    <p:sldId id="270" r:id="rId16"/>
    <p:sldId id="273" r:id="rId17"/>
    <p:sldId id="274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0A19-1119-44C2-9560-6E2230CCB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41C2F-5CD0-4A0A-899B-069F68B7D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82668-6A1C-484F-A8AE-C692BE0A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9C155-687C-4A26-9D4B-95859BD8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B0FFB-7168-4BA6-B9F0-67B29E37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8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85D0-D318-4461-BA27-C62E7656C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F340C-11CF-46A4-9AE2-880255607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28697-995B-4BFF-83FA-EBC8B005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1458B-E3BA-420C-830E-44B94E483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9DC5-E025-4036-80EA-6DFF82BA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9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7331B-68C2-480C-9D6C-1F6A03B35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2EF0E-2BB1-4DC7-9D42-0BB0025E9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12C-4478-4CAE-BF85-45EE3B18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8605F-3E08-490C-91A3-E86716D0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DC879-A211-4982-A417-0518D763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2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8DA45-B490-49F5-ACA7-F0EA4BCB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0EE6-0AEB-4925-87F0-3F2B4616A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DE05D-050D-42F0-AAE4-216D1B27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90EB9-398C-43EC-AAB2-693835E8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ECEF-43F6-4B2F-89A8-71181F06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8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5A5-2E51-4E34-910D-AFB037D4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4BBC2-8C6B-43AF-A3E9-2EEFF0A8C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13AD4-E502-4C24-A567-A6225895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F9D93-09BD-4E8F-84A7-9F7B7C45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570F7-2879-4DC7-92A5-314630BA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CBD6-8A7C-4369-B074-0EAB3402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BDC19-8433-4922-8FCB-09CAE0349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10C67-E8EA-454C-A3EB-CABF5A320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57894-D257-46CD-A158-4003A0BD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1C271-5B60-485D-AAFE-68AFEB0A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29C44-1B99-4C6C-9E01-A92E1B8C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8412-0DA3-46C3-B361-9507101A4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75A14-692D-4298-9D58-D692FA7E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83F6C-3B9D-496E-A5F6-3AE9D2A6D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647DD-0E5B-4EDB-9427-26ACE1A2A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91EA1-E3C9-4F07-ADA6-2C36475CC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01AC3C-E903-47C4-BC7A-8A5F4043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483E2-F5C8-485F-8152-7A7237CE7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29C96-FF90-498F-828A-38BBBBEF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7D00-B7A8-4E47-9735-A7DD7C58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0569F-F79C-40E8-9E0C-1A39575D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5F9A7-750D-4ED5-AF5F-1B7EBA69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58B0B-9624-43D2-A73F-099C3CB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3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72088-2E24-4ABE-BE0A-DC0E4D8E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9F1E3-1A84-42F6-AE4A-A3AE31CC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14821-13A9-4D17-A8C6-4BBA8288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BC18D-B689-477E-B747-8BD150C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A936-C9AA-4C6B-A429-27B3C1CB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8E075-5319-477A-9C36-DB5F3E033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8189-6314-4409-B46A-CCB8A12F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7D314-D79B-4180-B45B-D2C7880A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58039-DAC5-4CAF-A62E-D48BEF2B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F86F-010E-44CD-8E9B-8357AC9D3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23224-2856-412F-98DF-8C82BCE7A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6BDC6-3AAA-41E5-BFD0-DC3363DC3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62FC1-E404-411B-8672-5926DEA2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17495-CA60-480A-BBA9-64B01DD9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87056-BA9D-43D4-9E93-90A3D458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20B95-9BA2-4CA3-A978-C54ECACF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A5B63-C4FF-4EE4-A281-FBF0D0C8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91B2B-BBD3-42AF-8110-1B4CD2D27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DD8B-C06A-45B6-844E-B6612AE4FAB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90BE-FFC1-400A-8FA8-3995DB561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EACDC-7C53-4C46-8CBA-D79F455C4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FB95-4311-4CDA-BD60-811C0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g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g"/><Relationship Id="rId5" Type="http://schemas.openxmlformats.org/officeDocument/2006/relationships/image" Target="../media/image31.jpg"/><Relationship Id="rId4" Type="http://schemas.openxmlformats.org/officeDocument/2006/relationships/image" Target="../media/image35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g"/><Relationship Id="rId3" Type="http://schemas.openxmlformats.org/officeDocument/2006/relationships/image" Target="../media/image38.jpg"/><Relationship Id="rId7" Type="http://schemas.openxmlformats.org/officeDocument/2006/relationships/image" Target="../media/image35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g"/><Relationship Id="rId5" Type="http://schemas.openxmlformats.org/officeDocument/2006/relationships/image" Target="../media/image40.png"/><Relationship Id="rId4" Type="http://schemas.openxmlformats.org/officeDocument/2006/relationships/image" Target="../media/image3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g"/><Relationship Id="rId7" Type="http://schemas.openxmlformats.org/officeDocument/2006/relationships/image" Target="../media/image2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6FDFE5-7D21-4B00-A069-6019DE7C7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5A403D63-8560-46E0-9899-1D23C4F4EF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2542F2AA-4ADF-4894-9934-030440BE357A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471416-D9C6-4403-A47C-72AF84A95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61" y="2557670"/>
            <a:ext cx="6917635" cy="38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05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 descr="C:\Users\DOEL\Desktop\Model content=14\New folder (2)\sun use\xzcds.jpg">
            <a:extLst>
              <a:ext uri="{FF2B5EF4-FFF2-40B4-BE49-F238E27FC236}">
                <a16:creationId xmlns:a16="http://schemas.microsoft.com/office/drawing/2014/main" id="{DF1B553B-2553-4152-9B68-191594A8E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75" y="439572"/>
            <a:ext cx="4603670" cy="289755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OEL\Desktop\New folder (2)\boy-brushing-teeth.jpg">
            <a:extLst>
              <a:ext uri="{FF2B5EF4-FFF2-40B4-BE49-F238E27FC236}">
                <a16:creationId xmlns:a16="http://schemas.microsoft.com/office/drawing/2014/main" id="{C8C2E68B-75C1-4B13-B040-C0D4DF80B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870" y="3429000"/>
            <a:ext cx="4078020" cy="297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F6E53BC-1E81-435F-91AB-7F37AE9729EB}"/>
              </a:ext>
            </a:extLst>
          </p:cNvPr>
          <p:cNvSpPr/>
          <p:nvPr/>
        </p:nvSpPr>
        <p:spPr>
          <a:xfrm>
            <a:off x="4721080" y="609599"/>
            <a:ext cx="2001078" cy="57116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সি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এর 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কাজ সমূহ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06542D-460A-4D79-AA85-507C1B82B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6" y="609599"/>
            <a:ext cx="4020083" cy="284657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AA2D64-ED8E-44AD-A849-3DF78EA086E7}"/>
              </a:ext>
            </a:extLst>
          </p:cNvPr>
          <p:cNvSpPr/>
          <p:nvPr/>
        </p:nvSpPr>
        <p:spPr>
          <a:xfrm>
            <a:off x="6891106" y="5975755"/>
            <a:ext cx="4244836" cy="4835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দাতকে সুরক্ষা রাখতে সহায়তা করে</a:t>
            </a:r>
            <a:endParaRPr lang="en-US" sz="2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387757-DA5F-49D2-B14F-3E4461371A2E}"/>
              </a:ext>
            </a:extLst>
          </p:cNvPr>
          <p:cNvSpPr/>
          <p:nvPr/>
        </p:nvSpPr>
        <p:spPr>
          <a:xfrm>
            <a:off x="7068308" y="450066"/>
            <a:ext cx="4403398" cy="667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দেহকে</a:t>
            </a:r>
            <a:r>
              <a:rPr lang="en-US" sz="20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সতেজ</a:t>
            </a:r>
            <a:r>
              <a:rPr lang="en-US" sz="20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রাখতে</a:t>
            </a:r>
            <a:r>
              <a:rPr lang="bn-IN" sz="20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সহায়তা করে</a:t>
            </a:r>
            <a:endParaRPr lang="en-US" sz="2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D5F1C3-90EE-4F0F-8BC7-69B512DB7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5" y="4188452"/>
            <a:ext cx="4406358" cy="235276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18859BE-C901-4100-B717-24716FDFF141}"/>
              </a:ext>
            </a:extLst>
          </p:cNvPr>
          <p:cNvSpPr/>
          <p:nvPr/>
        </p:nvSpPr>
        <p:spPr>
          <a:xfrm>
            <a:off x="174456" y="3653395"/>
            <a:ext cx="4244836" cy="667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Kalpurush" panose="02000600000000000000" pitchFamily="2" charset="0"/>
                <a:cs typeface="Kalpurush" panose="02000600000000000000" pitchFamily="2" charset="0"/>
              </a:rPr>
              <a:t>ক্ষত শুকাতে সহায়তা করে</a:t>
            </a:r>
            <a:endParaRPr lang="en-US" sz="2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3D1C77F8-50C2-4A86-8A8C-F2BBC72978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CCFA1411-AA70-4E5E-A58C-DC58EC01C288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:a16="http://schemas.microsoft.com/office/drawing/2014/main" id="{136CADC5-1437-49C0-A225-E3390149AC57}"/>
              </a:ext>
            </a:extLst>
          </p:cNvPr>
          <p:cNvSpPr/>
          <p:nvPr/>
        </p:nvSpPr>
        <p:spPr>
          <a:xfrm>
            <a:off x="2054086" y="848670"/>
            <a:ext cx="7262192" cy="877949"/>
          </a:xfrm>
          <a:prstGeom prst="ribb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জোড়ায় কাজ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649E1F-A118-4CF4-9698-4854940A4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" y="1925402"/>
            <a:ext cx="4122462" cy="35118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CC4FA1-AD53-4876-823C-E461EDA65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18" y="2274561"/>
            <a:ext cx="4036106" cy="2668500"/>
          </a:xfrm>
          <a:prstGeom prst="rect">
            <a:avLst/>
          </a:prstGeom>
        </p:spPr>
      </p:pic>
      <p:sp>
        <p:nvSpPr>
          <p:cNvPr id="7" name="Star: 16 Points 6">
            <a:extLst>
              <a:ext uri="{FF2B5EF4-FFF2-40B4-BE49-F238E27FC236}">
                <a16:creationId xmlns:a16="http://schemas.microsoft.com/office/drawing/2014/main" id="{4C6D4FD4-0E86-4A2C-A5D2-A9BF7FE63204}"/>
              </a:ext>
            </a:extLst>
          </p:cNvPr>
          <p:cNvSpPr/>
          <p:nvPr/>
        </p:nvSpPr>
        <p:spPr>
          <a:xfrm>
            <a:off x="8494644" y="2130753"/>
            <a:ext cx="2544417" cy="2383033"/>
          </a:xfrm>
          <a:prstGeom prst="star16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সময়ঃ-৭ মিনিট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id="{0B6B8C91-3FC6-42E6-9A5D-88EBE5C983C2}"/>
              </a:ext>
            </a:extLst>
          </p:cNvPr>
          <p:cNvSpPr/>
          <p:nvPr/>
        </p:nvSpPr>
        <p:spPr>
          <a:xfrm>
            <a:off x="1444487" y="5347195"/>
            <a:ext cx="9303026" cy="878367"/>
          </a:xfrm>
          <a:prstGeom prst="beve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ভিটামিন সি এর ৫টি কাজ বর্ণনা কর।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D9106E5A-256D-4AC4-8EE8-CCE47A0086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EA8CF187-A11A-442F-B9FF-BE14F4AEB5D8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778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BF08F4-414A-42EC-8837-9066AB20919A}"/>
              </a:ext>
            </a:extLst>
          </p:cNvPr>
          <p:cNvSpPr/>
          <p:nvPr/>
        </p:nvSpPr>
        <p:spPr>
          <a:xfrm>
            <a:off x="622853" y="1603106"/>
            <a:ext cx="10243930" cy="563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মাড়ি ফোলে যায় এবং মাড়িতে রক্তপাত হওয়া 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C8CE6B-85B9-48C4-91D9-36A58DB6B950}"/>
              </a:ext>
            </a:extLst>
          </p:cNvPr>
          <p:cNvSpPr/>
          <p:nvPr/>
        </p:nvSpPr>
        <p:spPr>
          <a:xfrm>
            <a:off x="622853" y="5840027"/>
            <a:ext cx="10243930" cy="457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রুক্ষ ও শুষ্ক ত্বক হয়ে যাওয়া।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49DFE3-D4D6-4DBC-AF7E-546A1B5229CB}"/>
              </a:ext>
            </a:extLst>
          </p:cNvPr>
          <p:cNvSpPr/>
          <p:nvPr/>
        </p:nvSpPr>
        <p:spPr>
          <a:xfrm>
            <a:off x="596343" y="5098372"/>
            <a:ext cx="10243930" cy="5632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হাড়ের সংযোগ স্থানে ফোলে যাওয়া ও ব্যাথা করা।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07A39-6A9C-44D4-85CA-B8EF7AB49707}"/>
              </a:ext>
            </a:extLst>
          </p:cNvPr>
          <p:cNvSpPr/>
          <p:nvPr/>
        </p:nvSpPr>
        <p:spPr>
          <a:xfrm>
            <a:off x="662610" y="4466816"/>
            <a:ext cx="10243930" cy="4572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হঠাৎ নাক দিয়ে রক্ত ক্ষরন হওয়া 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76A39-4694-4126-B714-5E4B290FCEFC}"/>
              </a:ext>
            </a:extLst>
          </p:cNvPr>
          <p:cNvSpPr/>
          <p:nvPr/>
        </p:nvSpPr>
        <p:spPr>
          <a:xfrm>
            <a:off x="622853" y="3810823"/>
            <a:ext cx="10243930" cy="503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চুল শুষ্ক ও আগা ফেটে যাওয়া।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32E04B-9444-4E1D-8A56-2668FB733D7A}"/>
              </a:ext>
            </a:extLst>
          </p:cNvPr>
          <p:cNvSpPr/>
          <p:nvPr/>
        </p:nvSpPr>
        <p:spPr>
          <a:xfrm>
            <a:off x="622853" y="3065396"/>
            <a:ext cx="10243930" cy="563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 কোন ক্ষত নিরাময়ে অধিক সময় লাগা।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BFC618-7FE9-4EB4-8978-B8164D1EB2A0}"/>
              </a:ext>
            </a:extLst>
          </p:cNvPr>
          <p:cNvSpPr/>
          <p:nvPr/>
        </p:nvSpPr>
        <p:spPr>
          <a:xfrm>
            <a:off x="662610" y="2301736"/>
            <a:ext cx="10243930" cy="5632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মাড়িতে ব্যাথা অনুভব হওয়া।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43098895-DB2A-477C-A846-F08C44E624B4}"/>
              </a:ext>
            </a:extLst>
          </p:cNvPr>
          <p:cNvSpPr/>
          <p:nvPr/>
        </p:nvSpPr>
        <p:spPr>
          <a:xfrm>
            <a:off x="1007159" y="2302555"/>
            <a:ext cx="583095" cy="4455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3D35ACAB-F296-40C0-987A-9F898C6F4BCF}"/>
              </a:ext>
            </a:extLst>
          </p:cNvPr>
          <p:cNvSpPr/>
          <p:nvPr/>
        </p:nvSpPr>
        <p:spPr>
          <a:xfrm>
            <a:off x="1007159" y="3115092"/>
            <a:ext cx="583095" cy="445591"/>
          </a:xfrm>
          <a:prstGeom prst="star5">
            <a:avLst>
              <a:gd name="adj" fmla="val 24478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EE6AC510-6770-4381-8F4C-F5CD32F7D6ED}"/>
              </a:ext>
            </a:extLst>
          </p:cNvPr>
          <p:cNvSpPr/>
          <p:nvPr/>
        </p:nvSpPr>
        <p:spPr>
          <a:xfrm>
            <a:off x="940898" y="3819119"/>
            <a:ext cx="583095" cy="445591"/>
          </a:xfrm>
          <a:prstGeom prst="star5">
            <a:avLst>
              <a:gd name="adj" fmla="val 16408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5C79AD2-55ED-49ED-BB78-88858624C92E}"/>
              </a:ext>
            </a:extLst>
          </p:cNvPr>
          <p:cNvSpPr/>
          <p:nvPr/>
        </p:nvSpPr>
        <p:spPr>
          <a:xfrm>
            <a:off x="1007159" y="4468689"/>
            <a:ext cx="583095" cy="4455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A60277E7-5B59-4FB6-B59F-59FE39E7828F}"/>
              </a:ext>
            </a:extLst>
          </p:cNvPr>
          <p:cNvSpPr/>
          <p:nvPr/>
        </p:nvSpPr>
        <p:spPr>
          <a:xfrm>
            <a:off x="1007160" y="5874046"/>
            <a:ext cx="583095" cy="445591"/>
          </a:xfrm>
          <a:prstGeom prst="star5">
            <a:avLst>
              <a:gd name="adj" fmla="val 16408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08AC731C-DC4F-4C95-AA2C-785016456346}"/>
              </a:ext>
            </a:extLst>
          </p:cNvPr>
          <p:cNvSpPr/>
          <p:nvPr/>
        </p:nvSpPr>
        <p:spPr>
          <a:xfrm>
            <a:off x="1007161" y="1672892"/>
            <a:ext cx="583095" cy="4455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Beveled 15">
            <a:extLst>
              <a:ext uri="{FF2B5EF4-FFF2-40B4-BE49-F238E27FC236}">
                <a16:creationId xmlns:a16="http://schemas.microsoft.com/office/drawing/2014/main" id="{6968A6E5-A56F-4166-B61C-ABFE2DB9B80A}"/>
              </a:ext>
            </a:extLst>
          </p:cNvPr>
          <p:cNvSpPr/>
          <p:nvPr/>
        </p:nvSpPr>
        <p:spPr>
          <a:xfrm>
            <a:off x="728870" y="601112"/>
            <a:ext cx="10137913" cy="878367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ভিটামিন সি এর অভাব জনিত লক্ষন সমূহঃ-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06767710-B081-4BB6-A91E-010197F85FE0}"/>
              </a:ext>
            </a:extLst>
          </p:cNvPr>
          <p:cNvSpPr/>
          <p:nvPr/>
        </p:nvSpPr>
        <p:spPr>
          <a:xfrm>
            <a:off x="1007159" y="5203348"/>
            <a:ext cx="583095" cy="4455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9ECBFF89-453D-4C8D-9B83-6E9B738AB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>
            <a:extLst>
              <a:ext uri="{FF2B5EF4-FFF2-40B4-BE49-F238E27FC236}">
                <a16:creationId xmlns:a16="http://schemas.microsoft.com/office/drawing/2014/main" id="{CD2B9CF4-D5A0-4185-9EF5-2DE6DE4E1505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1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23EEB8-EDE3-4032-8BF5-6454FD985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40" y="3589604"/>
            <a:ext cx="3102309" cy="2851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E8DCDAA-3D0D-4509-A085-409FC571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1" y="3564023"/>
            <a:ext cx="4043214" cy="29028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3CD8EF9-6771-485E-8B11-6B3AF688B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4" y="483704"/>
            <a:ext cx="5331231" cy="29809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F016B5-3F38-471B-9D59-787CD98519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64" y="339126"/>
            <a:ext cx="5737261" cy="3110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1F757D-3097-46AB-8AD7-26B897E1D1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04" y="3537523"/>
            <a:ext cx="3432313" cy="2843640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F94FEEE6-A11C-458F-B739-06C6B83FE4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0867540B-09B9-4F84-A432-C1DF144020BC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96282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275C5E6-05EF-4DED-8145-A36C5DBD7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62" y="4094922"/>
            <a:ext cx="4013675" cy="23398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5253098-4307-485F-A05D-558C3A019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62" y="2175405"/>
            <a:ext cx="3042679" cy="17273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5D4542-AF26-4F54-8BB5-D49778F9C0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63" y="486693"/>
            <a:ext cx="3042679" cy="1652270"/>
          </a:xfrm>
          <a:prstGeom prst="rect">
            <a:avLst/>
          </a:prstGeom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5788D92A-8825-40B6-BBA4-BB2DE7953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8" y="4116929"/>
            <a:ext cx="3187900" cy="231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504720-ADDD-4AFF-8B65-08CAC6D8BF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58" y="4116930"/>
            <a:ext cx="3599369" cy="21084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F9E0E-96A3-4F6E-9C0C-C9061888A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51" y="1048741"/>
            <a:ext cx="3843145" cy="2854024"/>
          </a:xfrm>
          <a:prstGeom prst="rect">
            <a:avLst/>
          </a:prstGeom>
        </p:spPr>
      </p:pic>
      <p:sp>
        <p:nvSpPr>
          <p:cNvPr id="10" name="Frame 9">
            <a:extLst>
              <a:ext uri="{FF2B5EF4-FFF2-40B4-BE49-F238E27FC236}">
                <a16:creationId xmlns:a16="http://schemas.microsoft.com/office/drawing/2014/main" id="{25B12F97-C0FE-4B12-85C5-0E2C430EC0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1157590-3BD3-4CA7-AC0C-1205D2689D4D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37D383-3F62-48FB-ADE5-C2C9E31B1F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8" y="460328"/>
            <a:ext cx="3999093" cy="29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2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:a16="http://schemas.microsoft.com/office/drawing/2014/main" id="{D45C4531-A94E-4351-A48E-D782D64F0D10}"/>
              </a:ext>
            </a:extLst>
          </p:cNvPr>
          <p:cNvSpPr/>
          <p:nvPr/>
        </p:nvSpPr>
        <p:spPr>
          <a:xfrm>
            <a:off x="2292627" y="580429"/>
            <a:ext cx="7262192" cy="1146190"/>
          </a:xfrm>
          <a:prstGeom prst="ribb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জোড়ায় কাজ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1C640A-786E-4A3A-A700-29F76B71B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" y="1925402"/>
            <a:ext cx="4122462" cy="3511818"/>
          </a:xfrm>
          <a:prstGeom prst="rect">
            <a:avLst/>
          </a:prstGeom>
        </p:spPr>
      </p:pic>
      <p:sp>
        <p:nvSpPr>
          <p:cNvPr id="4" name="Star: 16 Points 3">
            <a:extLst>
              <a:ext uri="{FF2B5EF4-FFF2-40B4-BE49-F238E27FC236}">
                <a16:creationId xmlns:a16="http://schemas.microsoft.com/office/drawing/2014/main" id="{0BDCF33B-ADA4-42DD-8748-7F0AFE1816F0}"/>
              </a:ext>
            </a:extLst>
          </p:cNvPr>
          <p:cNvSpPr/>
          <p:nvPr/>
        </p:nvSpPr>
        <p:spPr>
          <a:xfrm>
            <a:off x="8600662" y="1988266"/>
            <a:ext cx="2544417" cy="2383033"/>
          </a:xfrm>
          <a:prstGeom prst="star16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সময়ঃ-৭ মিনিট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87384877-DF0A-474F-B345-C06CF90C5B6A}"/>
              </a:ext>
            </a:extLst>
          </p:cNvPr>
          <p:cNvSpPr/>
          <p:nvPr/>
        </p:nvSpPr>
        <p:spPr>
          <a:xfrm>
            <a:off x="569843" y="5437220"/>
            <a:ext cx="11131827" cy="878367"/>
          </a:xfrm>
          <a:prstGeom prst="bevel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৩টি ভিটামিন সি এর অভাব জনিত রোগের নাম, কারন, লক্ষন  বর্ণনা কর।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FD11AA-7216-4201-997A-1D6C9CC82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915" y="1988266"/>
            <a:ext cx="4122462" cy="2532377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E521D98B-35D2-4C3A-B75C-82AA259331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D3BAE2EE-D8C1-42A4-85B8-9301125A1BFF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0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EBAB49FE-94A2-42C0-9F38-11C6D594051A}"/>
              </a:ext>
            </a:extLst>
          </p:cNvPr>
          <p:cNvSpPr/>
          <p:nvPr/>
        </p:nvSpPr>
        <p:spPr>
          <a:xfrm>
            <a:off x="3909391" y="576470"/>
            <a:ext cx="3697356" cy="914400"/>
          </a:xfrm>
          <a:prstGeom prst="cloudCallou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F55580-23DD-42A6-ADAF-6788F7C392AB}"/>
              </a:ext>
            </a:extLst>
          </p:cNvPr>
          <p:cNvSpPr/>
          <p:nvPr/>
        </p:nvSpPr>
        <p:spPr>
          <a:xfrm>
            <a:off x="1404730" y="2001078"/>
            <a:ext cx="9674087" cy="728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১) ভিটামিন সিএর ৫টি উৎসের নাম বল।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A5FAF4-F559-43D5-8B6B-1B601823566F}"/>
              </a:ext>
            </a:extLst>
          </p:cNvPr>
          <p:cNvSpPr/>
          <p:nvPr/>
        </p:nvSpPr>
        <p:spPr>
          <a:xfrm>
            <a:off x="1404730" y="3144078"/>
            <a:ext cx="9674087" cy="72887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২) দেহের ভিটামিন সি এর ৩টি কাজ বল।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A4EA83-71EF-4AA0-975E-919418272137}"/>
              </a:ext>
            </a:extLst>
          </p:cNvPr>
          <p:cNvSpPr/>
          <p:nvPr/>
        </p:nvSpPr>
        <p:spPr>
          <a:xfrm>
            <a:off x="1404729" y="4250634"/>
            <a:ext cx="9674087" cy="72887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৩) ভিটামিন সি এর অভাব জনিত ২টি লক্ষন বল।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5E7F6F-0901-48E2-8DFF-672931FE6567}"/>
              </a:ext>
            </a:extLst>
          </p:cNvPr>
          <p:cNvSpPr/>
          <p:nvPr/>
        </p:nvSpPr>
        <p:spPr>
          <a:xfrm>
            <a:off x="1404729" y="5357190"/>
            <a:ext cx="9674087" cy="7288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৪) ভিটামিন সিএর ২টি রোগের  নাম বল।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6E3CD787-6223-43DF-B70E-224D28AE3D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293AAD4-99F2-4059-8784-48BC98D7AB96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3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BCF8BAE6-4409-4EF0-A2B2-34387294D69F}"/>
              </a:ext>
            </a:extLst>
          </p:cNvPr>
          <p:cNvSpPr/>
          <p:nvPr/>
        </p:nvSpPr>
        <p:spPr>
          <a:xfrm>
            <a:off x="3962386" y="463826"/>
            <a:ext cx="3697356" cy="914400"/>
          </a:xfrm>
          <a:prstGeom prst="cloudCallou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A39D6B4-C955-4780-B05F-FCF82E0F70D7}"/>
              </a:ext>
            </a:extLst>
          </p:cNvPr>
          <p:cNvSpPr/>
          <p:nvPr/>
        </p:nvSpPr>
        <p:spPr>
          <a:xfrm>
            <a:off x="1391477" y="1606825"/>
            <a:ext cx="9674087" cy="72887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৫) কোনটি পানিতে দ্রবণী ভিটামিন।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FE20D09-DFD9-47CF-AF56-CF59E60F476B}"/>
              </a:ext>
            </a:extLst>
          </p:cNvPr>
          <p:cNvSpPr/>
          <p:nvPr/>
        </p:nvSpPr>
        <p:spPr>
          <a:xfrm>
            <a:off x="622899" y="2408584"/>
            <a:ext cx="2570910" cy="61622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(ক)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এ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3F1A28-DAF9-46E5-A481-C79112AA5859}"/>
              </a:ext>
            </a:extLst>
          </p:cNvPr>
          <p:cNvSpPr/>
          <p:nvPr/>
        </p:nvSpPr>
        <p:spPr>
          <a:xfrm>
            <a:off x="3399199" y="2438397"/>
            <a:ext cx="2570910" cy="5565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ই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5B03677-7F88-4EC5-B322-9377BBDEDEB9}"/>
              </a:ext>
            </a:extLst>
          </p:cNvPr>
          <p:cNvSpPr/>
          <p:nvPr/>
        </p:nvSpPr>
        <p:spPr>
          <a:xfrm>
            <a:off x="6096000" y="2459931"/>
            <a:ext cx="2570910" cy="5565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গ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FF0C47E-B248-41F1-862A-1382A7377A72}"/>
              </a:ext>
            </a:extLst>
          </p:cNvPr>
          <p:cNvSpPr/>
          <p:nvPr/>
        </p:nvSpPr>
        <p:spPr>
          <a:xfrm>
            <a:off x="8905461" y="2478155"/>
            <a:ext cx="2570910" cy="5565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ঘ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ডি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2EE852D-2CA3-464A-A955-B1B1517B4264}"/>
              </a:ext>
            </a:extLst>
          </p:cNvPr>
          <p:cNvSpPr/>
          <p:nvPr/>
        </p:nvSpPr>
        <p:spPr>
          <a:xfrm>
            <a:off x="1133066" y="3366049"/>
            <a:ext cx="9674087" cy="6079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৬)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অভাবে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------ 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26E0632-6A77-4128-A9DB-EE9E0604B4DD}"/>
              </a:ext>
            </a:extLst>
          </p:cNvPr>
          <p:cNvSpPr/>
          <p:nvPr/>
        </p:nvSpPr>
        <p:spPr>
          <a:xfrm>
            <a:off x="1020363" y="4131363"/>
            <a:ext cx="2942023" cy="54665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স্কার্ভি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298BC2C-C262-4CAB-93AD-A82F5E4DD331}"/>
              </a:ext>
            </a:extLst>
          </p:cNvPr>
          <p:cNvSpPr/>
          <p:nvPr/>
        </p:nvSpPr>
        <p:spPr>
          <a:xfrm>
            <a:off x="4625024" y="4131364"/>
            <a:ext cx="2570910" cy="51187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ii)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ত্বকে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ঘা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FBA8DD0-4192-47DA-A4CE-56A8607068D9}"/>
              </a:ext>
            </a:extLst>
          </p:cNvPr>
          <p:cNvSpPr/>
          <p:nvPr/>
        </p:nvSpPr>
        <p:spPr>
          <a:xfrm>
            <a:off x="7566977" y="4134677"/>
            <a:ext cx="4041915" cy="55659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iii)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ত্বক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শুকাতে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দেরি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7AC9A18-B104-411B-B69C-C928280A7EE0}"/>
              </a:ext>
            </a:extLst>
          </p:cNvPr>
          <p:cNvSpPr/>
          <p:nvPr/>
        </p:nvSpPr>
        <p:spPr>
          <a:xfrm>
            <a:off x="397558" y="5562607"/>
            <a:ext cx="2332394" cy="6162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ক)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ও ii 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0F47DE5-B353-4A83-AB73-E3F18CB831B3}"/>
              </a:ext>
            </a:extLst>
          </p:cNvPr>
          <p:cNvSpPr/>
          <p:nvPr/>
        </p:nvSpPr>
        <p:spPr>
          <a:xfrm>
            <a:off x="3187154" y="5615610"/>
            <a:ext cx="2120378" cy="6162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খ)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ii ও iii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791A6DF-CB7B-4601-A9EC-6E1AE9006B44}"/>
              </a:ext>
            </a:extLst>
          </p:cNvPr>
          <p:cNvSpPr/>
          <p:nvPr/>
        </p:nvSpPr>
        <p:spPr>
          <a:xfrm>
            <a:off x="5996600" y="5663647"/>
            <a:ext cx="2332394" cy="5466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গ)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 ও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iii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B6021F9-CF4A-4D3F-A387-96D7EEA4D8C6}"/>
              </a:ext>
            </a:extLst>
          </p:cNvPr>
          <p:cNvSpPr/>
          <p:nvPr/>
        </p:nvSpPr>
        <p:spPr>
          <a:xfrm>
            <a:off x="9143977" y="5628862"/>
            <a:ext cx="2332394" cy="6162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ঘ)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ii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ও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iii 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8DC04F4-84E8-4BB1-A1BC-E388AC7C35AF}"/>
              </a:ext>
            </a:extLst>
          </p:cNvPr>
          <p:cNvSpPr/>
          <p:nvPr/>
        </p:nvSpPr>
        <p:spPr>
          <a:xfrm>
            <a:off x="2491374" y="4880115"/>
            <a:ext cx="5989982" cy="5466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anose="02000600000000000000" pitchFamily="2" charset="0"/>
                <a:cs typeface="Kalpurush" panose="02000600000000000000" pitchFamily="2" charset="0"/>
              </a:rPr>
              <a:t>৬) নিচের কোনি টি সঠিক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761DB069-0E12-4EF4-A3D5-F06C200D19FC}"/>
              </a:ext>
            </a:extLst>
          </p:cNvPr>
          <p:cNvSpPr/>
          <p:nvPr/>
        </p:nvSpPr>
        <p:spPr>
          <a:xfrm>
            <a:off x="6029733" y="2352261"/>
            <a:ext cx="2703443" cy="72887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54D1B6FD-04BC-4599-BFE9-2D568C964AF8}"/>
              </a:ext>
            </a:extLst>
          </p:cNvPr>
          <p:cNvSpPr/>
          <p:nvPr/>
        </p:nvSpPr>
        <p:spPr>
          <a:xfrm>
            <a:off x="9018062" y="5552664"/>
            <a:ext cx="2511247" cy="72887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C29819BA-4EC2-48E9-810F-68817A309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915B3C8A-F5B9-480A-89C1-90D2AE729AE0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86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CBD6EC-6CB4-430A-AB54-5E674E5D5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390939"/>
            <a:ext cx="10469218" cy="5241234"/>
          </a:xfrm>
          <a:prstGeom prst="rect">
            <a:avLst/>
          </a:prstGeom>
        </p:spPr>
      </p:pic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04CA8F17-D27B-418D-A67E-13272C2D33B6}"/>
              </a:ext>
            </a:extLst>
          </p:cNvPr>
          <p:cNvSpPr/>
          <p:nvPr/>
        </p:nvSpPr>
        <p:spPr>
          <a:xfrm>
            <a:off x="331304" y="5632173"/>
            <a:ext cx="11529391" cy="834888"/>
          </a:xfrm>
          <a:prstGeom prst="bevel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তোমার বাড়ির খাদ্য তালিকায় ভিটামিন সি এর এক সপ্তাহের ১টি তালিকা করে আনবে।</a:t>
            </a:r>
            <a:endParaRPr lang="en-US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35835C7F-A9B0-4B46-8E55-74C655E420DE}"/>
              </a:ext>
            </a:extLst>
          </p:cNvPr>
          <p:cNvSpPr/>
          <p:nvPr/>
        </p:nvSpPr>
        <p:spPr>
          <a:xfrm>
            <a:off x="10800522" y="390939"/>
            <a:ext cx="967408" cy="5241235"/>
          </a:xfrm>
          <a:prstGeom prst="bevel">
            <a:avLst>
              <a:gd name="adj" fmla="val 16610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ড়ি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কা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EA3256A5-1923-435E-8ADD-5FFA9D9154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B6DFEB73-6CC8-463B-A5CC-9D2D26444ED7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0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ED7FE9-B264-49E4-96CB-D38275288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0" y="570496"/>
            <a:ext cx="4633430" cy="55528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513F2B-345F-40F1-B8A9-58DBD4F89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26182" y="468129"/>
            <a:ext cx="5110928" cy="57779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B269ED-8DA1-4DCC-9C92-95F3901A89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21" y="4161712"/>
            <a:ext cx="4028661" cy="196168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8CB9C28-1C8A-473F-B864-7BF221A0466B}"/>
              </a:ext>
            </a:extLst>
          </p:cNvPr>
          <p:cNvSpPr/>
          <p:nvPr/>
        </p:nvSpPr>
        <p:spPr>
          <a:xfrm>
            <a:off x="2987468" y="2660234"/>
            <a:ext cx="6944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1A13E0-9E18-489A-8559-877D795AD04C}"/>
              </a:ext>
            </a:extLst>
          </p:cNvPr>
          <p:cNvSpPr/>
          <p:nvPr/>
        </p:nvSpPr>
        <p:spPr>
          <a:xfrm>
            <a:off x="4244840" y="2572273"/>
            <a:ext cx="10919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ন্য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CB24E3-60E9-4CD8-A12B-0E06C3D89EA6}"/>
              </a:ext>
            </a:extLst>
          </p:cNvPr>
          <p:cNvSpPr/>
          <p:nvPr/>
        </p:nvSpPr>
        <p:spPr>
          <a:xfrm>
            <a:off x="5914295" y="2696288"/>
            <a:ext cx="10727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99D29-4176-4313-941D-38F57F6D94F9}"/>
              </a:ext>
            </a:extLst>
          </p:cNvPr>
          <p:cNvSpPr/>
          <p:nvPr/>
        </p:nvSpPr>
        <p:spPr>
          <a:xfrm>
            <a:off x="7304544" y="2632072"/>
            <a:ext cx="11681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548D5B-0F63-42FD-B971-92DFCF292980}"/>
              </a:ext>
            </a:extLst>
          </p:cNvPr>
          <p:cNvSpPr/>
          <p:nvPr/>
        </p:nvSpPr>
        <p:spPr>
          <a:xfrm>
            <a:off x="6968918" y="1221886"/>
            <a:ext cx="872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কে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23A6CA-18F6-4864-B43E-B3CA8696A6D2}"/>
              </a:ext>
            </a:extLst>
          </p:cNvPr>
          <p:cNvSpPr/>
          <p:nvPr/>
        </p:nvSpPr>
        <p:spPr>
          <a:xfrm>
            <a:off x="6098613" y="1301404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BA0C21-6CDA-4B96-B4D1-2BF40B7B1024}"/>
              </a:ext>
            </a:extLst>
          </p:cNvPr>
          <p:cNvSpPr/>
          <p:nvPr/>
        </p:nvSpPr>
        <p:spPr>
          <a:xfrm>
            <a:off x="5065750" y="1224021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F1FCA4-0C36-4646-BAD7-19BBB392AC66}"/>
              </a:ext>
            </a:extLst>
          </p:cNvPr>
          <p:cNvSpPr/>
          <p:nvPr/>
        </p:nvSpPr>
        <p:spPr>
          <a:xfrm>
            <a:off x="4010287" y="122876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A470EF8B-9C4E-47ED-A7E4-8E1A41A893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18283294-1100-4671-8C66-82BD7DD9F752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30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D51BB3-74B5-4E59-B26B-483BC195B09B}"/>
              </a:ext>
            </a:extLst>
          </p:cNvPr>
          <p:cNvSpPr/>
          <p:nvPr/>
        </p:nvSpPr>
        <p:spPr>
          <a:xfrm>
            <a:off x="119269" y="192243"/>
            <a:ext cx="11953461" cy="6467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A6F3E9-801C-482F-82CF-644849FE8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508" y="3983183"/>
            <a:ext cx="555266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অনুকুল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endParaRPr lang="en-US" sz="3200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আলহাজ্ব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আতিকুর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ভূঁঞা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একাডেমি</a:t>
            </a:r>
            <a:r>
              <a:rPr lang="bn-BD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প</a:t>
            </a:r>
            <a:r>
              <a:rPr lang="bn-IN" sz="32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ৌরসভা,কেন্দুয়া, নেত্রকোনা</a:t>
            </a:r>
            <a:endParaRPr lang="bn-BD" sz="3200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F8B205-64AC-40A8-96D8-2069BA149847}"/>
              </a:ext>
            </a:extLst>
          </p:cNvPr>
          <p:cNvSpPr txBox="1"/>
          <p:nvPr/>
        </p:nvSpPr>
        <p:spPr>
          <a:xfrm>
            <a:off x="7749824" y="4187190"/>
            <a:ext cx="3410263" cy="1704445"/>
          </a:xfrm>
          <a:prstGeom prst="rect">
            <a:avLst/>
          </a:prstGeom>
          <a:noFill/>
          <a:effectLst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সাধারন বিজ্ঞান </a:t>
            </a:r>
          </a:p>
          <a:p>
            <a:r>
              <a:rPr lang="bn-IN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 – নবম /দশম</a:t>
            </a:r>
            <a:r>
              <a:rPr lang="bn-BD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অধ্যয়ায়- প্রথম</a:t>
            </a:r>
            <a:endParaRPr lang="en-US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-  ভিটামিন সি</a:t>
            </a:r>
            <a:r>
              <a:rPr lang="bn-BD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</a:t>
            </a:r>
            <a:endParaRPr lang="en-US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F17861-5334-4E53-BA92-F08AB6596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286" y="1130638"/>
            <a:ext cx="3048000" cy="856513"/>
          </a:xfrm>
          <a:prstGeom prst="round2Diag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i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i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Chevron 10">
            <a:extLst>
              <a:ext uri="{FF2B5EF4-FFF2-40B4-BE49-F238E27FC236}">
                <a16:creationId xmlns:a16="http://schemas.microsoft.com/office/drawing/2014/main" id="{22E0EBB2-1197-4CF3-979B-4F625D4049A2}"/>
              </a:ext>
            </a:extLst>
          </p:cNvPr>
          <p:cNvSpPr/>
          <p:nvPr/>
        </p:nvSpPr>
        <p:spPr>
          <a:xfrm rot="5400000">
            <a:off x="6765930" y="2396820"/>
            <a:ext cx="637058" cy="498053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0">
            <a:extLst>
              <a:ext uri="{FF2B5EF4-FFF2-40B4-BE49-F238E27FC236}">
                <a16:creationId xmlns:a16="http://schemas.microsoft.com/office/drawing/2014/main" id="{0A471BA7-C6A0-46F2-8BAE-0E16716E7991}"/>
              </a:ext>
            </a:extLst>
          </p:cNvPr>
          <p:cNvSpPr/>
          <p:nvPr/>
        </p:nvSpPr>
        <p:spPr>
          <a:xfrm rot="5400000">
            <a:off x="6707990" y="3045895"/>
            <a:ext cx="714378" cy="531804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0">
            <a:extLst>
              <a:ext uri="{FF2B5EF4-FFF2-40B4-BE49-F238E27FC236}">
                <a16:creationId xmlns:a16="http://schemas.microsoft.com/office/drawing/2014/main" id="{F601A701-2E87-4C7C-AD7B-EB5A9F7964FF}"/>
              </a:ext>
            </a:extLst>
          </p:cNvPr>
          <p:cNvSpPr/>
          <p:nvPr/>
        </p:nvSpPr>
        <p:spPr>
          <a:xfrm rot="5556808">
            <a:off x="6728581" y="3846914"/>
            <a:ext cx="711756" cy="498053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0">
            <a:extLst>
              <a:ext uri="{FF2B5EF4-FFF2-40B4-BE49-F238E27FC236}">
                <a16:creationId xmlns:a16="http://schemas.microsoft.com/office/drawing/2014/main" id="{1898DDA8-210D-4EE7-A2A3-135130BED8A6}"/>
              </a:ext>
            </a:extLst>
          </p:cNvPr>
          <p:cNvSpPr/>
          <p:nvPr/>
        </p:nvSpPr>
        <p:spPr>
          <a:xfrm rot="5400000">
            <a:off x="6752956" y="4684029"/>
            <a:ext cx="697967" cy="495028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0">
            <a:extLst>
              <a:ext uri="{FF2B5EF4-FFF2-40B4-BE49-F238E27FC236}">
                <a16:creationId xmlns:a16="http://schemas.microsoft.com/office/drawing/2014/main" id="{04C2643C-703E-44AA-9C8A-23D42A718F36}"/>
              </a:ext>
            </a:extLst>
          </p:cNvPr>
          <p:cNvSpPr/>
          <p:nvPr/>
        </p:nvSpPr>
        <p:spPr>
          <a:xfrm rot="5400000">
            <a:off x="6749726" y="5478335"/>
            <a:ext cx="707451" cy="498053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4001C112-ECE2-437B-BF1D-8C54AE70528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72327BE6-B87C-4647-9A3A-76990942B922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7A5DC89-302F-4060-98B2-BA63241321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30" y="1870561"/>
            <a:ext cx="1456452" cy="17614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DF633F3-7F5D-4DA1-B0F9-F8928ADFBD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76" y="2163611"/>
            <a:ext cx="2156552" cy="1386355"/>
          </a:xfrm>
          <a:prstGeom prst="rect">
            <a:avLst/>
          </a:prstGeom>
        </p:spPr>
      </p:pic>
      <p:sp>
        <p:nvSpPr>
          <p:cNvPr id="26" name="Frame 25">
            <a:extLst>
              <a:ext uri="{FF2B5EF4-FFF2-40B4-BE49-F238E27FC236}">
                <a16:creationId xmlns:a16="http://schemas.microsoft.com/office/drawing/2014/main" id="{3D9F2A42-D113-4E14-9A81-04030BC7C9E6}"/>
              </a:ext>
            </a:extLst>
          </p:cNvPr>
          <p:cNvSpPr/>
          <p:nvPr/>
        </p:nvSpPr>
        <p:spPr>
          <a:xfrm>
            <a:off x="1564759" y="1731779"/>
            <a:ext cx="1682194" cy="2062103"/>
          </a:xfrm>
          <a:prstGeom prst="frame">
            <a:avLst>
              <a:gd name="adj1" fmla="val 85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2CA2F2E4-9CD6-4FC8-9D50-B315DE4975F2}"/>
              </a:ext>
            </a:extLst>
          </p:cNvPr>
          <p:cNvSpPr/>
          <p:nvPr/>
        </p:nvSpPr>
        <p:spPr>
          <a:xfrm>
            <a:off x="1394743" y="1607647"/>
            <a:ext cx="2006464" cy="2316095"/>
          </a:xfrm>
          <a:prstGeom prst="frame">
            <a:avLst>
              <a:gd name="adj1" fmla="val 8493"/>
            </a:avLst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09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71359E-AD0A-4853-8DDC-EDD06C4A3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6" y="975872"/>
            <a:ext cx="11005310" cy="54381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DF4DE0-EE69-4B2C-A561-643DDC60A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3" y="873320"/>
            <a:ext cx="11129714" cy="55407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F399D5-A9C1-47C9-ADF8-83A92A378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3" y="944149"/>
            <a:ext cx="11210283" cy="55626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2AEAA2F-60CF-4FD9-8354-8759676111D7}"/>
              </a:ext>
            </a:extLst>
          </p:cNvPr>
          <p:cNvSpPr/>
          <p:nvPr/>
        </p:nvSpPr>
        <p:spPr>
          <a:xfrm>
            <a:off x="497577" y="455877"/>
            <a:ext cx="11210283" cy="6493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চিত্র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মনোযোগ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সহকারে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দেখে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বল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ফলগুলোর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মধ্য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ভিটামিন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সবচেয়ে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বেশী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পরিমান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রয়েছে</a:t>
            </a:r>
            <a:r>
              <a:rPr lang="en-US" sz="24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  <a:endParaRPr lang="en-US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9C66F4E4-8749-4269-9288-30D3758A6F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9070512-5130-4EC9-BC0D-9F5DDED90AB2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1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8EA7BF2-297D-4CDD-8554-EB8FC2BC7035}"/>
              </a:ext>
            </a:extLst>
          </p:cNvPr>
          <p:cNvSpPr/>
          <p:nvPr/>
        </p:nvSpPr>
        <p:spPr>
          <a:xfrm>
            <a:off x="1444486" y="450698"/>
            <a:ext cx="9634330" cy="3008243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ক্লাসের পাঠের বিষয় </a:t>
            </a:r>
            <a:endParaRPr lang="en-US" sz="5400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17780A-AACB-48CA-93BA-2EE1078DE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65" y="4469005"/>
            <a:ext cx="2619375" cy="1743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36A6CE-C645-484C-840B-774E9B09F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460" y="4416617"/>
            <a:ext cx="2466975" cy="18478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96920E-570C-4177-96F1-E3659E6166D8}"/>
              </a:ext>
            </a:extLst>
          </p:cNvPr>
          <p:cNvSpPr/>
          <p:nvPr/>
        </p:nvSpPr>
        <p:spPr>
          <a:xfrm>
            <a:off x="2512142" y="3203837"/>
            <a:ext cx="7167716" cy="306162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9600" b="1" dirty="0">
                <a:ln w="31550" cmpd="sng">
                  <a:noFill/>
                  <a:prstDash val="solid"/>
                </a:ln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  <a:sym typeface="Wingdings"/>
              </a:rPr>
              <a:t>ভিটামিন </a:t>
            </a:r>
          </a:p>
          <a:p>
            <a:pPr algn="ctr"/>
            <a:r>
              <a:rPr lang="bn-BD" sz="9600" b="1" dirty="0">
                <a:ln w="31550" cmpd="sng">
                  <a:noFill/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Wingdings"/>
              </a:rPr>
              <a:t>সি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53C898EA-18F3-4FF2-9B42-1FA25A1703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E566664B-CD22-457A-A5BC-C9085B30B42E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860F38-EBFC-41EE-9CC8-44322CCB03AD}"/>
              </a:ext>
            </a:extLst>
          </p:cNvPr>
          <p:cNvSpPr/>
          <p:nvPr/>
        </p:nvSpPr>
        <p:spPr>
          <a:xfrm>
            <a:off x="706391" y="1606147"/>
            <a:ext cx="5502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…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781CE-73F0-4B75-A17C-F6FEBC34A68A}"/>
              </a:ext>
            </a:extLst>
          </p:cNvPr>
          <p:cNvSpPr/>
          <p:nvPr/>
        </p:nvSpPr>
        <p:spPr>
          <a:xfrm>
            <a:off x="706391" y="2402918"/>
            <a:ext cx="773660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Wingdings"/>
              <a:buChar char="¤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ভিটামিন সি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এর উৎস চিহ্নিত করতে পারবে;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D64E41-4763-4B30-81FE-30E267DAF34A}"/>
              </a:ext>
            </a:extLst>
          </p:cNvPr>
          <p:cNvSpPr/>
          <p:nvPr/>
        </p:nvSpPr>
        <p:spPr>
          <a:xfrm>
            <a:off x="706391" y="3386052"/>
            <a:ext cx="8823263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Wingdings"/>
              <a:buChar char="¤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ভিটামিন সি এর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অভাব জনিত লক্ষন চিহ্নিত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করতে পারবে;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C3D07C-5C95-4CD6-894D-3EBB4D3F3692}"/>
              </a:ext>
            </a:extLst>
          </p:cNvPr>
          <p:cNvSpPr/>
          <p:nvPr/>
        </p:nvSpPr>
        <p:spPr>
          <a:xfrm>
            <a:off x="706391" y="4376505"/>
            <a:ext cx="959188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Wingdings"/>
              <a:buChar char="¤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ভিটামিন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বিভিন্ন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কাজ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ব্যাখ্যা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; 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2789FA-8059-4FC8-A0F7-0E0EE4189887}"/>
              </a:ext>
            </a:extLst>
          </p:cNvPr>
          <p:cNvSpPr/>
          <p:nvPr/>
        </p:nvSpPr>
        <p:spPr>
          <a:xfrm>
            <a:off x="678545" y="5439580"/>
            <a:ext cx="10466532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 algn="just">
              <a:buFont typeface="Wingdings"/>
              <a:buChar char="¤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ভিটামিন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সি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এর অভাবজনিত রোগের নাম, রোগের লক্ষণ,  বর্ণনা করতে পারবে;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6EB77B-AFB6-4946-B9A8-6CDE53489C88}"/>
              </a:ext>
            </a:extLst>
          </p:cNvPr>
          <p:cNvSpPr/>
          <p:nvPr/>
        </p:nvSpPr>
        <p:spPr>
          <a:xfrm>
            <a:off x="1736035" y="572341"/>
            <a:ext cx="3935896" cy="95858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9FBA7E0-3481-48D0-B690-18DED774E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C07D8CD2-69F9-483E-8062-120EF6830B00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9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F8F4C9-4249-4CE6-92E7-F06B1ED3CE2C}"/>
              </a:ext>
            </a:extLst>
          </p:cNvPr>
          <p:cNvSpPr/>
          <p:nvPr/>
        </p:nvSpPr>
        <p:spPr>
          <a:xfrm>
            <a:off x="1357727" y="482149"/>
            <a:ext cx="8607907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ভিটামিন সি এর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বিভিন্ন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উৎস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সমূহ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7AB860-1D8B-42EC-B8D8-3F0ECE4F345C}"/>
              </a:ext>
            </a:extLst>
          </p:cNvPr>
          <p:cNvGrpSpPr/>
          <p:nvPr/>
        </p:nvGrpSpPr>
        <p:grpSpPr>
          <a:xfrm>
            <a:off x="1094572" y="1456905"/>
            <a:ext cx="9931237" cy="4568234"/>
            <a:chOff x="934912" y="1456906"/>
            <a:chExt cx="7251914" cy="3406383"/>
          </a:xfrm>
        </p:grpSpPr>
        <p:pic>
          <p:nvPicPr>
            <p:cNvPr id="12" name="Picture 2" descr="C:\Users\DOEL\Desktop\FRound\Eight\Vitanine\V=C\13.jpg">
              <a:extLst>
                <a:ext uri="{FF2B5EF4-FFF2-40B4-BE49-F238E27FC236}">
                  <a16:creationId xmlns:a16="http://schemas.microsoft.com/office/drawing/2014/main" id="{3C2B0EA8-AD1C-457A-A833-82A505572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420" y="1559850"/>
              <a:ext cx="2069406" cy="1459261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DOEL\Desktop\FRound\Eight\Vitanine\V=C\1.jpg">
              <a:extLst>
                <a:ext uri="{FF2B5EF4-FFF2-40B4-BE49-F238E27FC236}">
                  <a16:creationId xmlns:a16="http://schemas.microsoft.com/office/drawing/2014/main" id="{26F4B6C0-1E33-441C-B65F-E22D774A9E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912" y="3313070"/>
              <a:ext cx="2140054" cy="1550219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C:\Users\DOEL\Desktop\FRound\Eight\Vitanine\V=C\5.jpg">
              <a:extLst>
                <a:ext uri="{FF2B5EF4-FFF2-40B4-BE49-F238E27FC236}">
                  <a16:creationId xmlns:a16="http://schemas.microsoft.com/office/drawing/2014/main" id="{4A33C34A-D95F-4FD8-92D2-4D18A6F759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6832" y="3283504"/>
              <a:ext cx="2019994" cy="1439897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C:\Users\DOEL\Desktop\FRound\Eight\Vitanine\V=C\7.jpg">
              <a:extLst>
                <a:ext uri="{FF2B5EF4-FFF2-40B4-BE49-F238E27FC236}">
                  <a16:creationId xmlns:a16="http://schemas.microsoft.com/office/drawing/2014/main" id="{3C46B855-44BF-4485-8C0C-517129D43E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427" y="1456906"/>
              <a:ext cx="2150443" cy="1523898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C:\Users\DOEL\Desktop\FRound\Eight\Vitanine\V=C\10.jpg">
              <a:extLst>
                <a:ext uri="{FF2B5EF4-FFF2-40B4-BE49-F238E27FC236}">
                  <a16:creationId xmlns:a16="http://schemas.microsoft.com/office/drawing/2014/main" id="{568EFB3A-A3D6-4C2C-9EFD-E584542B5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4275" y="1510258"/>
              <a:ext cx="1932114" cy="1497479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3B3D732-E0D6-47C9-B47C-95012AEF34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6439" y="3309142"/>
              <a:ext cx="2202559" cy="147393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F5BDB50-711F-4F33-BA3D-D4C1133DD2F1}"/>
              </a:ext>
            </a:extLst>
          </p:cNvPr>
          <p:cNvGrpSpPr/>
          <p:nvPr/>
        </p:nvGrpSpPr>
        <p:grpSpPr>
          <a:xfrm>
            <a:off x="1028846" y="3194339"/>
            <a:ext cx="10106264" cy="3228845"/>
            <a:chOff x="1144413" y="3312889"/>
            <a:chExt cx="8162069" cy="279854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2E49DC-D94F-4D48-B9D2-95B83715DCC8}"/>
                </a:ext>
              </a:extLst>
            </p:cNvPr>
            <p:cNvSpPr/>
            <p:nvPr/>
          </p:nvSpPr>
          <p:spPr>
            <a:xfrm>
              <a:off x="1144413" y="3441306"/>
              <a:ext cx="12053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আমলকি</a:t>
              </a:r>
              <a:endParaRPr lang="en-US" sz="28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59E8DD2-19C0-4F7F-9CBB-16B94B6D42B9}"/>
                </a:ext>
              </a:extLst>
            </p:cNvPr>
            <p:cNvSpPr/>
            <p:nvPr/>
          </p:nvSpPr>
          <p:spPr>
            <a:xfrm>
              <a:off x="3832618" y="3348011"/>
              <a:ext cx="12053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আনারস</a:t>
              </a:r>
              <a:endParaRPr lang="en-US" sz="28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2AC380E-1E07-497D-AD13-34395DCDFA00}"/>
                </a:ext>
              </a:extLst>
            </p:cNvPr>
            <p:cNvSpPr/>
            <p:nvPr/>
          </p:nvSpPr>
          <p:spPr>
            <a:xfrm>
              <a:off x="6491656" y="3312889"/>
              <a:ext cx="12053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পেয়ারা</a:t>
              </a:r>
              <a:endParaRPr lang="en-US" sz="28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353FC10-D752-4528-9942-D68B295AE6DD}"/>
                </a:ext>
              </a:extLst>
            </p:cNvPr>
            <p:cNvSpPr/>
            <p:nvPr/>
          </p:nvSpPr>
          <p:spPr>
            <a:xfrm>
              <a:off x="2645059" y="5588216"/>
              <a:ext cx="135774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কমলালেবু</a:t>
              </a:r>
              <a:endParaRPr lang="en-US" sz="28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7E39A4E-9EDA-460F-9026-AA3A5CA0CD7C}"/>
                </a:ext>
              </a:extLst>
            </p:cNvPr>
            <p:cNvSpPr/>
            <p:nvPr/>
          </p:nvSpPr>
          <p:spPr>
            <a:xfrm>
              <a:off x="5924023" y="5499825"/>
              <a:ext cx="12053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লেবু</a:t>
              </a:r>
              <a:endParaRPr lang="en-US" sz="28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D340919-D9ED-4F52-8E6F-F3057780DA62}"/>
                </a:ext>
              </a:extLst>
            </p:cNvPr>
            <p:cNvSpPr/>
            <p:nvPr/>
          </p:nvSpPr>
          <p:spPr>
            <a:xfrm>
              <a:off x="8101137" y="5547191"/>
              <a:ext cx="12053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আমড়া</a:t>
              </a:r>
              <a:endParaRPr lang="en-US" sz="2800" dirty="0"/>
            </a:p>
          </p:txBody>
        </p:sp>
      </p:grpSp>
      <p:sp>
        <p:nvSpPr>
          <p:cNvPr id="18" name="Frame 17">
            <a:extLst>
              <a:ext uri="{FF2B5EF4-FFF2-40B4-BE49-F238E27FC236}">
                <a16:creationId xmlns:a16="http://schemas.microsoft.com/office/drawing/2014/main" id="{6F966B4C-E3CF-49B1-9CFE-5D23DB7C04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15D10C15-0DA6-48BD-96E1-E96DC0A7FA34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083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A56A1B-BEF9-42F0-90CF-1DC62DDAE197}"/>
              </a:ext>
            </a:extLst>
          </p:cNvPr>
          <p:cNvSpPr/>
          <p:nvPr/>
        </p:nvSpPr>
        <p:spPr>
          <a:xfrm>
            <a:off x="2329172" y="531340"/>
            <a:ext cx="776171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ভিটামিন ‘সি’ এর আরো কয়েকটি উৎস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275E42-D165-426E-8AED-C25523B08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9" y="1156058"/>
            <a:ext cx="11317353" cy="55495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836B1B-C23E-4645-9FD7-EE4BE3811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7" y="1120168"/>
            <a:ext cx="11317353" cy="554954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9E71E1D-6618-40F5-A4C0-F2635A3BE0F1}"/>
              </a:ext>
            </a:extLst>
          </p:cNvPr>
          <p:cNvGrpSpPr/>
          <p:nvPr/>
        </p:nvGrpSpPr>
        <p:grpSpPr>
          <a:xfrm>
            <a:off x="490327" y="1298831"/>
            <a:ext cx="11052312" cy="5263995"/>
            <a:chOff x="3025604" y="2261344"/>
            <a:chExt cx="7888297" cy="3709009"/>
          </a:xfrm>
        </p:grpSpPr>
        <p:pic>
          <p:nvPicPr>
            <p:cNvPr id="17" name="Picture 16" descr="C:\Users\DOEL\Desktop\FRound\Eight\Vitanine\V=C\w.jpg">
              <a:extLst>
                <a:ext uri="{FF2B5EF4-FFF2-40B4-BE49-F238E27FC236}">
                  <a16:creationId xmlns:a16="http://schemas.microsoft.com/office/drawing/2014/main" id="{DF2DE744-F322-4665-B1D9-B9DFE6533C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7791" y="4225159"/>
              <a:ext cx="2776110" cy="1745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C:\Users\DOEL\Desktop\FRound\Eight\Vitanine\V=C\14.jpg">
              <a:extLst>
                <a:ext uri="{FF2B5EF4-FFF2-40B4-BE49-F238E27FC236}">
                  <a16:creationId xmlns:a16="http://schemas.microsoft.com/office/drawing/2014/main" id="{B3DE58B1-8E6C-4BDF-819F-1CDD2E37B4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7791" y="2285520"/>
              <a:ext cx="2776110" cy="1884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C:\Users\DOEL\Desktop\FRound\Eight\Vitanine\V=C\15.jpg">
              <a:extLst>
                <a:ext uri="{FF2B5EF4-FFF2-40B4-BE49-F238E27FC236}">
                  <a16:creationId xmlns:a16="http://schemas.microsoft.com/office/drawing/2014/main" id="{049CFEC1-A248-443E-893D-0F8040DC53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5604" y="2262028"/>
              <a:ext cx="2465442" cy="196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 descr="C:\Users\DOEL\Desktop\FRound\Eight\Vitanine\V=C\17.jpg">
              <a:extLst>
                <a:ext uri="{FF2B5EF4-FFF2-40B4-BE49-F238E27FC236}">
                  <a16:creationId xmlns:a16="http://schemas.microsoft.com/office/drawing/2014/main" id="{A9ECB528-7571-4C3F-B191-57619E70BE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1294" y="2261344"/>
              <a:ext cx="2566249" cy="1884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 descr="C:\Users\DOEL\Desktop\FRound\Eight\Vitanine\V=C\18.jpg">
              <a:extLst>
                <a:ext uri="{FF2B5EF4-FFF2-40B4-BE49-F238E27FC236}">
                  <a16:creationId xmlns:a16="http://schemas.microsoft.com/office/drawing/2014/main" id="{30829C51-AC61-4823-AD78-91D2DF0D9A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2269" y="4250447"/>
              <a:ext cx="2426359" cy="1647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C:\Users\DOEL\Desktop\FRound\Eight\Vitanine\V=C\latus=1.jpg">
              <a:extLst>
                <a:ext uri="{FF2B5EF4-FFF2-40B4-BE49-F238E27FC236}">
                  <a16:creationId xmlns:a16="http://schemas.microsoft.com/office/drawing/2014/main" id="{87A37DCD-DFED-4D0A-ABF1-0DC2505AFE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3705" y="4169871"/>
              <a:ext cx="2589009" cy="1791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Frame 11">
            <a:extLst>
              <a:ext uri="{FF2B5EF4-FFF2-40B4-BE49-F238E27FC236}">
                <a16:creationId xmlns:a16="http://schemas.microsoft.com/office/drawing/2014/main" id="{A31A6092-279C-45B9-B2D3-76FC414FE2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7F30CD1-2E3E-4E9B-9D96-6CEAD86BFF4F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7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196603-8AF6-4B92-9F13-F6F6D3229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839972"/>
            <a:ext cx="5035826" cy="42769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BF6B4E-A136-4EE9-B7D7-8E79B003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59" y="2064027"/>
            <a:ext cx="2496681" cy="2384739"/>
          </a:xfrm>
          <a:prstGeom prst="rect">
            <a:avLst/>
          </a:prstGeom>
        </p:spPr>
      </p:pic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00A160D4-B870-4844-80E8-0702BD8C8855}"/>
              </a:ext>
            </a:extLst>
          </p:cNvPr>
          <p:cNvSpPr/>
          <p:nvPr/>
        </p:nvSpPr>
        <p:spPr>
          <a:xfrm>
            <a:off x="5003733" y="828822"/>
            <a:ext cx="3127513" cy="901148"/>
          </a:xfrm>
          <a:prstGeom prst="cloudCallou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একক কাজ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43454-A2DD-4657-A3E3-071672FC6B88}"/>
              </a:ext>
            </a:extLst>
          </p:cNvPr>
          <p:cNvSpPr/>
          <p:nvPr/>
        </p:nvSpPr>
        <p:spPr>
          <a:xfrm>
            <a:off x="1901687" y="5092479"/>
            <a:ext cx="8733183" cy="1058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ছয়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টি ভিটামিন সি এর উৎসের নাম লিখ।</a:t>
            </a:r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Star: 16 Points 10">
            <a:extLst>
              <a:ext uri="{FF2B5EF4-FFF2-40B4-BE49-F238E27FC236}">
                <a16:creationId xmlns:a16="http://schemas.microsoft.com/office/drawing/2014/main" id="{6F35D58A-1528-43A7-9707-68BCF2CB7091}"/>
              </a:ext>
            </a:extLst>
          </p:cNvPr>
          <p:cNvSpPr/>
          <p:nvPr/>
        </p:nvSpPr>
        <p:spPr>
          <a:xfrm>
            <a:off x="8335617" y="2039624"/>
            <a:ext cx="2014328" cy="1828800"/>
          </a:xfrm>
          <a:prstGeom prst="star1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সময়ঃ-৫মিনিট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C4BBFF37-1B2D-444A-B481-CC190EC1D6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9BC4AB3F-EB17-4DCE-A96F-310475CEFB17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0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999D2-8708-4198-8570-1B8CA6B685B4}"/>
              </a:ext>
            </a:extLst>
          </p:cNvPr>
          <p:cNvSpPr/>
          <p:nvPr/>
        </p:nvSpPr>
        <p:spPr>
          <a:xfrm>
            <a:off x="636105" y="1529393"/>
            <a:ext cx="10243930" cy="5632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হার্টের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স্বাস্থ্য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উন্নত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হাড়ের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বাতের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চিকি</a:t>
            </a:r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ৎসায় সহায়তা করে।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B9CB5B-D70B-45F3-93E2-5F42F2913B72}"/>
              </a:ext>
            </a:extLst>
          </p:cNvPr>
          <p:cNvSpPr/>
          <p:nvPr/>
        </p:nvSpPr>
        <p:spPr>
          <a:xfrm>
            <a:off x="636105" y="5771313"/>
            <a:ext cx="10243930" cy="457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চুল বৃদ্ধি, খুশকি ধবংস করা এবং চুল অকালে পেঁকে যাওয়া রোধ করে।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1F2242-4C1B-49BD-A938-BD7288D12128}"/>
              </a:ext>
            </a:extLst>
          </p:cNvPr>
          <p:cNvSpPr/>
          <p:nvPr/>
        </p:nvSpPr>
        <p:spPr>
          <a:xfrm>
            <a:off x="636105" y="5095459"/>
            <a:ext cx="10243930" cy="5632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চোখের স্বাস্থ্য উন্নত করে,স্ট্রোকে বাঁধা দেয়ে এবং মেজাজ ঠিক রাখে।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41D0A7-FD9A-49B0-9AFB-59445DBC440E}"/>
              </a:ext>
            </a:extLst>
          </p:cNvPr>
          <p:cNvSpPr/>
          <p:nvPr/>
        </p:nvSpPr>
        <p:spPr>
          <a:xfrm>
            <a:off x="636105" y="4426220"/>
            <a:ext cx="10243930" cy="5035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জ্বালা পোড়া,ক্ষত নিরাময় এবং রোদে পোড়া থেকে বাছায় 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8C8C55-085E-4C48-A7B3-A0AB37BBF23E}"/>
              </a:ext>
            </a:extLst>
          </p:cNvPr>
          <p:cNvSpPr/>
          <p:nvPr/>
        </p:nvSpPr>
        <p:spPr>
          <a:xfrm>
            <a:off x="622853" y="3714380"/>
            <a:ext cx="10243930" cy="503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স্বাস্থকর মাড়ি বজায় রাখে ও স্কার্ভি প্রতিরোধে সহায়তা করে।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D54761-65F1-48D2-993C-70A7211332EF}"/>
              </a:ext>
            </a:extLst>
          </p:cNvPr>
          <p:cNvSpPr/>
          <p:nvPr/>
        </p:nvSpPr>
        <p:spPr>
          <a:xfrm>
            <a:off x="636105" y="3011099"/>
            <a:ext cx="10243930" cy="5632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ইমিউনিটি বাড়ায় এবং ক্যান্সার প্রতিরোধে  সহায়তা করে।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74526C-4600-4694-BB77-1DA10A756CA5}"/>
              </a:ext>
            </a:extLst>
          </p:cNvPr>
          <p:cNvSpPr/>
          <p:nvPr/>
        </p:nvSpPr>
        <p:spPr>
          <a:xfrm>
            <a:off x="662608" y="2233009"/>
            <a:ext cx="10243930" cy="5632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রক্তচাপের স্তর/ব্লাড সুগার নিয়ন্ত্রন ও ওজন কমাতে সহায়তা করে। 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ibbon: Tilted Down 8">
            <a:extLst>
              <a:ext uri="{FF2B5EF4-FFF2-40B4-BE49-F238E27FC236}">
                <a16:creationId xmlns:a16="http://schemas.microsoft.com/office/drawing/2014/main" id="{2C05A3C3-EA3B-4C66-B35A-055AB6158029}"/>
              </a:ext>
            </a:extLst>
          </p:cNvPr>
          <p:cNvSpPr/>
          <p:nvPr/>
        </p:nvSpPr>
        <p:spPr>
          <a:xfrm>
            <a:off x="1046921" y="571521"/>
            <a:ext cx="9541565" cy="877949"/>
          </a:xfrm>
          <a:prstGeom prst="ribb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ভিটামিন সি এর কাজ সমূহঃ-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D11473A7-CDC2-478A-9EE6-FD2924FC357B}"/>
              </a:ext>
            </a:extLst>
          </p:cNvPr>
          <p:cNvSpPr/>
          <p:nvPr/>
        </p:nvSpPr>
        <p:spPr>
          <a:xfrm>
            <a:off x="662608" y="2259883"/>
            <a:ext cx="583095" cy="445591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0FD1D6D9-21A9-42A4-908E-2A12CFD7E45C}"/>
              </a:ext>
            </a:extLst>
          </p:cNvPr>
          <p:cNvSpPr/>
          <p:nvPr/>
        </p:nvSpPr>
        <p:spPr>
          <a:xfrm>
            <a:off x="755373" y="3064794"/>
            <a:ext cx="410815" cy="445591"/>
          </a:xfrm>
          <a:prstGeom prst="star5">
            <a:avLst>
              <a:gd name="adj" fmla="val 24478"/>
              <a:gd name="hf" fmla="val 105146"/>
              <a:gd name="vf" fmla="val 11055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4F1C2D95-63A1-4827-8C8C-797A42EC6888}"/>
              </a:ext>
            </a:extLst>
          </p:cNvPr>
          <p:cNvSpPr/>
          <p:nvPr/>
        </p:nvSpPr>
        <p:spPr>
          <a:xfrm>
            <a:off x="755373" y="3713541"/>
            <a:ext cx="583095" cy="445591"/>
          </a:xfrm>
          <a:prstGeom prst="star5">
            <a:avLst>
              <a:gd name="adj" fmla="val 16408"/>
              <a:gd name="hf" fmla="val 105146"/>
              <a:gd name="vf" fmla="val 11055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6647F45D-0114-4C3F-B6EB-8D3C372268A6}"/>
              </a:ext>
            </a:extLst>
          </p:cNvPr>
          <p:cNvSpPr/>
          <p:nvPr/>
        </p:nvSpPr>
        <p:spPr>
          <a:xfrm>
            <a:off x="728869" y="4433913"/>
            <a:ext cx="583095" cy="445591"/>
          </a:xfrm>
          <a:prstGeom prst="star5">
            <a:avLst>
              <a:gd name="adj" fmla="val 16140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1435C6F0-0D8C-41AA-BD7C-1DB239F3CB56}"/>
              </a:ext>
            </a:extLst>
          </p:cNvPr>
          <p:cNvSpPr/>
          <p:nvPr/>
        </p:nvSpPr>
        <p:spPr>
          <a:xfrm>
            <a:off x="728870" y="5105811"/>
            <a:ext cx="583095" cy="445591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0BE92C19-7574-4BB0-BFD5-C9BA0ECC2FE9}"/>
              </a:ext>
            </a:extLst>
          </p:cNvPr>
          <p:cNvSpPr/>
          <p:nvPr/>
        </p:nvSpPr>
        <p:spPr>
          <a:xfrm>
            <a:off x="622853" y="5807299"/>
            <a:ext cx="583095" cy="44559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5E8B9B39-9426-4686-9EA2-1B66C4489B49}"/>
              </a:ext>
            </a:extLst>
          </p:cNvPr>
          <p:cNvSpPr/>
          <p:nvPr/>
        </p:nvSpPr>
        <p:spPr>
          <a:xfrm>
            <a:off x="755373" y="1528548"/>
            <a:ext cx="583095" cy="445591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16D20688-8C2C-4C74-8D96-E8A603BB5F1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ADC49041-34E1-4F26-89FE-C6DAA6CD7B6B}"/>
              </a:ext>
            </a:extLst>
          </p:cNvPr>
          <p:cNvSpPr/>
          <p:nvPr/>
        </p:nvSpPr>
        <p:spPr>
          <a:xfrm>
            <a:off x="238539" y="198783"/>
            <a:ext cx="11714922" cy="6467060"/>
          </a:xfrm>
          <a:prstGeom prst="frame">
            <a:avLst>
              <a:gd name="adj1" fmla="val 43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1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480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Kalpurush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Legend Computer</dc:creator>
  <cp:lastModifiedBy>Legend Computer</cp:lastModifiedBy>
  <cp:revision>97</cp:revision>
  <dcterms:created xsi:type="dcterms:W3CDTF">2021-06-15T10:15:57Z</dcterms:created>
  <dcterms:modified xsi:type="dcterms:W3CDTF">2021-06-19T06:06:23Z</dcterms:modified>
</cp:coreProperties>
</file>