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01" r:id="rId3"/>
    <p:sldMasterId id="2147483713" r:id="rId4"/>
    <p:sldMasterId id="2147483725" r:id="rId5"/>
    <p:sldMasterId id="2147483737" r:id="rId6"/>
    <p:sldMasterId id="2147483756" r:id="rId7"/>
    <p:sldMasterId id="2147483774" r:id="rId8"/>
    <p:sldMasterId id="2147483789" r:id="rId9"/>
    <p:sldMasterId id="2147483801" r:id="rId10"/>
  </p:sldMasterIdLst>
  <p:notesMasterIdLst>
    <p:notesMasterId r:id="rId43"/>
  </p:notesMasterIdLst>
  <p:sldIdLst>
    <p:sldId id="256" r:id="rId11"/>
    <p:sldId id="268" r:id="rId12"/>
    <p:sldId id="265" r:id="rId13"/>
    <p:sldId id="263" r:id="rId14"/>
    <p:sldId id="274" r:id="rId15"/>
    <p:sldId id="281" r:id="rId16"/>
    <p:sldId id="289" r:id="rId17"/>
    <p:sldId id="290" r:id="rId18"/>
    <p:sldId id="282" r:id="rId19"/>
    <p:sldId id="283" r:id="rId20"/>
    <p:sldId id="273" r:id="rId21"/>
    <p:sldId id="276" r:id="rId22"/>
    <p:sldId id="277" r:id="rId23"/>
    <p:sldId id="278" r:id="rId24"/>
    <p:sldId id="280" r:id="rId25"/>
    <p:sldId id="279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285" r:id="rId40"/>
    <p:sldId id="287" r:id="rId41"/>
    <p:sldId id="28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0" autoAdjust="0"/>
  </p:normalViewPr>
  <p:slideViewPr>
    <p:cSldViewPr>
      <p:cViewPr>
        <p:scale>
          <a:sx n="70" d="100"/>
          <a:sy n="70" d="100"/>
        </p:scale>
        <p:origin x="64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D0E27-2CB7-4F4E-A2FB-075DB93DE53A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74C51-8D5F-4C33-8C90-74B19F8A4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9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74C51-8D5F-4C33-8C90-74B19F8A49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6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944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39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741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96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75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36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657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978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5672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4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690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116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207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34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59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216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06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854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795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5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545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362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832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903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83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630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02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89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736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6898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9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036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832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143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02985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768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407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20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5586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8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54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7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3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4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3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5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28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4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926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7597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76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7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37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4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8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15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18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64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11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85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73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8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003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39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94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816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7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26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02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415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82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6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696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91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12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554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737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4599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97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72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52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2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936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5120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838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5119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07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1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622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20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54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60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909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1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42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101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89613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96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784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14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516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75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26257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4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35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65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752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411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394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365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690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888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04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64582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78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413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58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125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311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272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963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8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6.jp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38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3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92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8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5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06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4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8C25FA-477F-446D-961F-AED6A36113CA}" type="datetimeFigureOut">
              <a:rPr lang="en-US" smtClean="0"/>
              <a:pPr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9F666248-7FC7-464F-9AD9-2F42B0B6B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6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A2C0F-0FBE-4650-A5FF-8A6FB5E39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-76200"/>
            <a:ext cx="10668000" cy="5791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9490B8-18DB-4404-8D44-58A4EA598B63}"/>
              </a:ext>
            </a:extLst>
          </p:cNvPr>
          <p:cNvSpPr txBox="1"/>
          <p:nvPr/>
        </p:nvSpPr>
        <p:spPr>
          <a:xfrm>
            <a:off x="152400" y="56388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C0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শেণিকক্ষে সাবাইকে স্বাগতম</a:t>
            </a:r>
            <a:endParaRPr lang="en-US" sz="4400" b="1" dirty="0">
              <a:solidFill>
                <a:srgbClr val="C00000"/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পরই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ড.নাজমুল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যোগদান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5000" y="2156342"/>
            <a:ext cx="5486400" cy="294905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477EE4-6317-43EE-A7D4-BA880EB81B4A}"/>
              </a:ext>
            </a:extLst>
          </p:cNvPr>
          <p:cNvSpPr txBox="1"/>
          <p:nvPr/>
        </p:nvSpPr>
        <p:spPr>
          <a:xfrm>
            <a:off x="2590800" y="54102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FFC000"/>
                </a:solidFill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ড নাজমুল করিম </a:t>
            </a:r>
            <a:endParaRPr lang="en-US" sz="5400" b="1" dirty="0">
              <a:solidFill>
                <a:srgbClr val="FFC000"/>
              </a:solidFill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জনক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softower\F HOSSAIN\sociology_picture\download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3352800" cy="34265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5257800"/>
            <a:ext cx="4511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ড. এ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নাজমুল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করিম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2133600"/>
            <a:ext cx="39469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‍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সমীক্ষন</a:t>
            </a:r>
            <a:endParaRPr lang="en-US" sz="11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600" b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0" dirty="0" err="1">
                <a:latin typeface="NikoshBAN" pitchFamily="2" charset="0"/>
                <a:cs typeface="NikoshBAN" pitchFamily="2" charset="0"/>
              </a:rPr>
              <a:t>পটভূমি</a:t>
            </a:r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কৌটিল্যের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‍‍‍‌‌‌‌‌‌‌‍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অর্থশাস্ত্রে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ফজলের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‍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আকবরী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গ্রন্থে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বাৎসায়নের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কামশাস্ত্র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আলেচনা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376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১৯২৫-২৬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বর্ষে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দর্শন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শাস্ত্রের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হত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১৯৩৯-৪০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শিক্ষাবর্ষে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ব্লেকমারের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Element of sociology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গিডিংস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principal of sociology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অন্তর্ভূক্ত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সুগম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১৯৫৭-৫৮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শিক্ষাবর্ষে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আত্মপ্রকাশ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bg1"/>
                </a:solidFill>
                <a:highlight>
                  <a:srgbClr val="00B0F0"/>
                </a:highligh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>
                <a:solidFill>
                  <a:srgbClr val="FFFF00"/>
                </a:solidFill>
                <a:highlight>
                  <a:srgbClr val="008080"/>
                </a:highligh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u="sng" dirty="0">
                <a:solidFill>
                  <a:srgbClr val="FFFF00"/>
                </a:solidFill>
                <a:highlight>
                  <a:srgbClr val="00808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solidFill>
                  <a:srgbClr val="FFFF00"/>
                </a:solidFill>
                <a:highlight>
                  <a:srgbClr val="008080"/>
                </a:highlight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u="sng" dirty="0">
                <a:solidFill>
                  <a:srgbClr val="FFFF00"/>
                </a:solidFill>
                <a:highlight>
                  <a:srgbClr val="00808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>
                <a:solidFill>
                  <a:srgbClr val="FFFF00"/>
                </a:solidFill>
                <a:highlight>
                  <a:srgbClr val="008080"/>
                </a:highlight>
                <a:latin typeface="NikoshBAN" pitchFamily="2" charset="0"/>
                <a:cs typeface="NikoshBAN" pitchFamily="2" charset="0"/>
              </a:rPr>
              <a:t>যাত্রা</a:t>
            </a:r>
            <a:endParaRPr lang="en-US" u="sng" dirty="0">
              <a:solidFill>
                <a:srgbClr val="FFFF00"/>
              </a:solidFill>
              <a:highlight>
                <a:srgbClr val="008080"/>
              </a:highligh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১৯৫৭-৫৮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বর্ষে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লাভ</a:t>
            </a:r>
            <a:endParaRPr lang="en-US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DCAAA-263F-4AB2-8453-53CB9C592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3810000" cy="335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628DDE-17DD-488D-BA8B-A225B71C4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4114800" cy="3352800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4351" y="228601"/>
            <a:ext cx="7797662" cy="12191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হেসেবে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১৯৭০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270B2-6C79-4CC5-88B2-BA495ACED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434340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5D9DE0-012C-42F3-84D9-59B6F63AE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2" y="1600200"/>
            <a:ext cx="4267198" cy="304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4B5183-9B2F-4315-BD84-8335CDB06D12}"/>
              </a:ext>
            </a:extLst>
          </p:cNvPr>
          <p:cNvSpPr txBox="1"/>
          <p:nvPr/>
        </p:nvSpPr>
        <p:spPr>
          <a:xfrm>
            <a:off x="1752600" y="4953000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রাজশাহী বিশ্ববিদ্যালয়</a:t>
            </a:r>
            <a:endParaRPr lang="en-US" sz="6600" dirty="0">
              <a:solidFill>
                <a:srgbClr val="FF0000"/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চট্রগ্রাম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আত্মপ্রকাশ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78BB6-0AE2-4919-89C1-638191E0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4521200" cy="35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24D205-5A60-48A9-A519-B3AC8057E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600200"/>
            <a:ext cx="4216400" cy="3505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BD641F-E1AF-48A8-9BE0-00FAC8ED0760}"/>
              </a:ext>
            </a:extLst>
          </p:cNvPr>
          <p:cNvSpPr txBox="1"/>
          <p:nvPr/>
        </p:nvSpPr>
        <p:spPr>
          <a:xfrm>
            <a:off x="2209800" y="54102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FF00"/>
                </a:solidFill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 </a:t>
            </a:r>
            <a:r>
              <a:rPr lang="bn-IN" sz="6600" dirty="0">
                <a:solidFill>
                  <a:srgbClr val="FF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CBEEAD-D788-4AE6-A699-D763406CAF03}"/>
              </a:ext>
            </a:extLst>
          </p:cNvPr>
          <p:cNvSpPr txBox="1"/>
          <p:nvPr/>
        </p:nvSpPr>
        <p:spPr>
          <a:xfrm>
            <a:off x="1219200" y="41148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১৯৯২ সালে শাহজালাল বিজ্ঞান ও প্রযুক্তি বিশ্ববিদ্যালয়ে সমাজবিজ্ঞানের স্বতন্ত্র বিভাগ প্রতিষ্ঠা করা হয় ।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1743AF-A135-4E57-A886-DFE332D4E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62" y="228600"/>
            <a:ext cx="4323347" cy="3352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E7A5A4-36A9-4FE3-AFF6-3AFC419C6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1" y="228601"/>
            <a:ext cx="440816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77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DC330F-23DF-48EF-8ED9-98105B4E6648}"/>
              </a:ext>
            </a:extLst>
          </p:cNvPr>
          <p:cNvSpPr txBox="1"/>
          <p:nvPr/>
        </p:nvSpPr>
        <p:spPr>
          <a:xfrm>
            <a:off x="381000" y="4800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২০০২ সালে খুলনা বিশ্ববিদ্যালয়ে এবং ২০১২ সালে বরিশাল বিশ্ববিদ্যালয় ও বঙ্গবন্ধু শেখ মুজিবুর রহমান বিজ্ঞান ও প্রযুক্তি বিশ্ববিদ্যালয়ে সমাজবিজ্ঞান বিভাগ প্রতিষ্ঠা লাভ করে 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01D1A-98B5-4752-B289-730CFB6C8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28600"/>
            <a:ext cx="4206240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EC4482-A710-497F-A1E4-FE9B7E40E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4114800" cy="2362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C2C3CF-857C-46BA-A5E0-34BEE53ECC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67000"/>
            <a:ext cx="6172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13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8A5556-A489-45DC-9AFC-7D99487A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152400"/>
            <a:ext cx="7524003" cy="1265238"/>
          </a:xfrm>
        </p:spPr>
        <p:txBody>
          <a:bodyPr/>
          <a:lstStyle/>
          <a:p>
            <a:r>
              <a:rPr lang="bn-IN" dirty="0"/>
              <a:t>বাংলাদেশে সমাজবিজ্ঞান পাঠের প্রয়োজনীয়তা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106F01-F0E6-4184-BCBA-DE3F17CA0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5001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3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96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4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18" y="533400"/>
            <a:ext cx="2897281" cy="35456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447800"/>
            <a:ext cx="4953000" cy="2631281"/>
          </a:xfrm>
          <a:noFill/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sz="4000" b="1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b="1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40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000" b="1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b="1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4000" b="1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000" b="1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b="1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40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000" b="1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ক্রমবিকাশ</a:t>
            </a:r>
            <a:endParaRPr lang="en-US" sz="4000" b="1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38600"/>
            <a:ext cx="533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নীহারিকা হেলেন খান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জে কে এন্ড এইচ কে হাই স্কুল এন্ড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হবিগঞ্জ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EE7C7-6AB5-49B0-A85F-6DA22C34E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as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</a:t>
            </a:r>
            <a:r>
              <a:rPr lang="as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তে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FA843-BD2F-429A-8068-1EA02026B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05000"/>
            <a:ext cx="8991600" cy="4953000"/>
          </a:xfrm>
        </p:spPr>
        <p:txBody>
          <a:bodyPr/>
          <a:lstStyle/>
          <a:p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বসবাদ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as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as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সম্প</a:t>
            </a:r>
            <a:r>
              <a:rPr lang="as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দায়িত্বশীল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কর্তব্য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নির্ভুল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37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DDE0-0187-4E8E-8F3D-55AACCB5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স</a:t>
            </a:r>
            <a:r>
              <a:rPr lang="as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</a:t>
            </a:r>
            <a:r>
              <a:rPr lang="as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9E9C8-1DEC-4908-8E7E-0CEBAE84B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8800"/>
            <a:ext cx="9143999" cy="4582012"/>
          </a:xfrm>
        </p:spPr>
        <p:txBody>
          <a:bodyPr/>
          <a:lstStyle/>
          <a:p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সম্পের্ক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09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3849-F850-4CF2-9450-70CFF5B0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vert270">
            <a:normAutofit/>
          </a:bodyPr>
          <a:lstStyle/>
          <a:p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30205-3798-43B4-BAFE-2877A84B6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তাগিদে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বিভিন্নরকম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সমাজকে সুষ্ঠুভাবে পরিচালনার প্রয়োজনে গড়ে উঠেছে অর্থনৈতিক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রাজনৈতিক ধর্মীয় ও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সামাজিক প্রতিষ্ঠান।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 সুষ্ঠুভাবে পরিচালনার জন্য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বৈচিত্রপূর্ণ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প্রতিষ্ঠানগুলো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ধারণা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 হলে সমাজবিজ্ঞানের  জ্ঞান অপরিহার্য।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33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2B4DE-51A3-428B-9F30-D8454DDC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বৈচিত্র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জটিলতা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অনুধাবনে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নিরসনে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0B933-9D6B-43FC-8055-FFEC16D86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োষ্ঠীর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শ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ও ব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ার্থক্য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পরিলক্ষীত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কৃতি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বৈশি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্ঠ্যে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বৈ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ষ 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বৈচিত্র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ার্থক্য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ও স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ে,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জটিলতা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জবিজ্ঞান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দি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ির্দেশনা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99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8E4D-D710-44DE-91C0-472C8AE1D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উদ্ভুত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অনুধাবন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নিরসনে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A6A90-8B4D-4761-ACB8-635FA8AA5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বর্তনশীলতা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োথা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ম্পন্ন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িষ্ঠ্য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প্রভাবগুল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ণ,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ও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কাঙিক্ষত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উত্তরণের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92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41A5-F036-4DC8-A2FE-DF766822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বসবাসরত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নৃগোষ্ঠী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জানতে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E57EB-5EB5-49F7-BB90-B870861E6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ণ্টনেও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যথেষ্ট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৩৪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নসংখ্যার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ামো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এনেছে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বস্থা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180E0-9E9D-473A-AC05-EFE2B10DC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9144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5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39B462-D076-4E48-BECE-504574F7CE22}"/>
              </a:ext>
            </a:extLst>
          </p:cNvPr>
          <p:cNvSpPr/>
          <p:nvPr/>
        </p:nvSpPr>
        <p:spPr>
          <a:xfrm>
            <a:off x="1143000" y="152400"/>
            <a:ext cx="525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সমাধানে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D3CC5-8356-4798-A795-4E8D0FEE3172}"/>
              </a:ext>
            </a:extLst>
          </p:cNvPr>
          <p:cNvSpPr/>
          <p:nvPr/>
        </p:nvSpPr>
        <p:spPr>
          <a:xfrm>
            <a:off x="609600" y="1600200"/>
            <a:ext cx="8001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উন্নতি আর উৎকর্ষতা সাথে সাথে মানবসমাজের জটিলতা বৃদ্ধির ফলে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 সৃষ্টি হচ্ছে এসব সমস্যার  স্বরূপ এবং সমাধানের পথ খুঁজে বের করা একান্ত প্রয়োজন। সমাজবিজ্ঞানীরা এসব সমস্যার কারণ ও প্রভাব নিয়ে বিস্তারিত আলোচনা করে থাকেন।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ন, 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নিরক্ষরতা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ও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্টি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এসকল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সমস্যাও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28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54217D-612C-4467-9AE7-787B1B595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36815"/>
            <a:ext cx="3048000" cy="2121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C5E27-766B-470F-91B9-8C11AC9B3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736817"/>
            <a:ext cx="3169665" cy="2121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1DC68-F6C7-440E-BDB9-581292168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666" y="4736817"/>
            <a:ext cx="2926334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49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A8C2A-1032-440B-9A9A-43E1B64C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488C5-9894-4077-8DF2-12E3A42B1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EB636-6421-46DC-8ABA-ADD4FE8F6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446" y="0"/>
            <a:ext cx="9572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71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F1A82-3703-4172-B89D-B3B59F9E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6EEBB-A7AC-46A7-BEBF-A15C2E1FD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2FD1E-31CB-4464-B4DB-7BBBA38B7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80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FC56-0C1C-46B6-9EC4-36581979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13DA-D790-4307-BBC2-7962F6EF0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C0BF0-AE43-49AC-8476-C0AC54618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6"/>
            <a:ext cx="9144000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0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8800" dirty="0" err="1">
                <a:highlight>
                  <a:srgbClr val="00FF00"/>
                </a:highlight>
              </a:rPr>
              <a:t>আজকের</a:t>
            </a:r>
            <a:r>
              <a:rPr lang="en-US" sz="8800" dirty="0">
                <a:highlight>
                  <a:srgbClr val="00FF00"/>
                </a:highlight>
              </a:rPr>
              <a:t> </a:t>
            </a:r>
            <a:r>
              <a:rPr lang="en-US" sz="8800" dirty="0" err="1">
                <a:highlight>
                  <a:srgbClr val="00FF00"/>
                </a:highlight>
              </a:rPr>
              <a:t>পাঠ</a:t>
            </a:r>
            <a:r>
              <a:rPr lang="en-US" sz="8800" dirty="0">
                <a:highlight>
                  <a:srgbClr val="00FF00"/>
                </a:highlight>
              </a:rPr>
              <a:t> :    </a:t>
            </a:r>
          </a:p>
          <a:p>
            <a:pPr algn="ctr">
              <a:buNone/>
            </a:pPr>
            <a:r>
              <a:rPr lang="en-US" sz="60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সমাজবিজ্ঞানের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buNone/>
            </a:pPr>
            <a:r>
              <a:rPr lang="en-US" sz="60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6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আকবরী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চট্রগ্রাম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৪।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বিশ্ববিদ্যালেয়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আত্মপ্রকাশ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৫।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লেভী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স্ট্রস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600" dirty="0">
                <a:solidFill>
                  <a:schemeClr val="accent2"/>
                </a:solidFill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274638"/>
            <a:ext cx="3429000" cy="114300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  <a:highlight>
                  <a:srgbClr val="0000FF"/>
                </a:highligh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dirty="0">
                <a:solidFill>
                  <a:schemeClr val="bg1"/>
                </a:solidFill>
                <a:highlight>
                  <a:srgbClr val="0000FF"/>
                </a:highlight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১৮৩৯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লে ফ্রান্সে সমাজবিজ্ঞান প্রতিষ্ঠিত হলেও এদেশে বিকাশ আভ করে ১৯৫৭ সালে । জনাব ‘ক’ এর নিরলস পরিশ্রমে এটি সম্ভব হয় । তাঁর অবদানের স্বীকৃতিস্বরূপ তাঁকে বাংলাদেশের সমাজবিজ্ঞানের জনক বলা হয় । একটি সুখী ও সমৃদ্ধশালী বাংলাদেশ গঠনের জন্য সমাজবিজ্ঞান পাঠ অতীব জরুরী । 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ক) ‘সমাজবিজ্ঞান সমীক্ষণ’ বইটির লেখক কে ?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খ) ‘সমাজবিজ্ঞান একটি মূল্যবোধ নিরপেক্ষ বিজ্ঞান’ – ব্যাখ্যা কর 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গ) উদ্দীপকে জনাব ‘ক’ বলতে কাকে বুঝানো হয়েছে ? বাংলাদেশে সমাজবিজ্ঞান প্রতিষ্ঠায় তাঁর অবদান লেখ ।</a:t>
            </a:r>
          </a:p>
          <a:p>
            <a:r>
              <a:rPr lang="bn-IN" dirty="0">
                <a:latin typeface="NikoshBAN" pitchFamily="2" charset="0"/>
                <a:cs typeface="NikoshBAN" pitchFamily="2" charset="0"/>
              </a:rPr>
              <a:t>ঘ) বাংলাদেশের মতো উন্নয়নশীল দেশে সমাজবিজ্ঞান পাঠ অত্যন্ত জরুরী । ব্যাখ্যা কর ।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071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B38D28-1F14-4667-A32E-3C2901FD6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915400" cy="670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88C23E-4921-4D19-9EFC-690D33287B80}"/>
              </a:ext>
            </a:extLst>
          </p:cNvPr>
          <p:cNvSpPr txBox="1"/>
          <p:nvPr/>
        </p:nvSpPr>
        <p:spPr>
          <a:xfrm>
            <a:off x="1524000" y="1752600"/>
            <a:ext cx="6096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n-IN" sz="8000" dirty="0">
                <a:solidFill>
                  <a:schemeClr val="accent2">
                    <a:lumMod val="75000"/>
                  </a:schemeClr>
                </a:solidFill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8000" dirty="0">
              <a:solidFill>
                <a:schemeClr val="accent2">
                  <a:lumMod val="75000"/>
                </a:schemeClr>
              </a:solidFill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376672"/>
          </a:xfrm>
        </p:spPr>
        <p:txBody>
          <a:bodyPr>
            <a:noAutofit/>
          </a:bodyPr>
          <a:lstStyle/>
          <a:p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</a:p>
          <a:p>
            <a:pPr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পটভূমি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800" b="1" dirty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Autofit/>
          </a:bodyPr>
          <a:lstStyle/>
          <a:p>
            <a:pPr algn="ctr"/>
            <a:r>
              <a:rPr lang="en-US" sz="80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4930" y="1708597"/>
            <a:ext cx="3507539" cy="449957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সমাজবিজ্ঞানের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পথিকৃ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জনক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312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১৮৩৯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লে অগাষ্ট কোঁৎসমাজবিজ্ঞান শব্দটির সোচনা করেন । উৎসাহব্যঞ্জক অনুপ্রেরণার জন্য তাকে সমাজ বিজ্ঞানের জনক বলা হয়। অগাষ্ট কোঁৎ এর প্রতিষ্ঠিত জ্ঞানের শাখা সমাজবিজ্ঞানকে পূর্ণতা দান করেন হার্বার্ট স্পেন্সার।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1371600"/>
            <a:ext cx="1600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বিশ্যবিদ্যালয়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পড়ন-পঠন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ধারাবাহিকতায়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১৯৫৭-৫৮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শিক্ষাবর্ষে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00" y="4038600"/>
            <a:ext cx="3962400" cy="2743200"/>
          </a:xfrm>
        </p:spPr>
      </p:pic>
      <p:sp>
        <p:nvSpPr>
          <p:cNvPr id="5" name="TextBox 4"/>
          <p:cNvSpPr txBox="1"/>
          <p:nvPr/>
        </p:nvSpPr>
        <p:spPr>
          <a:xfrm>
            <a:off x="3124200" y="5791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লেভী</a:t>
            </a:r>
            <a:r>
              <a:rPr lang="en-US" sz="3200" dirty="0"/>
              <a:t> </a:t>
            </a:r>
            <a:r>
              <a:rPr lang="en-US" sz="3200" dirty="0" err="1"/>
              <a:t>স্ট্রস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67D4BF-5269-45BA-85FE-5AC6BE3386D7}"/>
              </a:ext>
            </a:extLst>
          </p:cNvPr>
          <p:cNvSpPr/>
          <p:nvPr/>
        </p:nvSpPr>
        <p:spPr>
          <a:xfrm>
            <a:off x="0" y="76200"/>
            <a:ext cx="9144000" cy="396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১৯৫০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ফরাসী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 নৃবিজ্ঞানী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লেভী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স্ট্রস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 নেতৃত্বে ইউনেস্কো বিশেষজ্ঞ মিশন সমাজবিজ্ঞান পাঠের প্রাতিষ্ঠানিক ভিত্তি স্থাপনের জন্য ঢাকায় আসেন । লেভী ট্রসকে আন্তরিকভাবে সহযোগীতা করেন ঢাকা বিশ্ববিদ্যালইয়ের তৎকালীন শিক্ষক অধ্যাপক অজিত কুমার সেন ও এ কে নাজমুল করিম। ট্রস দেশে ফেরার পরও বাংলাদেশে সমাজবিজ্ঞানের বিকাশে তাঁর সক্রিয় আগ্রহ অব্যাহত রাখেন । </a:t>
            </a:r>
            <a:endParaRPr lang="en-US" sz="3600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5473891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লেভি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স্ট্রস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মন্তব্য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48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পরিপ্রেক্ষিতে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ড.একে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নাজমুল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অজিত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সেনকে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সেমিনারের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আয়োজন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সেমিনারে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সমাজবিজ্ঞান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ধরেন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AADB5B-D9AC-4EDF-BEC9-CCE3DC86C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4267200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0A956-4922-4995-8766-9D85300A03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2434"/>
            <a:ext cx="4419600" cy="3581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F0F73C-A186-46D2-9E42-AC09CA96550B}"/>
              </a:ext>
            </a:extLst>
          </p:cNvPr>
          <p:cNvSpPr txBox="1"/>
          <p:nvPr/>
        </p:nvSpPr>
        <p:spPr>
          <a:xfrm>
            <a:off x="533400" y="49530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ফলশ্রুতিতে ঢাকা বিশ্ববিদ্যালয় ও ইউনেস্কোর যৌথ উদ্যোগে ১৯৫৭-৫৮ শিক্ষাবর্ষে ঢাকা বিশ্ববিদ্যালয়ে সমাজবিজ্ঞান বিভাগ আনুষ্ঠানিকভাবে আত্নপ্রকাশ করে ।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8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0" y="-76200"/>
            <a:ext cx="6019799" cy="2667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76152A6-2045-4C8E-AAB8-A343407F97C1}"/>
              </a:ext>
            </a:extLst>
          </p:cNvPr>
          <p:cNvSpPr/>
          <p:nvPr/>
        </p:nvSpPr>
        <p:spPr>
          <a:xfrm>
            <a:off x="1447800" y="3429000"/>
            <a:ext cx="7315200" cy="3429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accent2"/>
                </a:solidFill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নব্য প্রতিষ্ঠিত সমাজবিজ্ঞান বিভাগের ১ম অধ্যক্ষ হিসেবে ইউনেস্কো বিশেষজ্ঞ ফরাসি সামাজিক নৃবিজ্ঞানী ড পেরি বেসেইনি ১৯৫৭ সালের ১৪ই জুলাই যোগদান করেন । </a:t>
            </a:r>
            <a:endParaRPr lang="en-US" sz="3600" dirty="0">
              <a:solidFill>
                <a:schemeClr val="accent2"/>
              </a:solidFill>
              <a:highlight>
                <a:srgbClr val="00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6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7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8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9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1542</Words>
  <Application>Microsoft Office PowerPoint</Application>
  <PresentationFormat>On-screen Show (4:3)</PresentationFormat>
  <Paragraphs>83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32</vt:i4>
      </vt:variant>
    </vt:vector>
  </HeadingPairs>
  <TitlesOfParts>
    <vt:vector size="56" baseType="lpstr">
      <vt:lpstr>Arial</vt:lpstr>
      <vt:lpstr>Calibri</vt:lpstr>
      <vt:lpstr>Century Gothic</vt:lpstr>
      <vt:lpstr>Corbel</vt:lpstr>
      <vt:lpstr>Gill Sans MT</vt:lpstr>
      <vt:lpstr>Impact</vt:lpstr>
      <vt:lpstr>Lucida Sans Unicode</vt:lpstr>
      <vt:lpstr>NikoshBAN</vt:lpstr>
      <vt:lpstr>SutonnyMJ</vt:lpstr>
      <vt:lpstr>Trebuchet MS</vt:lpstr>
      <vt:lpstr>Verdana</vt:lpstr>
      <vt:lpstr>Wingdings</vt:lpstr>
      <vt:lpstr>Wingdings 2</vt:lpstr>
      <vt:lpstr>Wingdings 3</vt:lpstr>
      <vt:lpstr>Concourse</vt:lpstr>
      <vt:lpstr>Facet</vt:lpstr>
      <vt:lpstr>Banded</vt:lpstr>
      <vt:lpstr>Gallery</vt:lpstr>
      <vt:lpstr>1_Gallery</vt:lpstr>
      <vt:lpstr>Main Event</vt:lpstr>
      <vt:lpstr>Berlin</vt:lpstr>
      <vt:lpstr>Quotable</vt:lpstr>
      <vt:lpstr>Frame</vt:lpstr>
      <vt:lpstr>Depth</vt:lpstr>
      <vt:lpstr>PowerPoint Presentation</vt:lpstr>
      <vt:lpstr>পরিচিতি</vt:lpstr>
      <vt:lpstr>PowerPoint Presentation</vt:lpstr>
      <vt:lpstr>শিখন ফল</vt:lpstr>
      <vt:lpstr> সমাজবিজ্ঞানের পথিকৃৎ বা জনক</vt:lpstr>
      <vt:lpstr>PowerPoint Presentation</vt:lpstr>
      <vt:lpstr>PowerPoint Presentation</vt:lpstr>
      <vt:lpstr>PowerPoint Presentation</vt:lpstr>
      <vt:lpstr>PowerPoint Presentation</vt:lpstr>
      <vt:lpstr>এক বছর পরই সমাজবিজ্ঞানের অধ্যাপক হিসেবে ড.নাজমুল করিম অধ্যাপক হিসেবে যোগদান করেন।</vt:lpstr>
      <vt:lpstr>বাংলাদেশের সমাজবিজ্ঞানের জনক</vt:lpstr>
      <vt:lpstr>বাংলাদেশে সমাজবিজ্ঞানের পটভূমি</vt:lpstr>
      <vt:lpstr>বাংলাদেশে সমাজবিজ্ঞানের যাত্রা</vt:lpstr>
      <vt:lpstr>১৯৫৭-৫৮ শিক্ষা বর্ষে সমাজবিজ্ঞান একটি স্বতন্ত্র  বিষয় হিসেবে প্রতিষ্ঠা লাভ</vt:lpstr>
      <vt:lpstr>১৯৬৯ সালে রাজশাহী বিশ্ববিদ্যালয় সমাজবিজ্ঞান আলাদা বিষয় হেসেবে প্রতিষ্ঠা লাভ করে এবং ১৯৭০ সালে  পাঠ শুরু হয়।</vt:lpstr>
      <vt:lpstr>১৯৭০ সালে চট্রগ্রাম বিশ্ববিদ্যালয়ে সমাজ বিজ্ঞান স্বতন্ত্র বিষয় হিসেবে আত্মপ্রকাশ লাভ করে।</vt:lpstr>
      <vt:lpstr>PowerPoint Presentation</vt:lpstr>
      <vt:lpstr>PowerPoint Presentation</vt:lpstr>
      <vt:lpstr>বাংলাদেশে সমাজবিজ্ঞান পাঠের প্রয়োজনীয়তা </vt:lpstr>
      <vt:lpstr>সমাজের গঠন, উদ্দেশ্য, লক্ষ্য ও বিকাশ সম্পর্কে জানতে</vt:lpstr>
      <vt:lpstr>বাংলাদেশের সমাজ কাঠামো সম্পর্কে জানতে</vt:lpstr>
      <vt:lpstr>বাংলাদেশের সামাজিক প্রতিষ্ঠান সম্পর্কে জানতে</vt:lpstr>
      <vt:lpstr>বিভিন্ন শ্রেণী, পেশা ও বর্ণের পারস্পারিক বৈচিত্র ও জটিলতা অনুধাবনে ও নিরসনে</vt:lpstr>
      <vt:lpstr>পরিবর্তনের ধরণ, ধারা ও এর ফলে উদ্ভুত সমস্যা অনুধাবন ও নিরসনে</vt:lpstr>
      <vt:lpstr>বাংলাদেশে বসবাসরত বিভিন্ন ক্ষুদ্র নৃগোষ্ঠী সম্পর্কে জানতে</vt:lpstr>
      <vt:lpstr>PowerPoint Presentation</vt:lpstr>
      <vt:lpstr>PowerPoint Presentation</vt:lpstr>
      <vt:lpstr>PowerPoint Presentation</vt:lpstr>
      <vt:lpstr>PowerPoint Presentation</vt:lpstr>
      <vt:lpstr>মূল্যায়ন: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Neherika Helen Khan</cp:lastModifiedBy>
  <cp:revision>128</cp:revision>
  <dcterms:created xsi:type="dcterms:W3CDTF">2015-11-20T02:13:51Z</dcterms:created>
  <dcterms:modified xsi:type="dcterms:W3CDTF">2021-06-09T05:18:05Z</dcterms:modified>
</cp:coreProperties>
</file>