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405" r:id="rId13"/>
    <p:sldId id="404" r:id="rId14"/>
    <p:sldId id="40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6B39E-0ED5-4B3B-9FED-7FD0E4DC1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A7D70D-7DFA-466D-AAF4-2E244375D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C1B3B-DA38-41F8-977B-127BB94DA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6833-EA9C-4AB1-A0DE-EEE8E8AEA126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8F92A-75AD-445C-8AA0-6E2120DD2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3BA84-00DD-40EE-99E3-5BBE51451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7FE6-FA0D-4392-9725-4D785701F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24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24C2-34E6-4641-8227-26F65B3DB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FA9A02-F1D6-479D-AD84-DA5812A364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1C3B0-34B7-4C19-9224-2256FE164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6833-EA9C-4AB1-A0DE-EEE8E8AEA126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377C2-AD0A-4331-964A-73F88A9C3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B00A8-D002-41A3-A92C-D644EFD2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7FE6-FA0D-4392-9725-4D785701F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0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8FA446-9F95-4D50-AE2D-415FF484B5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07309-266B-4B6A-B1FC-2B808C2690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C88D4-06B1-43FC-9EFA-087BA9E16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6833-EA9C-4AB1-A0DE-EEE8E8AEA126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FA70A-F305-4410-B9A2-D5B58E7C8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E4E7F-9B5D-4BA4-B590-24C1B53C5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7FE6-FA0D-4392-9725-4D785701F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25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7D088-5B5F-4B1A-9F44-5B30C3394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28B40-11C7-4CD2-AD97-A217EA7D8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BBD12-2BE9-4BD0-9111-887DA56E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6833-EA9C-4AB1-A0DE-EEE8E8AEA126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583F1-8E9D-43DD-B5B8-D0E8F92A2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55F1C-A5A2-4EA8-BC48-7C8A82F3A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7FE6-FA0D-4392-9725-4D785701F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7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36F05-36B1-4374-95B5-6D3D88C13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FB3FF-E6FF-4E58-8A22-02C46CB77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3DBB2-A5C7-4758-9C23-0482E073E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6833-EA9C-4AB1-A0DE-EEE8E8AEA126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ADAFB-5651-43EF-BCE5-9A7E4EA40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F343A-3D66-4944-9657-026B25EBA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7FE6-FA0D-4392-9725-4D785701F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57003-77A4-4696-8F7F-F9C78B8E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D0D66-511D-40B0-BD19-2BD055D485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C9751-290D-452C-A170-F1C419FED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3149E-99F3-4FC3-B9FA-0582D2C35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6833-EA9C-4AB1-A0DE-EEE8E8AEA126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CF406-2148-40E4-9CAE-BCA11FAEB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62380-C3AB-4956-B2A8-05D4539D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7FE6-FA0D-4392-9725-4D785701F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2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8428-877D-4B03-A426-84A4D507F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3D9A1-A15F-4E34-A41A-CD80B92B6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5FF56-4E66-40BD-9B2C-A6001EFE0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EB6581-2A0C-4F49-968F-6F69477E95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610CC5-FB90-4712-929E-5CD10302C4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B0F47A-F259-45BD-81EB-BB940E397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6833-EA9C-4AB1-A0DE-EEE8E8AEA126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B38E5E-2D5A-440C-BBB4-1FE48D1BA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982F39-84B6-4977-BCA4-A157DF4BE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7FE6-FA0D-4392-9725-4D785701F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8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EEFC9-3CEE-445E-8FF5-341476D62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B8D428-D2EE-4D25-AFB8-A9F228944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6833-EA9C-4AB1-A0DE-EEE8E8AEA126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5EC0DD-831E-493C-9E59-060C435CF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9DB64E-6472-4CD6-829C-5BAA64FC9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7FE6-FA0D-4392-9725-4D785701F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0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103C0B-D387-4BBC-B9E2-1160DAE66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6833-EA9C-4AB1-A0DE-EEE8E8AEA126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A23360-46E5-4CA1-ACE3-C7CBD8420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A228D-8CBA-44F3-9139-E460E3D7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7FE6-FA0D-4392-9725-4D785701F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6B3CE-5A6C-4CBD-A95E-53B4A967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7EA09-1443-4BB8-B052-AF735EA0E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A8380-0F8C-4751-ACF7-FBD4BB9F6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92E9C-B6CF-4AC4-8F22-35927FED4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6833-EA9C-4AB1-A0DE-EEE8E8AEA126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A306C-EA7A-4E35-9AFE-893034414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8DFC0-438F-4328-BA08-7745CA96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7FE6-FA0D-4392-9725-4D785701F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9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370D2-5E96-4890-A146-CBDCCA110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0CC518-6F7F-47B7-8CCE-45B63FE343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EF71B1-EABF-45C7-8B66-227B34620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8B74F-8443-4650-8593-3B76FFD35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6833-EA9C-4AB1-A0DE-EEE8E8AEA126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FAC13-19AC-4A71-96DC-1372BBBC0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6AFCB-CA72-40B3-B6E8-91D03B541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E7FE6-FA0D-4392-9725-4D785701F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1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EEFB41-2BC5-4590-BE93-422D41A84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2A5E7-5108-44F8-80F6-43212831C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2E23A-9A83-44D7-BD47-02E888D86E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86833-EA9C-4AB1-A0DE-EEE8E8AEA126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B8766-A629-44DE-BDBD-BC2EF0098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AD45F-9E4A-4252-9580-8EA7C7444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E7FE6-FA0D-4392-9725-4D785701F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9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murshidurrahman1981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D14A8-692F-46B1-AB9C-DD14F9DF38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A96DE3-98EA-4873-B3DA-628F7419A3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01DE5-85A7-4364-ACF1-2DC913050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04"/>
            <a:ext cx="12192000" cy="6561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476722-EB3A-4582-8984-0BEC473955F2}"/>
              </a:ext>
            </a:extLst>
          </p:cNvPr>
          <p:cNvSpPr txBox="1"/>
          <p:nvPr/>
        </p:nvSpPr>
        <p:spPr>
          <a:xfrm>
            <a:off x="1197429" y="169332"/>
            <a:ext cx="9707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অন-লাইন ক্লাসে সবাইকে স্বাগতম </a:t>
            </a:r>
            <a:endParaRPr lang="en-US" sz="7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275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DDF7F-D5B3-4625-A039-08270924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গোসলের ফরজ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44231B-6CBC-4B4B-992E-4C3FA7C0B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765" y="3067917"/>
            <a:ext cx="1335308" cy="3424958"/>
          </a:xfrm>
          <a:prstGeom prst="star32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F1BC06-0363-4621-8BF7-8E61E8759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27" y="2564329"/>
            <a:ext cx="1663792" cy="3792085"/>
          </a:xfrm>
          <a:prstGeom prst="star32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DA14D8-487D-4E59-BFA6-AB0C9C5BB3AC}"/>
              </a:ext>
            </a:extLst>
          </p:cNvPr>
          <p:cNvSpPr/>
          <p:nvPr/>
        </p:nvSpPr>
        <p:spPr>
          <a:xfrm>
            <a:off x="2653428" y="1913206"/>
            <a:ext cx="5542671" cy="1631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গোসলের ফরজ ৩ টি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81F47F6B-19EF-4B52-A35F-FFE69E0E8C5A}"/>
              </a:ext>
            </a:extLst>
          </p:cNvPr>
          <p:cNvSpPr/>
          <p:nvPr/>
        </p:nvSpPr>
        <p:spPr>
          <a:xfrm>
            <a:off x="2504049" y="4586067"/>
            <a:ext cx="1779930" cy="190680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কুলি করা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Magnetic Disk 6">
            <a:extLst>
              <a:ext uri="{FF2B5EF4-FFF2-40B4-BE49-F238E27FC236}">
                <a16:creationId xmlns:a16="http://schemas.microsoft.com/office/drawing/2014/main" id="{415A449C-5310-46D1-82D5-6056336B01CF}"/>
              </a:ext>
            </a:extLst>
          </p:cNvPr>
          <p:cNvSpPr/>
          <p:nvPr/>
        </p:nvSpPr>
        <p:spPr>
          <a:xfrm>
            <a:off x="4734644" y="4586068"/>
            <a:ext cx="1936672" cy="163185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নাকে পানি দেওয়া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Magnetic Disk 7">
            <a:extLst>
              <a:ext uri="{FF2B5EF4-FFF2-40B4-BE49-F238E27FC236}">
                <a16:creationId xmlns:a16="http://schemas.microsoft.com/office/drawing/2014/main" id="{6D26AFD9-236A-4280-8AB1-7108E9B8B0B9}"/>
              </a:ext>
            </a:extLst>
          </p:cNvPr>
          <p:cNvSpPr/>
          <p:nvPr/>
        </p:nvSpPr>
        <p:spPr>
          <a:xfrm>
            <a:off x="7491727" y="4487210"/>
            <a:ext cx="1936672" cy="149155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 শরীর ধৌত করা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DEA7FF2-1C09-4941-9A54-7DB0449FB058}"/>
              </a:ext>
            </a:extLst>
          </p:cNvPr>
          <p:cNvCxnSpPr/>
          <p:nvPr/>
        </p:nvCxnSpPr>
        <p:spPr>
          <a:xfrm flipH="1">
            <a:off x="3080825" y="3587262"/>
            <a:ext cx="203981" cy="998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689CF20-8AAB-4EAF-AFB5-A1985D325DCF}"/>
              </a:ext>
            </a:extLst>
          </p:cNvPr>
          <p:cNvSpPr/>
          <p:nvPr/>
        </p:nvSpPr>
        <p:spPr>
          <a:xfrm>
            <a:off x="5641512" y="3545058"/>
            <a:ext cx="203981" cy="11254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2097617D-17EA-46A0-9745-CC7974A44A83}"/>
              </a:ext>
            </a:extLst>
          </p:cNvPr>
          <p:cNvSpPr/>
          <p:nvPr/>
        </p:nvSpPr>
        <p:spPr>
          <a:xfrm>
            <a:off x="7891975" y="3545058"/>
            <a:ext cx="203981" cy="942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C756EC64-6D5C-46C9-A3B3-3FC66E975A94}"/>
              </a:ext>
            </a:extLst>
          </p:cNvPr>
          <p:cNvSpPr/>
          <p:nvPr/>
        </p:nvSpPr>
        <p:spPr>
          <a:xfrm>
            <a:off x="3123028" y="3587262"/>
            <a:ext cx="313108" cy="1083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6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5FFA5-FA48-4B83-901C-DAF1299C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5802"/>
            <a:ext cx="10515600" cy="1325563"/>
          </a:xfrm>
        </p:spPr>
        <p:txBody>
          <a:bodyPr>
            <a:norm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 যে সব পানি দ্বারা অযু গোসল জায়েয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CEEC8B-18DE-4D4F-BF36-3700D3EE6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7" y="3738490"/>
            <a:ext cx="1364566" cy="2310618"/>
          </a:xfrm>
          <a:prstGeom prst="star32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26EAC3-C678-4656-9065-1D5A0D001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1516" y="3861926"/>
            <a:ext cx="1364567" cy="3109014"/>
          </a:xfrm>
          <a:prstGeom prst="rect">
            <a:avLst/>
          </a:prstGeom>
        </p:spPr>
      </p:pic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02460405-08D0-415D-83F7-7334E04954D9}"/>
              </a:ext>
            </a:extLst>
          </p:cNvPr>
          <p:cNvSpPr/>
          <p:nvPr/>
        </p:nvSpPr>
        <p:spPr>
          <a:xfrm>
            <a:off x="1520483" y="1789915"/>
            <a:ext cx="9480452" cy="506808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নদি,সমুদ্র,ঝর্না ,বৃষ্টি,কুপ ও টিউবওয়েলের পানি সাধারণত পবিত্র।শিশির,বরফগলা পানি ও পবিত্র। এই সব পানি দ্বারা অজু ও গোসল জায়েজ। গাছের পাতা বা অন্য কোন বস্তু পড়ে যদি পানির তিনটি গুন যথা-রং,গন্ধ,স্বাদ।যদি এর একটি গুন নষ্ট হয় দুটি অবশিষ্ট থাকে তবে সে পানি ও পবিত্র।  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19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0BC1D-0E4D-491B-B3AE-51328910F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3F8D7-77CC-49F5-9B07-E31D99098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289" y="2028825"/>
            <a:ext cx="10515600" cy="4351338"/>
          </a:xfrm>
        </p:spPr>
        <p:txBody>
          <a:bodyPr>
            <a:norm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১।গোসল কাকে বলে? 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২।গোসলের ফরজ গুলো লিখ।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FBDBBE-3BB2-45D4-9A8F-2EDCE900A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7" y="3738490"/>
            <a:ext cx="1364566" cy="2310618"/>
          </a:xfrm>
          <a:prstGeom prst="star32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D95035A-2A83-4600-AF5F-4B10A05FB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006" y="3738490"/>
            <a:ext cx="1364566" cy="2310618"/>
          </a:xfrm>
          <a:prstGeom prst="star32">
            <a:avLst/>
          </a:prstGeom>
        </p:spPr>
      </p:pic>
    </p:spTree>
    <p:extLst>
      <p:ext uri="{BB962C8B-B14F-4D97-AF65-F5344CB8AC3E}">
        <p14:creationId xmlns:p14="http://schemas.microsoft.com/office/powerpoint/2010/main" val="3181867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0FF39-542C-40F6-9903-FB31A2D60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BAEE2-18F5-4FF1-8F24-3744E393C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/>
              <a:t>.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১।গোসল ফরজ হওয়ার কারন গুলো লিখ। </a:t>
            </a:r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1A5D5F-682A-46C0-BCE3-949C7CE61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7" y="3738490"/>
            <a:ext cx="1364566" cy="2310618"/>
          </a:xfrm>
          <a:prstGeom prst="star32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9516DE14-844E-469B-BE0C-FEC802F16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473" y="4094090"/>
            <a:ext cx="1364566" cy="2310618"/>
          </a:xfrm>
          <a:prstGeom prst="star32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682875-BB37-4D06-8E79-1187E7FA5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778" y="3081683"/>
            <a:ext cx="5534555" cy="279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4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A1CC17-B1E9-4D7B-9C99-5B003742F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35" y="4078268"/>
            <a:ext cx="12633649" cy="29128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199FBD7-BBFD-4113-B71E-FE6F7C0C2A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8" y="3680519"/>
            <a:ext cx="3063670" cy="33106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574A5D-0D32-4AE9-AD08-2715C7EF62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064" y="4756965"/>
            <a:ext cx="2435600" cy="26319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C4F51DE-DC97-41BD-B345-453CD79EE0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22" y="4756965"/>
            <a:ext cx="2580678" cy="278869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ADEA56D-6F98-4C05-A5D1-A1E1FC9C91B6}"/>
              </a:ext>
            </a:extLst>
          </p:cNvPr>
          <p:cNvGrpSpPr/>
          <p:nvPr/>
        </p:nvGrpSpPr>
        <p:grpSpPr>
          <a:xfrm>
            <a:off x="-8144311" y="776725"/>
            <a:ext cx="8955979" cy="3622399"/>
            <a:chOff x="-731602" y="116750"/>
            <a:chExt cx="8955979" cy="362239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48D561D-99D0-4CB8-B82F-120BA9111DBA}"/>
                </a:ext>
              </a:extLst>
            </p:cNvPr>
            <p:cNvGrpSpPr/>
            <p:nvPr/>
          </p:nvGrpSpPr>
          <p:grpSpPr>
            <a:xfrm>
              <a:off x="-731602" y="406730"/>
              <a:ext cx="8955979" cy="3332419"/>
              <a:chOff x="120244" y="32165"/>
              <a:chExt cx="8955979" cy="3332419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0EA2373-E080-410B-BF70-2416C0421C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0244" y="636132"/>
                <a:ext cx="3023419" cy="2728452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4D800595-3B60-4627-8D83-DD4EBD3D9D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2499" y="32165"/>
                <a:ext cx="3263724" cy="2446247"/>
              </a:xfrm>
              <a:prstGeom prst="rect">
                <a:avLst/>
              </a:prstGeom>
            </p:spPr>
          </p:pic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DA63888-8727-4931-8B47-9A062ADAA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274" y="116750"/>
              <a:ext cx="5011346" cy="279221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7DF7A7E-9D47-472C-84F0-37152A23D3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8452"/>
            <a:ext cx="2286000" cy="39341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3A04EF-153F-4FF2-B7F0-956EAC7A12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3516" y="2925739"/>
            <a:ext cx="2286198" cy="39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8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80065 0.0319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26" y="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5D266-1C91-48D1-9E07-A95092FA5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683"/>
            <a:ext cx="10515600" cy="1325563"/>
          </a:xfrm>
        </p:spPr>
        <p:txBody>
          <a:bodyPr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FA25C-7BCD-488A-8387-AE5280273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মোঃমুরশিদুর রহমান 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ইবতেদায়ি ক্বারি খিলবাইছা রাহঃফাজিল মাদরাসা 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সদর লক্ষ্মীপুর 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নং০১৭১০০৮৮০৮১ 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Email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murshidurrahman1981@gmail.com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1F1CFF-C983-4270-89AF-50631D5066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/>
          <a:stretch/>
        </p:blipFill>
        <p:spPr>
          <a:xfrm>
            <a:off x="8187689" y="1825625"/>
            <a:ext cx="2615293" cy="26274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C3147C-BA06-4521-B0D6-98E6150FE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208" y="2105251"/>
            <a:ext cx="1663792" cy="3792085"/>
          </a:xfrm>
          <a:prstGeom prst="star32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0A0E7A-77D5-4D49-84D9-6BE989968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6886" y="2217089"/>
            <a:ext cx="1663792" cy="3792085"/>
          </a:xfrm>
          <a:prstGeom prst="star32">
            <a:avLst/>
          </a:prstGeom>
        </p:spPr>
      </p:pic>
    </p:spTree>
    <p:extLst>
      <p:ext uri="{BB962C8B-B14F-4D97-AF65-F5344CB8AC3E}">
        <p14:creationId xmlns:p14="http://schemas.microsoft.com/office/powerpoint/2010/main" val="3975154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5DFA8-E682-4D59-BC67-04789D258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11549-C1F6-49F7-B230-67BBF2E9A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শ্রেনিঃঅষ্টম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বিষয়ঃআকাইদ ও ফিকহ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২য়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আলোচ্য বিষয়ঃ আত তাহারাত (গোসল)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9F5AB2-730D-416C-B088-E16086717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923" y="1697854"/>
            <a:ext cx="2578560" cy="34622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BBD371-50EF-4DC8-AE12-A2EA8325D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611" y="2491409"/>
            <a:ext cx="1663792" cy="3792085"/>
          </a:xfrm>
          <a:prstGeom prst="star32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BF7732-681C-467F-B0EB-01F3C6363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275" y="2519815"/>
            <a:ext cx="1663792" cy="3792085"/>
          </a:xfrm>
          <a:prstGeom prst="star32">
            <a:avLst/>
          </a:prstGeom>
        </p:spPr>
      </p:pic>
    </p:spTree>
    <p:extLst>
      <p:ext uri="{BB962C8B-B14F-4D97-AF65-F5344CB8AC3E}">
        <p14:creationId xmlns:p14="http://schemas.microsoft.com/office/powerpoint/2010/main" val="574408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E958B-ADF4-4BAA-9666-3645C05C1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dirty="0"/>
              <a:t> ---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78E1B-BFD8-447B-A5ED-DBD93DD93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১।গোসলের পরিচয় বলতে পারবে 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২।গোসলের প্রকার বর্ননা করতে পারবে। 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৩।গোসলের ফরজ ও ওয়াজিব গুলো ব্যাখ্যা করতে পারবে </a:t>
            </a: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C14C06-0695-4C0F-91C0-EF192FB5E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780" y="1995966"/>
            <a:ext cx="1782502" cy="3792085"/>
          </a:xfrm>
          <a:prstGeom prst="star32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ADE9E2-9F28-443F-848A-8CC5AA0DF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4720" y="1995966"/>
            <a:ext cx="1664352" cy="37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73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6FDD2-7A40-4126-812E-7A9ED1A5D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নিছের ছবি গুলোর প্রতি লক্ষ কর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A4443F-6CC0-4B38-899C-B5D8DAA4A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0" y="2534856"/>
            <a:ext cx="1027554" cy="3792041"/>
          </a:xfrm>
          <a:prstGeom prst="star32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88D0EC-7852-4D28-969B-46DEA996A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409" y="2313784"/>
            <a:ext cx="1664352" cy="3792041"/>
          </a:xfrm>
          <a:prstGeom prst="rect">
            <a:avLst/>
          </a:prstGeom>
        </p:spPr>
      </p:pic>
      <p:pic>
        <p:nvPicPr>
          <p:cNvPr id="1026" name="Picture 2" descr="গরম পানিতে গোসল স্বাস্থ্যকর না ক্ষতিকর?">
            <a:extLst>
              <a:ext uri="{FF2B5EF4-FFF2-40B4-BE49-F238E27FC236}">
                <a16:creationId xmlns:a16="http://schemas.microsoft.com/office/drawing/2014/main" id="{DCB3330C-D7C6-4576-83BA-642039132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782" y="1770697"/>
            <a:ext cx="4398237" cy="213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গরমে যখন তখন গোসল হতে সাবধান">
            <a:extLst>
              <a:ext uri="{FF2B5EF4-FFF2-40B4-BE49-F238E27FC236}">
                <a16:creationId xmlns:a16="http://schemas.microsoft.com/office/drawing/2014/main" id="{15336E84-EDC3-4DE6-A47E-9FB90B657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94" y="1767240"/>
            <a:ext cx="4909938" cy="232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গ্রীষ্মের গরমবিলাস!">
            <a:extLst>
              <a:ext uri="{FF2B5EF4-FFF2-40B4-BE49-F238E27FC236}">
                <a16:creationId xmlns:a16="http://schemas.microsoft.com/office/drawing/2014/main" id="{F917FFD4-4F6D-47A7-A0A9-84E8A490E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94" y="4094233"/>
            <a:ext cx="5118452" cy="32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জানেন কী গোসলের সঠিক সময় কোনটি?">
            <a:extLst>
              <a:ext uri="{FF2B5EF4-FFF2-40B4-BE49-F238E27FC236}">
                <a16:creationId xmlns:a16="http://schemas.microsoft.com/office/drawing/2014/main" id="{E359FE5F-4EBC-4FC1-B834-C11B6EA4A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684" y="4094233"/>
            <a:ext cx="4037044" cy="22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1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5FC2-D92E-411B-B2CE-73DE79E67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গোসলের পরিচয়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71C80-C696-4918-9532-71ABCBB8D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288" y="1825625"/>
            <a:ext cx="9663289" cy="4351338"/>
          </a:xfrm>
        </p:spPr>
        <p:txBody>
          <a:bodyPr>
            <a:norm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গোসল</a:t>
            </a:r>
            <a:r>
              <a:rPr lang="ar-SA" sz="4000" dirty="0">
                <a:latin typeface="NikoshBAN" panose="02000000000000000000" pitchFamily="2" charset="0"/>
              </a:rPr>
              <a:t>(الغسل)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</a:t>
            </a:r>
            <a:r>
              <a:rPr lang="ar-SA" sz="4000" dirty="0">
                <a:latin typeface="NikoshBAN" panose="02000000000000000000" pitchFamily="2" charset="0"/>
              </a:rPr>
              <a:t>اراقه الماءعلى البدن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তথা শরিরে পানি ঢালা।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শরিয়তের পরিভাষায় পবিত্রতা ও আল্লাহর নৈকট্য লাভের উদ্দেশ্যে পবিত্র পানি দ্বারা সমস্ত শরির ধোয়াকে গোসল বলা হয়। এই প্রসঙ্গে ফকিহ আলেমগন বলেন- </a:t>
            </a:r>
            <a:r>
              <a:rPr lang="ar-SA" sz="4000" dirty="0">
                <a:latin typeface="NikoshBAN" panose="02000000000000000000" pitchFamily="2" charset="0"/>
              </a:rPr>
              <a:t>استعمال الماء الطهور فى البدن على وجه مخصوص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অর্থাৎ নির্ধারিত কারনে সমস্ত শরির পবিত্র পানি ব্যবহারকে গোসল বলে।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39321F-F327-42B0-895C-DD7297285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024" y="2217089"/>
            <a:ext cx="1067929" cy="3792085"/>
          </a:xfrm>
          <a:prstGeom prst="star32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8A582C-2DE0-44D2-8D85-1E9B9BA0E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536" y="1690688"/>
            <a:ext cx="1664352" cy="37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1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72 0.058 0.1 0.152 0.077 0.238 C -0.015 0.233 -0.093 0.173 -0.125 0.091 C -0.047 0.04 0.051 0.043 0.125 0.091 C 0.092 0.178 0.011 0.233 -0.077 0.238 C -0.101 0.148 -0.068 0.056 0 0 Z" pathEditMode="relative" ptsTypes="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72 0.058 0.1 0.152 0.077 0.238 C -0.015 0.233 -0.093 0.173 -0.125 0.091 C -0.047 0.04 0.051 0.043 0.125 0.091 C 0.092 0.178 0.011 0.233 -0.077 0.238 C -0.101 0.148 -0.068 0.056 0 0 Z" pathEditMode="relative" ptsTypes="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F427F-F8A8-4C9C-AF39-017449667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4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গোসলের প্রকার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CEF1DE-85E4-4864-9C07-E277E4BA27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170" y="2997844"/>
            <a:ext cx="1355503" cy="3136546"/>
          </a:xfrm>
          <a:prstGeom prst="star32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B4566E-0A61-4981-8877-80462997C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1410" y="2342349"/>
            <a:ext cx="1664352" cy="37920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A757CB-A62D-4DB3-8AE5-90EE424562C5}"/>
              </a:ext>
            </a:extLst>
          </p:cNvPr>
          <p:cNvSpPr/>
          <p:nvPr/>
        </p:nvSpPr>
        <p:spPr>
          <a:xfrm>
            <a:off x="3449256" y="2048719"/>
            <a:ext cx="3761772" cy="105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গোসল চার প্রকার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D4BB143-B3DA-47D9-B9EB-1F09A8F41F97}"/>
              </a:ext>
            </a:extLst>
          </p:cNvPr>
          <p:cNvSpPr/>
          <p:nvPr/>
        </p:nvSpPr>
        <p:spPr>
          <a:xfrm>
            <a:off x="1818097" y="3793734"/>
            <a:ext cx="1355502" cy="972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ফরজ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D20C9A-96DF-47F0-A051-BD627F6F8513}"/>
              </a:ext>
            </a:extLst>
          </p:cNvPr>
          <p:cNvSpPr/>
          <p:nvPr/>
        </p:nvSpPr>
        <p:spPr>
          <a:xfrm>
            <a:off x="3067291" y="5208608"/>
            <a:ext cx="1499793" cy="1226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সুন্নত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ED69B35-FF8D-4C36-B16F-BBE382275746}"/>
              </a:ext>
            </a:extLst>
          </p:cNvPr>
          <p:cNvSpPr/>
          <p:nvPr/>
        </p:nvSpPr>
        <p:spPr>
          <a:xfrm>
            <a:off x="5598091" y="5382228"/>
            <a:ext cx="1362351" cy="1053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মুস্তাহাব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4C88991-3BF3-479A-8CCB-2268726F0291}"/>
              </a:ext>
            </a:extLst>
          </p:cNvPr>
          <p:cNvSpPr/>
          <p:nvPr/>
        </p:nvSpPr>
        <p:spPr>
          <a:xfrm>
            <a:off x="7483035" y="4056665"/>
            <a:ext cx="1226916" cy="132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মুবাহ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D14E77-DDD9-4FC7-A6A3-3AFC8F0A460A}"/>
              </a:ext>
            </a:extLst>
          </p:cNvPr>
          <p:cNvCxnSpPr/>
          <p:nvPr/>
        </p:nvCxnSpPr>
        <p:spPr>
          <a:xfrm flipH="1">
            <a:off x="2754775" y="3102015"/>
            <a:ext cx="694481" cy="691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B3167B9-959B-491C-B3CD-8AA5F70E0CE5}"/>
              </a:ext>
            </a:extLst>
          </p:cNvPr>
          <p:cNvCxnSpPr/>
          <p:nvPr/>
        </p:nvCxnSpPr>
        <p:spPr>
          <a:xfrm flipH="1">
            <a:off x="3923818" y="3102015"/>
            <a:ext cx="370390" cy="2106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5ED9728-E647-4130-945F-0BFF5AEEB141}"/>
              </a:ext>
            </a:extLst>
          </p:cNvPr>
          <p:cNvCxnSpPr>
            <a:stCxn id="6" idx="2"/>
            <a:endCxn id="9" idx="0"/>
          </p:cNvCxnSpPr>
          <p:nvPr/>
        </p:nvCxnSpPr>
        <p:spPr>
          <a:xfrm>
            <a:off x="5330142" y="3102015"/>
            <a:ext cx="949125" cy="2280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32EAC7-1DDC-4819-8CBE-D4D686B12480}"/>
              </a:ext>
            </a:extLst>
          </p:cNvPr>
          <p:cNvCxnSpPr/>
          <p:nvPr/>
        </p:nvCxnSpPr>
        <p:spPr>
          <a:xfrm>
            <a:off x="7211028" y="3102015"/>
            <a:ext cx="613458" cy="1001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51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E4E92-D2E7-4605-A444-1B1C4E361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/>
              <a:t>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গোসল ফরজ হওয়ার কারন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41F94-4C17-47B8-8B17-66C2B85A8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156" y="1825625"/>
            <a:ext cx="10114844" cy="4351338"/>
          </a:xfrm>
        </p:spPr>
        <p:txBody>
          <a:bodyPr>
            <a:norm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গোসল ফরজ হওয়ার কারন সমূহ-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ar-SA" sz="4400" dirty="0">
                <a:latin typeface="NikoshBAN" panose="02000000000000000000" pitchFamily="2" charset="0"/>
              </a:rPr>
              <a:t>الجنابة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তথা শরির নাপাক হওয়া ।এই প্রসঙ্গে আল্লাহ তায়ালা বলেন </a:t>
            </a:r>
            <a:r>
              <a:rPr lang="ar-SA" sz="4400" dirty="0">
                <a:latin typeface="NikoshBAN" panose="02000000000000000000" pitchFamily="2" charset="0"/>
              </a:rPr>
              <a:t>وان كنتم جنبافاطهروا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অর্থাৎ তোমরা নাফাক হলে পবিত্র হও।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ar-SA" sz="4400" dirty="0">
                <a:latin typeface="NikoshBAN" panose="02000000000000000000" pitchFamily="2" charset="0"/>
              </a:rPr>
              <a:t>انقطاع دم الحيض والنفاس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তথা হায়েজ/নিফাসের রক্তস্রাব বন্ধ হলে।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997CB7-2C22-4E5D-BB3F-DE8ABF523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1813"/>
            <a:ext cx="1273215" cy="3792085"/>
          </a:xfrm>
          <a:prstGeom prst="star32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E6620-79BC-456F-8FA4-E75E247BE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948" y="2105251"/>
            <a:ext cx="1663792" cy="3792085"/>
          </a:xfrm>
          <a:prstGeom prst="star32">
            <a:avLst/>
          </a:prstGeom>
        </p:spPr>
      </p:pic>
    </p:spTree>
    <p:extLst>
      <p:ext uri="{BB962C8B-B14F-4D97-AF65-F5344CB8AC3E}">
        <p14:creationId xmlns:p14="http://schemas.microsoft.com/office/powerpoint/2010/main" val="2556459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688D8-8B85-4B16-9CDF-86C4ECB1E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সুন্নত গোসল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CB225A-57A1-4ADA-BF80-6A11DD546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412" y="3785369"/>
            <a:ext cx="866775" cy="2376280"/>
          </a:xfrm>
          <a:prstGeom prst="star32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56801D-A132-4780-83B0-DB7A6F534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0238"/>
            <a:ext cx="1663792" cy="3792085"/>
          </a:xfrm>
          <a:prstGeom prst="star32">
            <a:avLst/>
          </a:prstGeom>
        </p:spPr>
      </p:pic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DD7915F6-8D12-4472-83F6-3EDA26D36574}"/>
              </a:ext>
            </a:extLst>
          </p:cNvPr>
          <p:cNvSpPr/>
          <p:nvPr/>
        </p:nvSpPr>
        <p:spPr>
          <a:xfrm>
            <a:off x="1772529" y="1690688"/>
            <a:ext cx="8961120" cy="480218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সুন্নত গোসল চারটি – </a:t>
            </a:r>
          </a:p>
          <a:p>
            <a:pPr algn="ctr"/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*জুমার নামাজের জন্য গোসল সুন্নাত। </a:t>
            </a:r>
          </a:p>
          <a:p>
            <a:pPr algn="ctr"/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*হজ ও ওমরার ইহরাম বাধার জন্য গোসল সুন্নত ।</a:t>
            </a:r>
          </a:p>
          <a:p>
            <a:pPr algn="ctr"/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*হজ্জ আদায়কারির জন্য আরাফার দিন গোসল সুন্নত। 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ইদের সালাতের জন্য গোসল করা । </a:t>
            </a:r>
          </a:p>
          <a:p>
            <a:pPr algn="ctr"/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391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337</Words>
  <Application>Microsoft Office PowerPoint</Application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Office Theme</vt:lpstr>
      <vt:lpstr>PowerPoint Presentation</vt:lpstr>
      <vt:lpstr>শিক্ষক পরিচিতি </vt:lpstr>
      <vt:lpstr>পাঠ পরিচিতি </vt:lpstr>
      <vt:lpstr>শিখনফল ---</vt:lpstr>
      <vt:lpstr>নিছের ছবি গুলোর প্রতি লক্ষ কর </vt:lpstr>
      <vt:lpstr>গোসলের পরিচয় </vt:lpstr>
      <vt:lpstr>গোসলের প্রকার </vt:lpstr>
      <vt:lpstr>  গোসল ফরজ হওয়ার কারন  </vt:lpstr>
      <vt:lpstr>সুন্নত গোসল </vt:lpstr>
      <vt:lpstr>গোসলের ফরজ </vt:lpstr>
      <vt:lpstr>   যে সব পানি দ্বারা অযু গোসল জায়েয </vt:lpstr>
      <vt:lpstr>একক কাজ 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43</cp:revision>
  <dcterms:created xsi:type="dcterms:W3CDTF">2021-06-16T08:40:50Z</dcterms:created>
  <dcterms:modified xsi:type="dcterms:W3CDTF">2021-06-19T01:31:18Z</dcterms:modified>
</cp:coreProperties>
</file>